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0.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257" r:id="rId6"/>
    <p:sldId id="273" r:id="rId7"/>
    <p:sldId id="267" r:id="rId8"/>
    <p:sldId id="268" r:id="rId9"/>
    <p:sldId id="259" r:id="rId10"/>
    <p:sldId id="269" r:id="rId11"/>
    <p:sldId id="283" r:id="rId12"/>
    <p:sldId id="281" r:id="rId13"/>
    <p:sldId id="260" r:id="rId14"/>
    <p:sldId id="270" r:id="rId15"/>
    <p:sldId id="261" r:id="rId16"/>
    <p:sldId id="276" r:id="rId17"/>
    <p:sldId id="264" r:id="rId18"/>
    <p:sldId id="266" r:id="rId19"/>
    <p:sldId id="271" r:id="rId20"/>
    <p:sldId id="277" r:id="rId21"/>
    <p:sldId id="279" r:id="rId22"/>
    <p:sldId id="282" r:id="rId23"/>
    <p:sldId id="278" r:id="rId24"/>
    <p:sldId id="280" r:id="rId25"/>
    <p:sldId id="265" r:id="rId26"/>
    <p:sldId id="274" r:id="rId27"/>
    <p:sldId id="27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47A8A0-77E6-4E44-A22B-97AAE1AAEA08}" v="103" dt="2025-06-11T22:08:54.9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8" autoAdjust="0"/>
    <p:restoredTop sz="92835"/>
  </p:normalViewPr>
  <p:slideViewPr>
    <p:cSldViewPr snapToGrid="0">
      <p:cViewPr varScale="1">
        <p:scale>
          <a:sx n="100" d="100"/>
          <a:sy n="100" d="100"/>
        </p:scale>
        <p:origin x="68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ylfi Zoega - HI" userId="da1219e0-d5af-4af0-b6e1-d5d3bb612c1b" providerId="ADAL" clId="{4319CFE1-2E97-403E-BEA9-4FA7FBA5B17A}"/>
    <pc:docChg chg="modSld sldOrd">
      <pc:chgData name="Gylfi Zoega - HI" userId="da1219e0-d5af-4af0-b6e1-d5d3bb612c1b" providerId="ADAL" clId="{4319CFE1-2E97-403E-BEA9-4FA7FBA5B17A}" dt="2025-06-12T15:40:38.210" v="1"/>
      <pc:docMkLst>
        <pc:docMk/>
      </pc:docMkLst>
      <pc:sldChg chg="ord">
        <pc:chgData name="Gylfi Zoega - HI" userId="da1219e0-d5af-4af0-b6e1-d5d3bb612c1b" providerId="ADAL" clId="{4319CFE1-2E97-403E-BEA9-4FA7FBA5B17A}" dt="2025-06-12T15:40:38.210" v="1"/>
        <pc:sldMkLst>
          <pc:docMk/>
          <pc:sldMk cId="3122098691" sldId="26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Users\vilmundurtorfason\Desktop\sko&#769;li\HI&#769;\Hagfr&#230;&#240;i\O&#776;nn%206\Myndir\Excel%20skjal%20Ni&#240;ursto&#776;&#240;ur.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vilmundurtorfason\Desktop\sko&#769;li\HI&#769;\Hagfr&#230;&#240;i\O&#776;nn%206\Erindi\Age%20effect%202021-2014.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Users\vilmundurtorfason\Desktop\sko&#769;li\HI&#769;\Hagfr&#230;&#240;i\O&#776;nn%206\Erindi\Age%20effect%202021-2014.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Users\vilmundurtorfason\Desktop\sko&#769;li\HI&#769;\Hagfr&#230;&#240;i\O&#776;nn%206\Myndir\Excel%20skjal%20Ni&#240;ursto&#776;&#240;ur.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Users\vilmundurtorfason\Desktop\sko&#769;li\HI&#769;\Hagfr&#230;&#240;i\O&#776;nn%206\Myndir\Excel%20skjal%20Ni&#240;ursto&#776;&#240;ur.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Users\vilmundurtorfason\Desktop\sko&#769;li\HI&#769;\Hagfr&#230;&#240;i\O&#776;nn%206\Myndir\Excel%20skjal%20Ni&#240;ursto&#776;&#240;ur.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Users\vilmundurtorfason\Desktop\sko&#769;li\HI&#769;\Hagfr&#230;&#240;i\O&#776;nn%206\Myndir\Excel%20skjal%20Ni&#240;ursto&#776;&#240;ur.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Users\vilmundurtorfason\Desktop\sko&#769;li\HI&#769;\Hagfr&#230;&#240;i\O&#776;nn%206\Myndir\Excel%20skjal%20Ni&#240;ursto&#776;&#240;ur.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Users\vilmundurtorfason\Desktop\sko&#769;li\HI&#769;\Hagfr&#230;&#240;i\O&#776;nn%206\Myndir\Excel%20skjal%20Ni&#240;ursto&#776;&#240;ur.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Users\vilmundurtorfason\Desktop\sko&#769;li\HI&#769;\Hagfr&#230;&#240;i\O&#776;nn%206\Myndir\Go&#776;gn%20sko&#240;u&#240;.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Users\vilmundurtorfason\Desktop\sko&#769;li\HI&#769;\Hagfr&#230;&#240;i\O&#776;nn%206\Myndir\Go&#776;gn%20sko&#240;u&#240;.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Users\vilmundurtorfason\Desktop\sko&#769;li\HI&#769;\Hagfr&#230;&#240;i\O&#776;nn%206\Myndir\Excel%20skjal%20Ni&#240;ursto&#776;&#240;ur.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Users\vilmundurtorfason\Desktop\sko&#769;li\HI&#769;\Hagfr&#230;&#240;i\O&#776;nn%206\Myndir\Go&#776;gn%20sko&#240;u&#240;.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Users\vilmundurtorfason\Desktop\sko&#769;li\HI&#769;\Hagfr&#230;&#240;i\O&#776;nn%206\Myndir\Go&#776;gn%20sko&#240;u&#240;.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Users\vilmundurtorfason\Desktop\sko&#769;li\HI&#769;\Hagfr&#230;&#240;i\O&#776;nn%206\Erindi\Age%20effect%202021-2014.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Users\vilmundurtorfason\Desktop\sko&#769;li\HI&#769;\Hagfr&#230;&#240;i\O&#776;nn%206\Erindi\Age%20effect%202021-2014.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Users\vilmundurtorfason\Desktop\sko&#769;li\HI&#769;\Hagfr&#230;&#240;i\O&#776;nn%206\Erindi\Age%20effect%202021-2014.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Users\vilmundurtorfason\Desktop\sko&#769;li\HI&#769;\Hagfr&#230;&#240;i\O&#776;nn%206\Erindi\Age%20effect%202021-2014.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Users\vilmundurtorfason\Desktop\sko&#769;li\HI&#769;\Hagfr&#230;&#240;i\O&#776;nn%206\Erindi\Age%20effect%202021-2014.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Users\vilmundurtorfason\Desktop\sko&#769;li\HI&#769;\Hagfr&#230;&#240;i\O&#776;nn%206\Erindi\Age%20effect%202021-2014.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Users\vilmundurtorfason\Desktop\sko&#769;li\HI&#769;\Hagfr&#230;&#240;i\O&#776;nn%206\Erindi\Age%20effect%202021-2014.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Users\vilmundurtorfason\Desktop\sko&#769;li\HI&#769;\Hagfr&#230;&#240;i\O&#776;nn%206\Erindi\Age%20effect%202021-2014.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Users\vilmundurtorfason\Desktop\sko&#769;li\HI&#769;\Hagfr&#230;&#240;i\O&#776;nn%206\Myndir\Excel%20skjal%20Ni&#240;ursto&#776;&#240;ur.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Users\vilmundurtorfason\Desktop\sko&#769;li\HI&#769;\Hagfr&#230;&#240;i\O&#776;nn%206\Erindi\Age%20effect%202021-2014.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Users\vilmundurtorfason\Desktop\sko&#769;li\HI&#769;\Hagfr&#230;&#240;i\O&#776;nn%206\Erindi\Age%20effect%202021-2014.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Users\vilmundurtorfason\Desktop\sko&#769;li\HI&#769;\Hagfr&#230;&#240;i\O&#776;nn%206\Erindi\Age%20effect%202021-2014.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Users\vilmundurtorfason\Desktop\sko&#769;li\HI&#769;\Hagfr&#230;&#240;i\O&#776;nn%206\Erindi\Age%20effect%202021-2014.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Users\vilmundurtorfason\Desktop\sko&#769;li\HI&#769;\Hagfr&#230;&#240;i\O&#776;nn%206\Erindi\Age%20effect%202021-2014.xlsx" TargetMode="External"/><Relationship Id="rId2" Type="http://schemas.microsoft.com/office/2011/relationships/chartColorStyle" Target="colors34.xml"/><Relationship Id="rId1" Type="http://schemas.microsoft.com/office/2011/relationships/chartStyle" Target="style34.xml"/></Relationships>
</file>

<file path=ppt/charts/_rels/chart4.xml.rels><?xml version="1.0" encoding="UTF-8" standalone="yes"?>
<Relationships xmlns="http://schemas.openxmlformats.org/package/2006/relationships"><Relationship Id="rId3" Type="http://schemas.openxmlformats.org/officeDocument/2006/relationships/oleObject" Target="file:///\\Users\vilmundurtorfason\Desktop\sko&#769;li\HI&#769;\Hagfr&#230;&#240;i\O&#776;nn%206\Erindi\Age%20effect%202021-201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vilmundurtorfason\Desktop\sko&#769;li\HI&#769;\Hagfr&#230;&#240;i\O&#776;nn%206\Erindi\Age%20effect%202021-2014.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vilmundurtorfason\Desktop\sko&#769;li\HI&#769;\Hagfr&#230;&#240;i\O&#776;nn%206\Erindi\Age%20effect%202021-2014.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vilmundurtorfason\Desktop\sko&#769;li\HI&#769;\Hagfr&#230;&#240;i\O&#776;nn%206\Erindi\Age%20effect%202021-2014.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vilmundurtorfason\Desktop\sko&#769;li\HI&#769;\Hagfr&#230;&#240;i\O&#776;nn%206\Erindi\Age%20effect%202021-2014.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vilmundurtorfason\Desktop\sko&#769;li\HI&#769;\Hagfr&#230;&#240;i\O&#776;nn%206\Erindi\Age%20effect%202021-2014.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GB" b="0" dirty="0">
                <a:solidFill>
                  <a:schemeClr val="tx1"/>
                </a:solidFill>
              </a:rPr>
              <a:t>Cross section - First child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poly"/>
            <c:order val="3"/>
            <c:dispRSqr val="0"/>
            <c:dispEq val="0"/>
          </c:trendline>
          <c:xVal>
            <c:numRef>
              <c:f>Sheet1!$CZ$6:$CZ$40</c:f>
              <c:numCache>
                <c:formatCode>General</c:formatCode>
                <c:ptCount val="35"/>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pt idx="15">
                  <c:v>31</c:v>
                </c:pt>
                <c:pt idx="16">
                  <c:v>32</c:v>
                </c:pt>
                <c:pt idx="17">
                  <c:v>33</c:v>
                </c:pt>
                <c:pt idx="18">
                  <c:v>34</c:v>
                </c:pt>
                <c:pt idx="19">
                  <c:v>35</c:v>
                </c:pt>
                <c:pt idx="20">
                  <c:v>36</c:v>
                </c:pt>
                <c:pt idx="21">
                  <c:v>37</c:v>
                </c:pt>
                <c:pt idx="22">
                  <c:v>38</c:v>
                </c:pt>
                <c:pt idx="23">
                  <c:v>39</c:v>
                </c:pt>
                <c:pt idx="24">
                  <c:v>40</c:v>
                </c:pt>
                <c:pt idx="25">
                  <c:v>41</c:v>
                </c:pt>
                <c:pt idx="26">
                  <c:v>42</c:v>
                </c:pt>
                <c:pt idx="27">
                  <c:v>43</c:v>
                </c:pt>
                <c:pt idx="28">
                  <c:v>44</c:v>
                </c:pt>
                <c:pt idx="29">
                  <c:v>45</c:v>
                </c:pt>
                <c:pt idx="30">
                  <c:v>46</c:v>
                </c:pt>
                <c:pt idx="31">
                  <c:v>47</c:v>
                </c:pt>
                <c:pt idx="32">
                  <c:v>48</c:v>
                </c:pt>
                <c:pt idx="33">
                  <c:v>49</c:v>
                </c:pt>
                <c:pt idx="34">
                  <c:v>50</c:v>
                </c:pt>
              </c:numCache>
            </c:numRef>
          </c:xVal>
          <c:yVal>
            <c:numRef>
              <c:f>Sheet1!$DA$6:$DA$40</c:f>
              <c:numCache>
                <c:formatCode>General</c:formatCode>
                <c:ptCount val="35"/>
                <c:pt idx="0">
                  <c:v>2.3805144599999998E-2</c:v>
                </c:pt>
                <c:pt idx="1">
                  <c:v>2.4534277399999992E-2</c:v>
                </c:pt>
                <c:pt idx="2">
                  <c:v>2.5079984400000001E-2</c:v>
                </c:pt>
                <c:pt idx="3">
                  <c:v>2.5442265599999993E-2</c:v>
                </c:pt>
                <c:pt idx="4">
                  <c:v>2.5621121000000004E-2</c:v>
                </c:pt>
                <c:pt idx="5">
                  <c:v>2.5616550599999996E-2</c:v>
                </c:pt>
                <c:pt idx="6">
                  <c:v>2.5428554399999997E-2</c:v>
                </c:pt>
                <c:pt idx="7">
                  <c:v>2.5057132400000001E-2</c:v>
                </c:pt>
                <c:pt idx="8">
                  <c:v>2.45022846E-2</c:v>
                </c:pt>
                <c:pt idx="9">
                  <c:v>2.3764010999999988E-2</c:v>
                </c:pt>
                <c:pt idx="10">
                  <c:v>2.2842311600000005E-2</c:v>
                </c:pt>
                <c:pt idx="11">
                  <c:v>2.1737186399999997E-2</c:v>
                </c:pt>
                <c:pt idx="12">
                  <c:v>2.0448635399999984E-2</c:v>
                </c:pt>
                <c:pt idx="13">
                  <c:v>1.8976658600000001E-2</c:v>
                </c:pt>
                <c:pt idx="14">
                  <c:v>1.7321255999999993E-2</c:v>
                </c:pt>
                <c:pt idx="15">
                  <c:v>1.5482427600000015E-2</c:v>
                </c:pt>
                <c:pt idx="16">
                  <c:v>1.3460173399999997E-2</c:v>
                </c:pt>
                <c:pt idx="17">
                  <c:v>1.1254493399999982E-2</c:v>
                </c:pt>
                <c:pt idx="18">
                  <c:v>8.8653875999999826E-3</c:v>
                </c:pt>
                <c:pt idx="19">
                  <c:v>6.2928559999999856E-3</c:v>
                </c:pt>
                <c:pt idx="20">
                  <c:v>3.5368986000000047E-3</c:v>
                </c:pt>
                <c:pt idx="21">
                  <c:v>5.9751539999999825E-4</c:v>
                </c:pt>
                <c:pt idx="22">
                  <c:v>-2.5252936000000059E-3</c:v>
                </c:pt>
                <c:pt idx="23">
                  <c:v>-5.8315283999999801E-3</c:v>
                </c:pt>
                <c:pt idx="24">
                  <c:v>-9.3211889999999797E-3</c:v>
                </c:pt>
                <c:pt idx="25">
                  <c:v>-1.2994275399999977E-2</c:v>
                </c:pt>
                <c:pt idx="26">
                  <c:v>-1.68507876E-2</c:v>
                </c:pt>
                <c:pt idx="27">
                  <c:v>-2.0890725599999993E-2</c:v>
                </c:pt>
                <c:pt idx="28">
                  <c:v>-2.5114089399999984E-2</c:v>
                </c:pt>
                <c:pt idx="29">
                  <c:v>-2.9520878999999972E-2</c:v>
                </c:pt>
                <c:pt idx="30">
                  <c:v>-3.4111094399999986E-2</c:v>
                </c:pt>
                <c:pt idx="31">
                  <c:v>-3.8884735599999998E-2</c:v>
                </c:pt>
                <c:pt idx="32">
                  <c:v>-4.3841802599999979E-2</c:v>
                </c:pt>
                <c:pt idx="33">
                  <c:v>-4.8982295399999987E-2</c:v>
                </c:pt>
                <c:pt idx="34">
                  <c:v>-5.4306214000000019E-2</c:v>
                </c:pt>
              </c:numCache>
            </c:numRef>
          </c:yVal>
          <c:smooth val="0"/>
          <c:extLst>
            <c:ext xmlns:c16="http://schemas.microsoft.com/office/drawing/2014/chart" uri="{C3380CC4-5D6E-409C-BE32-E72D297353CC}">
              <c16:uniqueId val="{00000001-7EB7-6440-A1A0-BDFB1102C29B}"/>
            </c:ext>
          </c:extLst>
        </c:ser>
        <c:dLbls>
          <c:showLegendKey val="0"/>
          <c:showVal val="0"/>
          <c:showCatName val="0"/>
          <c:showSerName val="0"/>
          <c:showPercent val="0"/>
          <c:showBubbleSize val="0"/>
        </c:dLbls>
        <c:axId val="980732416"/>
        <c:axId val="980734064"/>
      </c:scatterChart>
      <c:valAx>
        <c:axId val="980732416"/>
        <c:scaling>
          <c:orientation val="minMax"/>
        </c:scaling>
        <c:delete val="0"/>
        <c:axPos val="b"/>
        <c:majorGridlines>
          <c:spPr>
            <a:ln w="9525" cap="flat" cmpd="sng" algn="ctr">
              <a:solidFill>
                <a:schemeClr val="bg2"/>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GB"/>
                  <a:t>Age</a:t>
                </a:r>
              </a:p>
            </c:rich>
          </c:tx>
          <c:layout>
            <c:manualLayout>
              <c:xMode val="edge"/>
              <c:yMode val="edge"/>
              <c:x val="0.48359759970049304"/>
              <c:y val="0.911911893343808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title>
        <c:numFmt formatCode="General" sourceLinked="1"/>
        <c:majorTickMark val="out"/>
        <c:minorTickMark val="none"/>
        <c:tickLblPos val="nextTo"/>
        <c:spPr>
          <a:noFill/>
          <a:ln w="9525" cap="flat" cmpd="sng" algn="ctr">
            <a:solidFill>
              <a:schemeClr val="accent1">
                <a:alpha val="9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980734064"/>
        <c:crosses val="autoZero"/>
        <c:crossBetween val="midCat"/>
      </c:valAx>
      <c:valAx>
        <c:axId val="980734064"/>
        <c:scaling>
          <c:orientation val="minMax"/>
        </c:scaling>
        <c:delete val="0"/>
        <c:axPos val="l"/>
        <c:majorGridlines>
          <c:spPr>
            <a:ln w="9525" cap="flat" cmpd="sng" algn="ctr">
              <a:solidFill>
                <a:schemeClr val="bg2"/>
              </a:solidFill>
              <a:round/>
            </a:ln>
            <a:effectLst/>
          </c:spPr>
        </c:majorGridlines>
        <c:numFmt formatCode="General" sourceLinked="1"/>
        <c:majorTickMark val="none"/>
        <c:minorTickMark val="none"/>
        <c:tickLblPos val="nextTo"/>
        <c:spPr>
          <a:noFill/>
          <a:ln w="9525" cap="flat" cmpd="sng" algn="ctr">
            <a:solidFill>
              <a:schemeClr val="accent1">
                <a:alpha val="9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980732416"/>
        <c:crosses val="autoZero"/>
        <c:crossBetween val="midCat"/>
      </c:valAx>
      <c:spPr>
        <a:noFill/>
        <a:ln>
          <a:solidFill>
            <a:schemeClr val="bg2"/>
          </a:solid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I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title>
    <c:autoTitleDeleted val="0"/>
    <c:plotArea>
      <c:layout/>
      <c:lineChart>
        <c:grouping val="standard"/>
        <c:varyColors val="0"/>
        <c:ser>
          <c:idx val="0"/>
          <c:order val="0"/>
          <c:tx>
            <c:strRef>
              <c:f>Sheet1!$A$75</c:f>
              <c:strCache>
                <c:ptCount val="1"/>
                <c:pt idx="0">
                  <c:v>40-44</c:v>
                </c:pt>
              </c:strCache>
            </c:strRef>
          </c:tx>
          <c:spPr>
            <a:ln w="28575" cap="rnd">
              <a:solidFill>
                <a:schemeClr val="accent1"/>
              </a:solidFill>
              <a:round/>
            </a:ln>
            <a:effectLst/>
          </c:spPr>
          <c:marker>
            <c:symbol val="none"/>
          </c:marker>
          <c:cat>
            <c:numRef>
              <c:f>Sheet1!$B$70:$J$70</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Sheet1!$B$75:$J$75</c:f>
              <c:numCache>
                <c:formatCode>General</c:formatCode>
                <c:ptCount val="9"/>
                <c:pt idx="0">
                  <c:v>0.66388630000000004</c:v>
                </c:pt>
                <c:pt idx="1">
                  <c:v>0.65220500000000003</c:v>
                </c:pt>
                <c:pt idx="2">
                  <c:v>0.64788610000000002</c:v>
                </c:pt>
                <c:pt idx="3">
                  <c:v>0.63428419999999996</c:v>
                </c:pt>
                <c:pt idx="4">
                  <c:v>0.62504360000000003</c:v>
                </c:pt>
                <c:pt idx="5">
                  <c:v>0.62644540000000004</c:v>
                </c:pt>
                <c:pt idx="6">
                  <c:v>0.63474189999999997</c:v>
                </c:pt>
                <c:pt idx="7">
                  <c:v>0.63500650000000003</c:v>
                </c:pt>
                <c:pt idx="8">
                  <c:v>0.62908220000000004</c:v>
                </c:pt>
              </c:numCache>
            </c:numRef>
          </c:val>
          <c:smooth val="0"/>
          <c:extLst>
            <c:ext xmlns:c16="http://schemas.microsoft.com/office/drawing/2014/chart" uri="{C3380CC4-5D6E-409C-BE32-E72D297353CC}">
              <c16:uniqueId val="{00000000-4EFB-664E-BC4D-A9C939648357}"/>
            </c:ext>
          </c:extLst>
        </c:ser>
        <c:dLbls>
          <c:showLegendKey val="0"/>
          <c:showVal val="0"/>
          <c:showCatName val="0"/>
          <c:showSerName val="0"/>
          <c:showPercent val="0"/>
          <c:showBubbleSize val="0"/>
        </c:dLbls>
        <c:smooth val="0"/>
        <c:axId val="1177945120"/>
        <c:axId val="1174529904"/>
      </c:lineChart>
      <c:catAx>
        <c:axId val="1177945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1174529904"/>
        <c:crosses val="autoZero"/>
        <c:auto val="1"/>
        <c:lblAlgn val="ctr"/>
        <c:lblOffset val="100"/>
        <c:noMultiLvlLbl val="0"/>
      </c:catAx>
      <c:valAx>
        <c:axId val="1174529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117794512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I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title>
    <c:autoTitleDeleted val="0"/>
    <c:plotArea>
      <c:layout/>
      <c:lineChart>
        <c:grouping val="standard"/>
        <c:varyColors val="0"/>
        <c:ser>
          <c:idx val="0"/>
          <c:order val="0"/>
          <c:tx>
            <c:strRef>
              <c:f>Sheet1!$A$76</c:f>
              <c:strCache>
                <c:ptCount val="1"/>
                <c:pt idx="0">
                  <c:v>45-49</c:v>
                </c:pt>
              </c:strCache>
            </c:strRef>
          </c:tx>
          <c:spPr>
            <a:ln w="28575" cap="rnd">
              <a:solidFill>
                <a:schemeClr val="accent1"/>
              </a:solidFill>
              <a:round/>
            </a:ln>
            <a:effectLst/>
          </c:spPr>
          <c:marker>
            <c:symbol val="none"/>
          </c:marker>
          <c:cat>
            <c:numRef>
              <c:f>Sheet1!$B$70:$J$70</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Sheet1!$B$76:$J$76</c:f>
              <c:numCache>
                <c:formatCode>General</c:formatCode>
                <c:ptCount val="9"/>
                <c:pt idx="0">
                  <c:v>0.65412709999999996</c:v>
                </c:pt>
                <c:pt idx="1">
                  <c:v>0.65242940000000005</c:v>
                </c:pt>
                <c:pt idx="2">
                  <c:v>0.64596739999999997</c:v>
                </c:pt>
                <c:pt idx="3">
                  <c:v>0.63741130000000001</c:v>
                </c:pt>
                <c:pt idx="4">
                  <c:v>0.63553979999999999</c:v>
                </c:pt>
                <c:pt idx="5">
                  <c:v>0.63162529999999995</c:v>
                </c:pt>
                <c:pt idx="6">
                  <c:v>0.63031340000000002</c:v>
                </c:pt>
                <c:pt idx="7">
                  <c:v>0.62995630000000002</c:v>
                </c:pt>
                <c:pt idx="8">
                  <c:v>0.62085349999999995</c:v>
                </c:pt>
              </c:numCache>
            </c:numRef>
          </c:val>
          <c:smooth val="0"/>
          <c:extLst>
            <c:ext xmlns:c16="http://schemas.microsoft.com/office/drawing/2014/chart" uri="{C3380CC4-5D6E-409C-BE32-E72D297353CC}">
              <c16:uniqueId val="{00000000-5558-FA49-8E58-DEA53148C16F}"/>
            </c:ext>
          </c:extLst>
        </c:ser>
        <c:dLbls>
          <c:showLegendKey val="0"/>
          <c:showVal val="0"/>
          <c:showCatName val="0"/>
          <c:showSerName val="0"/>
          <c:showPercent val="0"/>
          <c:showBubbleSize val="0"/>
        </c:dLbls>
        <c:smooth val="0"/>
        <c:axId val="1177206000"/>
        <c:axId val="1157532112"/>
      </c:lineChart>
      <c:catAx>
        <c:axId val="117720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1157532112"/>
        <c:crosses val="autoZero"/>
        <c:auto val="1"/>
        <c:lblAlgn val="ctr"/>
        <c:lblOffset val="100"/>
        <c:noMultiLvlLbl val="0"/>
      </c:catAx>
      <c:valAx>
        <c:axId val="1157532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117720600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I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GB" dirty="0"/>
              <a:t>Pooled</a:t>
            </a:r>
            <a:r>
              <a:rPr lang="en-GB" baseline="0" dirty="0"/>
              <a:t> – First child</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GB"/>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poly"/>
            <c:order val="2"/>
            <c:dispRSqr val="0"/>
            <c:dispEq val="0"/>
          </c:trendline>
          <c:xVal>
            <c:numRef>
              <c:f>Sheet1!$DJ$6:$DJ$40</c:f>
              <c:numCache>
                <c:formatCode>General</c:formatCode>
                <c:ptCount val="35"/>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pt idx="15">
                  <c:v>31</c:v>
                </c:pt>
                <c:pt idx="16">
                  <c:v>32</c:v>
                </c:pt>
                <c:pt idx="17">
                  <c:v>33</c:v>
                </c:pt>
                <c:pt idx="18">
                  <c:v>34</c:v>
                </c:pt>
                <c:pt idx="19">
                  <c:v>35</c:v>
                </c:pt>
                <c:pt idx="20">
                  <c:v>36</c:v>
                </c:pt>
                <c:pt idx="21">
                  <c:v>37</c:v>
                </c:pt>
                <c:pt idx="22">
                  <c:v>38</c:v>
                </c:pt>
                <c:pt idx="23">
                  <c:v>39</c:v>
                </c:pt>
                <c:pt idx="24">
                  <c:v>40</c:v>
                </c:pt>
                <c:pt idx="25">
                  <c:v>41</c:v>
                </c:pt>
                <c:pt idx="26">
                  <c:v>42</c:v>
                </c:pt>
                <c:pt idx="27">
                  <c:v>43</c:v>
                </c:pt>
                <c:pt idx="28">
                  <c:v>44</c:v>
                </c:pt>
                <c:pt idx="29">
                  <c:v>45</c:v>
                </c:pt>
                <c:pt idx="30">
                  <c:v>46</c:v>
                </c:pt>
                <c:pt idx="31">
                  <c:v>47</c:v>
                </c:pt>
                <c:pt idx="32">
                  <c:v>48</c:v>
                </c:pt>
                <c:pt idx="33">
                  <c:v>49</c:v>
                </c:pt>
                <c:pt idx="34">
                  <c:v>50</c:v>
                </c:pt>
              </c:numCache>
            </c:numRef>
          </c:xVal>
          <c:yVal>
            <c:numRef>
              <c:f>Sheet1!$DK$6:$DK$40</c:f>
              <c:numCache>
                <c:formatCode>General</c:formatCode>
                <c:ptCount val="35"/>
                <c:pt idx="0">
                  <c:v>1.5752155200000003E-2</c:v>
                </c:pt>
                <c:pt idx="1">
                  <c:v>1.7214673799999997E-2</c:v>
                </c:pt>
                <c:pt idx="2">
                  <c:v>1.8454006800000013E-2</c:v>
                </c:pt>
                <c:pt idx="3">
                  <c:v>1.9470154200000006E-2</c:v>
                </c:pt>
                <c:pt idx="4">
                  <c:v>2.0263115999999998E-2</c:v>
                </c:pt>
                <c:pt idx="5">
                  <c:v>2.0832892200000008E-2</c:v>
                </c:pt>
                <c:pt idx="6">
                  <c:v>2.1179482800000003E-2</c:v>
                </c:pt>
                <c:pt idx="7">
                  <c:v>2.1302887800000003E-2</c:v>
                </c:pt>
                <c:pt idx="8">
                  <c:v>2.1203107200000015E-2</c:v>
                </c:pt>
                <c:pt idx="9">
                  <c:v>2.0880141000000005E-2</c:v>
                </c:pt>
                <c:pt idx="10">
                  <c:v>2.0333989199999999E-2</c:v>
                </c:pt>
                <c:pt idx="11">
                  <c:v>1.9564651799999999E-2</c:v>
                </c:pt>
                <c:pt idx="12">
                  <c:v>1.8572128800000004E-2</c:v>
                </c:pt>
                <c:pt idx="13">
                  <c:v>1.7356420200000028E-2</c:v>
                </c:pt>
                <c:pt idx="14">
                  <c:v>1.5917526000000015E-2</c:v>
                </c:pt>
                <c:pt idx="15">
                  <c:v>1.4255446200000008E-2</c:v>
                </c:pt>
                <c:pt idx="16">
                  <c:v>1.2370180800000005E-2</c:v>
                </c:pt>
                <c:pt idx="17">
                  <c:v>1.0261729799999994E-2</c:v>
                </c:pt>
                <c:pt idx="18">
                  <c:v>7.930093199999988E-3</c:v>
                </c:pt>
                <c:pt idx="19">
                  <c:v>5.375270999999987E-3</c:v>
                </c:pt>
                <c:pt idx="20">
                  <c:v>2.5972632000000329E-3</c:v>
                </c:pt>
                <c:pt idx="21">
                  <c:v>-4.0393019999998558E-4</c:v>
                </c:pt>
                <c:pt idx="22">
                  <c:v>-3.628309199999985E-3</c:v>
                </c:pt>
                <c:pt idx="23">
                  <c:v>-7.0758737999999932E-3</c:v>
                </c:pt>
                <c:pt idx="24">
                  <c:v>-1.074662400000001E-2</c:v>
                </c:pt>
                <c:pt idx="25">
                  <c:v>-1.4640559800000008E-2</c:v>
                </c:pt>
                <c:pt idx="26">
                  <c:v>-1.8757681199999987E-2</c:v>
                </c:pt>
                <c:pt idx="27">
                  <c:v>-2.3097988199999975E-2</c:v>
                </c:pt>
                <c:pt idx="28">
                  <c:v>-2.7661480799999999E-2</c:v>
                </c:pt>
                <c:pt idx="29">
                  <c:v>-3.2448159000000004E-2</c:v>
                </c:pt>
                <c:pt idx="30">
                  <c:v>-3.745802279999999E-2</c:v>
                </c:pt>
                <c:pt idx="31">
                  <c:v>-4.2691072200000013E-2</c:v>
                </c:pt>
                <c:pt idx="32">
                  <c:v>-4.8147307199999961E-2</c:v>
                </c:pt>
                <c:pt idx="33">
                  <c:v>-5.3826727800000002E-2</c:v>
                </c:pt>
                <c:pt idx="34">
                  <c:v>-5.9729333999999995E-2</c:v>
                </c:pt>
              </c:numCache>
            </c:numRef>
          </c:yVal>
          <c:smooth val="0"/>
          <c:extLst>
            <c:ext xmlns:c16="http://schemas.microsoft.com/office/drawing/2014/chart" uri="{C3380CC4-5D6E-409C-BE32-E72D297353CC}">
              <c16:uniqueId val="{00000001-AA47-4948-B08B-6EE2262F403B}"/>
            </c:ext>
          </c:extLst>
        </c:ser>
        <c:dLbls>
          <c:showLegendKey val="0"/>
          <c:showVal val="0"/>
          <c:showCatName val="0"/>
          <c:showSerName val="0"/>
          <c:showPercent val="0"/>
          <c:showBubbleSize val="0"/>
        </c:dLbls>
        <c:axId val="1018971328"/>
        <c:axId val="1018972976"/>
      </c:scatterChart>
      <c:valAx>
        <c:axId val="1018971328"/>
        <c:scaling>
          <c:orientation val="minMax"/>
        </c:scaling>
        <c:delete val="0"/>
        <c:axPos val="b"/>
        <c:majorGridlines>
          <c:spPr>
            <a:ln w="9525" cap="flat" cmpd="sng" algn="ctr">
              <a:solidFill>
                <a:schemeClr val="bg2"/>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GB" dirty="0"/>
                  <a:t>Age</a:t>
                </a:r>
              </a:p>
            </c:rich>
          </c:tx>
          <c:layout>
            <c:manualLayout>
              <c:xMode val="edge"/>
              <c:yMode val="edge"/>
              <c:x val="0.48359759970049304"/>
              <c:y val="0.9072926953020573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IS"/>
            </a:p>
          </c:txPr>
        </c:title>
        <c:numFmt formatCode="General" sourceLinked="1"/>
        <c:majorTickMark val="none"/>
        <c:minorTickMark val="none"/>
        <c:tickLblPos val="nextTo"/>
        <c:spPr>
          <a:noFill/>
          <a:ln w="9525" cap="flat" cmpd="sng" algn="ctr">
            <a:solidFill>
              <a:schemeClr val="accent1">
                <a:alpha val="9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IS"/>
          </a:p>
        </c:txPr>
        <c:crossAx val="1018972976"/>
        <c:crosses val="autoZero"/>
        <c:crossBetween val="midCat"/>
      </c:valAx>
      <c:valAx>
        <c:axId val="1018972976"/>
        <c:scaling>
          <c:orientation val="minMax"/>
        </c:scaling>
        <c:delete val="0"/>
        <c:axPos val="l"/>
        <c:majorGridlines>
          <c:spPr>
            <a:ln w="9525" cap="flat" cmpd="sng" algn="ctr">
              <a:solidFill>
                <a:schemeClr val="bg2"/>
              </a:solidFill>
              <a:round/>
            </a:ln>
            <a:effectLst/>
          </c:spPr>
        </c:majorGridlines>
        <c:numFmt formatCode="General" sourceLinked="1"/>
        <c:majorTickMark val="none"/>
        <c:minorTickMark val="none"/>
        <c:tickLblPos val="nextTo"/>
        <c:spPr>
          <a:noFill/>
          <a:ln w="9525" cap="flat" cmpd="sng" algn="ctr">
            <a:solidFill>
              <a:schemeClr val="accent1">
                <a:alpha val="9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IS"/>
          </a:p>
        </c:txPr>
        <c:crossAx val="1018971328"/>
        <c:crosses val="autoZero"/>
        <c:crossBetween val="midCat"/>
      </c:valAx>
      <c:spPr>
        <a:noFill/>
        <a:ln>
          <a:noFill/>
        </a:ln>
        <a:effectLst/>
      </c:spPr>
    </c:plotArea>
    <c:plotVisOnly val="1"/>
    <c:dispBlanksAs val="gap"/>
    <c:showDLblsOverMax val="0"/>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I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GB" dirty="0"/>
              <a:t>Pooled</a:t>
            </a:r>
            <a:r>
              <a:rPr lang="en-GB" baseline="0" dirty="0"/>
              <a:t> – Second child</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GB"/>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poly"/>
            <c:order val="2"/>
            <c:dispRSqr val="0"/>
            <c:dispEq val="0"/>
          </c:trendline>
          <c:xVal>
            <c:numRef>
              <c:f>Sheet1!$DM$6:$DM$40</c:f>
              <c:numCache>
                <c:formatCode>General</c:formatCode>
                <c:ptCount val="35"/>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pt idx="15">
                  <c:v>31</c:v>
                </c:pt>
                <c:pt idx="16">
                  <c:v>32</c:v>
                </c:pt>
                <c:pt idx="17">
                  <c:v>33</c:v>
                </c:pt>
                <c:pt idx="18">
                  <c:v>34</c:v>
                </c:pt>
                <c:pt idx="19">
                  <c:v>35</c:v>
                </c:pt>
                <c:pt idx="20">
                  <c:v>36</c:v>
                </c:pt>
                <c:pt idx="21">
                  <c:v>37</c:v>
                </c:pt>
                <c:pt idx="22">
                  <c:v>38</c:v>
                </c:pt>
                <c:pt idx="23">
                  <c:v>39</c:v>
                </c:pt>
                <c:pt idx="24">
                  <c:v>40</c:v>
                </c:pt>
                <c:pt idx="25">
                  <c:v>41</c:v>
                </c:pt>
                <c:pt idx="26">
                  <c:v>42</c:v>
                </c:pt>
                <c:pt idx="27">
                  <c:v>43</c:v>
                </c:pt>
                <c:pt idx="28">
                  <c:v>44</c:v>
                </c:pt>
                <c:pt idx="29">
                  <c:v>45</c:v>
                </c:pt>
                <c:pt idx="30">
                  <c:v>46</c:v>
                </c:pt>
                <c:pt idx="31">
                  <c:v>47</c:v>
                </c:pt>
                <c:pt idx="32">
                  <c:v>48</c:v>
                </c:pt>
                <c:pt idx="33">
                  <c:v>49</c:v>
                </c:pt>
                <c:pt idx="34">
                  <c:v>50</c:v>
                </c:pt>
              </c:numCache>
            </c:numRef>
          </c:xVal>
          <c:yVal>
            <c:numRef>
              <c:f>Sheet1!$DN$6:$DN$40</c:f>
              <c:numCache>
                <c:formatCode>General</c:formatCode>
                <c:ptCount val="35"/>
                <c:pt idx="0">
                  <c:v>-5.1564340000000153E-4</c:v>
                </c:pt>
                <c:pt idx="1">
                  <c:v>3.1297048999999952E-3</c:v>
                </c:pt>
                <c:pt idx="2">
                  <c:v>6.461524800000007E-3</c:v>
                </c:pt>
                <c:pt idx="3">
                  <c:v>9.4798162999999991E-3</c:v>
                </c:pt>
                <c:pt idx="4">
                  <c:v>1.2184579399999979E-2</c:v>
                </c:pt>
                <c:pt idx="5">
                  <c:v>1.4575814100000001E-2</c:v>
                </c:pt>
                <c:pt idx="6">
                  <c:v>1.6653520399999996E-2</c:v>
                </c:pt>
                <c:pt idx="7">
                  <c:v>1.8417698299999979E-2</c:v>
                </c:pt>
                <c:pt idx="8">
                  <c:v>1.9868347800000005E-2</c:v>
                </c:pt>
                <c:pt idx="9">
                  <c:v>2.1005468900000004E-2</c:v>
                </c:pt>
                <c:pt idx="10">
                  <c:v>2.1829061599999991E-2</c:v>
                </c:pt>
                <c:pt idx="11">
                  <c:v>2.2339125899999965E-2</c:v>
                </c:pt>
                <c:pt idx="12">
                  <c:v>2.2535661800000009E-2</c:v>
                </c:pt>
                <c:pt idx="13">
                  <c:v>2.2418669300000027E-2</c:v>
                </c:pt>
                <c:pt idx="14">
                  <c:v>2.198814839999999E-2</c:v>
                </c:pt>
                <c:pt idx="15">
                  <c:v>2.1244099099999997E-2</c:v>
                </c:pt>
                <c:pt idx="16">
                  <c:v>2.018652139999999E-2</c:v>
                </c:pt>
                <c:pt idx="17">
                  <c:v>1.8815415299999971E-2</c:v>
                </c:pt>
                <c:pt idx="18">
                  <c:v>1.7130780799999995E-2</c:v>
                </c:pt>
                <c:pt idx="19">
                  <c:v>1.5132617899999978E-2</c:v>
                </c:pt>
                <c:pt idx="20">
                  <c:v>1.2820926600000004E-2</c:v>
                </c:pt>
                <c:pt idx="21">
                  <c:v>1.0195706900000018E-2</c:v>
                </c:pt>
                <c:pt idx="22">
                  <c:v>7.2569587999999907E-3</c:v>
                </c:pt>
                <c:pt idx="23">
                  <c:v>4.0046822999999787E-3</c:v>
                </c:pt>
                <c:pt idx="24">
                  <c:v>4.3887739999992625E-4</c:v>
                </c:pt>
                <c:pt idx="25">
                  <c:v>-3.4404559000000279E-3</c:v>
                </c:pt>
                <c:pt idx="26">
                  <c:v>-7.6333176000000225E-3</c:v>
                </c:pt>
                <c:pt idx="27">
                  <c:v>-1.2139707700000002E-2</c:v>
                </c:pt>
                <c:pt idx="28">
                  <c:v>-1.6959626200000022E-2</c:v>
                </c:pt>
                <c:pt idx="29">
                  <c:v>-2.2093073100000027E-2</c:v>
                </c:pt>
                <c:pt idx="30">
                  <c:v>-2.7540048400000072E-2</c:v>
                </c:pt>
                <c:pt idx="31">
                  <c:v>-3.3300552100000047E-2</c:v>
                </c:pt>
                <c:pt idx="32">
                  <c:v>-3.9374584200000007E-2</c:v>
                </c:pt>
                <c:pt idx="33">
                  <c:v>-4.5762144700000007E-2</c:v>
                </c:pt>
                <c:pt idx="34">
                  <c:v>-5.2463233599999992E-2</c:v>
                </c:pt>
              </c:numCache>
            </c:numRef>
          </c:yVal>
          <c:smooth val="0"/>
          <c:extLst>
            <c:ext xmlns:c16="http://schemas.microsoft.com/office/drawing/2014/chart" uri="{C3380CC4-5D6E-409C-BE32-E72D297353CC}">
              <c16:uniqueId val="{00000001-8716-9E4D-BDB4-ED6E49E976EC}"/>
            </c:ext>
          </c:extLst>
        </c:ser>
        <c:dLbls>
          <c:showLegendKey val="0"/>
          <c:showVal val="0"/>
          <c:showCatName val="0"/>
          <c:showSerName val="0"/>
          <c:showPercent val="0"/>
          <c:showBubbleSize val="0"/>
        </c:dLbls>
        <c:axId val="1021639856"/>
        <c:axId val="974376624"/>
      </c:scatterChart>
      <c:valAx>
        <c:axId val="1021639856"/>
        <c:scaling>
          <c:orientation val="minMax"/>
        </c:scaling>
        <c:delete val="0"/>
        <c:axPos val="b"/>
        <c:majorGridlines>
          <c:spPr>
            <a:ln w="9525" cap="flat" cmpd="sng" algn="ctr">
              <a:solidFill>
                <a:schemeClr val="bg2"/>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GB" dirty="0"/>
                  <a:t>Age</a:t>
                </a:r>
              </a:p>
            </c:rich>
          </c:tx>
          <c:layout>
            <c:manualLayout>
              <c:xMode val="edge"/>
              <c:yMode val="edge"/>
              <c:x val="0.48371494467165888"/>
              <c:y val="0.9072926953020573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IS"/>
            </a:p>
          </c:txPr>
        </c:title>
        <c:numFmt formatCode="General" sourceLinked="1"/>
        <c:majorTickMark val="none"/>
        <c:minorTickMark val="none"/>
        <c:tickLblPos val="nextTo"/>
        <c:spPr>
          <a:noFill/>
          <a:ln w="9525" cap="flat" cmpd="sng" algn="ctr">
            <a:solidFill>
              <a:schemeClr val="accent1">
                <a:alpha val="96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IS"/>
          </a:p>
        </c:txPr>
        <c:crossAx val="974376624"/>
        <c:crosses val="autoZero"/>
        <c:crossBetween val="midCat"/>
      </c:valAx>
      <c:valAx>
        <c:axId val="974376624"/>
        <c:scaling>
          <c:orientation val="minMax"/>
        </c:scaling>
        <c:delete val="0"/>
        <c:axPos val="l"/>
        <c:majorGridlines>
          <c:spPr>
            <a:ln w="9525" cap="flat" cmpd="sng" algn="ctr">
              <a:solidFill>
                <a:schemeClr val="bg2"/>
              </a:solidFill>
              <a:round/>
            </a:ln>
            <a:effectLst/>
          </c:spPr>
        </c:majorGridlines>
        <c:numFmt formatCode="General" sourceLinked="1"/>
        <c:majorTickMark val="none"/>
        <c:minorTickMark val="none"/>
        <c:tickLblPos val="nextTo"/>
        <c:spPr>
          <a:noFill/>
          <a:ln w="9525" cap="flat" cmpd="sng" algn="ctr">
            <a:solidFill>
              <a:schemeClr val="accent1">
                <a:alpha val="9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IS"/>
          </a:p>
        </c:txPr>
        <c:crossAx val="1021639856"/>
        <c:crosses val="autoZero"/>
        <c:crossBetween val="midCat"/>
      </c:valAx>
      <c:spPr>
        <a:noFill/>
        <a:ln>
          <a:noFill/>
        </a:ln>
        <a:effectLst/>
      </c:spPr>
    </c:plotArea>
    <c:plotVisOnly val="1"/>
    <c:dispBlanksAs val="gap"/>
    <c:showDLblsOverMax val="0"/>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I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GB" dirty="0"/>
              <a:t>Pooled</a:t>
            </a:r>
            <a:r>
              <a:rPr lang="en-GB" baseline="0" dirty="0"/>
              <a:t> – Third child</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GB"/>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poly"/>
            <c:order val="2"/>
            <c:dispRSqr val="0"/>
            <c:dispEq val="0"/>
          </c:trendline>
          <c:xVal>
            <c:numRef>
              <c:f>Sheet1!$DP$6:$DP$40</c:f>
              <c:numCache>
                <c:formatCode>General</c:formatCode>
                <c:ptCount val="35"/>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pt idx="15">
                  <c:v>31</c:v>
                </c:pt>
                <c:pt idx="16">
                  <c:v>32</c:v>
                </c:pt>
                <c:pt idx="17">
                  <c:v>33</c:v>
                </c:pt>
                <c:pt idx="18">
                  <c:v>34</c:v>
                </c:pt>
                <c:pt idx="19">
                  <c:v>35</c:v>
                </c:pt>
                <c:pt idx="20">
                  <c:v>36</c:v>
                </c:pt>
                <c:pt idx="21">
                  <c:v>37</c:v>
                </c:pt>
                <c:pt idx="22">
                  <c:v>38</c:v>
                </c:pt>
                <c:pt idx="23">
                  <c:v>39</c:v>
                </c:pt>
                <c:pt idx="24">
                  <c:v>40</c:v>
                </c:pt>
                <c:pt idx="25">
                  <c:v>41</c:v>
                </c:pt>
                <c:pt idx="26">
                  <c:v>42</c:v>
                </c:pt>
                <c:pt idx="27">
                  <c:v>43</c:v>
                </c:pt>
                <c:pt idx="28">
                  <c:v>44</c:v>
                </c:pt>
                <c:pt idx="29">
                  <c:v>45</c:v>
                </c:pt>
                <c:pt idx="30">
                  <c:v>46</c:v>
                </c:pt>
                <c:pt idx="31">
                  <c:v>47</c:v>
                </c:pt>
                <c:pt idx="32">
                  <c:v>48</c:v>
                </c:pt>
                <c:pt idx="33">
                  <c:v>49</c:v>
                </c:pt>
                <c:pt idx="34">
                  <c:v>50</c:v>
                </c:pt>
              </c:numCache>
            </c:numRef>
          </c:xVal>
          <c:yVal>
            <c:numRef>
              <c:f>Sheet1!$DQ$6:$DQ$40</c:f>
              <c:numCache>
                <c:formatCode>General</c:formatCode>
                <c:ptCount val="35"/>
                <c:pt idx="0">
                  <c:v>-6.9000000000000068E-3</c:v>
                </c:pt>
                <c:pt idx="1">
                  <c:v>-4.3000000000000052E-3</c:v>
                </c:pt>
                <c:pt idx="2">
                  <c:v>-1.9000000000000059E-3</c:v>
                </c:pt>
                <c:pt idx="3">
                  <c:v>2.9999999999998778E-4</c:v>
                </c:pt>
                <c:pt idx="4">
                  <c:v>2.2999999999999896E-3</c:v>
                </c:pt>
                <c:pt idx="5">
                  <c:v>4.0999999999999856E-3</c:v>
                </c:pt>
                <c:pt idx="6">
                  <c:v>5.6999999999999898E-3</c:v>
                </c:pt>
                <c:pt idx="7">
                  <c:v>7.0999999999999813E-3</c:v>
                </c:pt>
                <c:pt idx="8">
                  <c:v>8.2999999999999949E-3</c:v>
                </c:pt>
                <c:pt idx="9">
                  <c:v>9.2999999999999888E-3</c:v>
                </c:pt>
                <c:pt idx="10">
                  <c:v>1.0099999999999998E-2</c:v>
                </c:pt>
                <c:pt idx="11">
                  <c:v>1.0699999999999987E-2</c:v>
                </c:pt>
                <c:pt idx="12">
                  <c:v>1.1099999999999985E-2</c:v>
                </c:pt>
                <c:pt idx="13">
                  <c:v>1.1299999999999991E-2</c:v>
                </c:pt>
                <c:pt idx="14">
                  <c:v>1.1299999999999991E-2</c:v>
                </c:pt>
                <c:pt idx="15">
                  <c:v>1.1099999999999999E-2</c:v>
                </c:pt>
                <c:pt idx="16">
                  <c:v>1.0699999999999987E-2</c:v>
                </c:pt>
                <c:pt idx="17">
                  <c:v>1.0099999999999984E-2</c:v>
                </c:pt>
                <c:pt idx="18">
                  <c:v>9.2999999999999888E-3</c:v>
                </c:pt>
                <c:pt idx="19">
                  <c:v>8.2999999999999741E-3</c:v>
                </c:pt>
                <c:pt idx="20">
                  <c:v>7.0999999999999674E-3</c:v>
                </c:pt>
                <c:pt idx="21">
                  <c:v>5.7000000000000106E-3</c:v>
                </c:pt>
                <c:pt idx="22">
                  <c:v>4.0999999999999648E-3</c:v>
                </c:pt>
                <c:pt idx="23">
                  <c:v>2.2999999999999687E-3</c:v>
                </c:pt>
                <c:pt idx="24">
                  <c:v>2.9999999999999472E-4</c:v>
                </c:pt>
                <c:pt idx="25">
                  <c:v>-1.9000000000000128E-3</c:v>
                </c:pt>
                <c:pt idx="26">
                  <c:v>-4.3000000000000538E-3</c:v>
                </c:pt>
                <c:pt idx="27">
                  <c:v>-6.9000000000000172E-3</c:v>
                </c:pt>
                <c:pt idx="28">
                  <c:v>-9.7000000000000142E-3</c:v>
                </c:pt>
                <c:pt idx="29">
                  <c:v>-1.2699999999999989E-2</c:v>
                </c:pt>
                <c:pt idx="30">
                  <c:v>-1.5900000000000025E-2</c:v>
                </c:pt>
                <c:pt idx="31">
                  <c:v>-1.9300000000000012E-2</c:v>
                </c:pt>
                <c:pt idx="32">
                  <c:v>-2.2900000000000004E-2</c:v>
                </c:pt>
                <c:pt idx="33">
                  <c:v>-2.6700000000000002E-2</c:v>
                </c:pt>
                <c:pt idx="34">
                  <c:v>-3.0700000000000005E-2</c:v>
                </c:pt>
              </c:numCache>
            </c:numRef>
          </c:yVal>
          <c:smooth val="0"/>
          <c:extLst>
            <c:ext xmlns:c16="http://schemas.microsoft.com/office/drawing/2014/chart" uri="{C3380CC4-5D6E-409C-BE32-E72D297353CC}">
              <c16:uniqueId val="{00000001-D38B-DF45-A545-0B882E9C0841}"/>
            </c:ext>
          </c:extLst>
        </c:ser>
        <c:dLbls>
          <c:showLegendKey val="0"/>
          <c:showVal val="0"/>
          <c:showCatName val="0"/>
          <c:showSerName val="0"/>
          <c:showPercent val="0"/>
          <c:showBubbleSize val="0"/>
        </c:dLbls>
        <c:axId val="1018727792"/>
        <c:axId val="1018679216"/>
      </c:scatterChart>
      <c:valAx>
        <c:axId val="1018727792"/>
        <c:scaling>
          <c:orientation val="minMax"/>
        </c:scaling>
        <c:delete val="0"/>
        <c:axPos val="b"/>
        <c:majorGridlines>
          <c:spPr>
            <a:ln w="9525" cap="flat" cmpd="sng" algn="ctr">
              <a:solidFill>
                <a:schemeClr val="bg2"/>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GB" dirty="0"/>
                  <a:t>Age</a:t>
                </a:r>
              </a:p>
            </c:rich>
          </c:tx>
          <c:layout>
            <c:manualLayout>
              <c:xMode val="edge"/>
              <c:yMode val="edge"/>
              <c:x val="0.48985800933590712"/>
              <c:y val="0.9072926953020573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I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IS"/>
          </a:p>
        </c:txPr>
        <c:crossAx val="1018679216"/>
        <c:crosses val="autoZero"/>
        <c:crossBetween val="midCat"/>
      </c:valAx>
      <c:valAx>
        <c:axId val="1018679216"/>
        <c:scaling>
          <c:orientation val="minMax"/>
        </c:scaling>
        <c:delete val="0"/>
        <c:axPos val="l"/>
        <c:majorGridlines>
          <c:spPr>
            <a:ln w="9525" cap="flat" cmpd="sng" algn="ctr">
              <a:solidFill>
                <a:schemeClr val="bg2"/>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IS"/>
          </a:p>
        </c:txPr>
        <c:crossAx val="1018727792"/>
        <c:crosses val="autoZero"/>
        <c:crossBetween val="midCat"/>
      </c:valAx>
      <c:spPr>
        <a:noFill/>
        <a:ln>
          <a:noFill/>
        </a:ln>
        <a:effectLst/>
      </c:spPr>
    </c:plotArea>
    <c:plotVisOnly val="1"/>
    <c:dispBlanksAs val="gap"/>
    <c:showDLblsOverMax val="0"/>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I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GB" dirty="0"/>
              <a:t>Pooled – First</a:t>
            </a:r>
            <a:r>
              <a:rPr lang="en-GB" baseline="0" dirty="0"/>
              <a:t> child</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GB"/>
        </a:p>
      </c:txPr>
    </c:title>
    <c:autoTitleDeleted val="0"/>
    <c:plotArea>
      <c:layout/>
      <c:lineChart>
        <c:grouping val="standard"/>
        <c:varyColors val="0"/>
        <c:ser>
          <c:idx val="0"/>
          <c:order val="0"/>
          <c:tx>
            <c:strRef>
              <c:f>Sheet1!$M$39</c:f>
              <c:strCache>
                <c:ptCount val="1"/>
                <c:pt idx="0">
                  <c:v>Stuðull</c:v>
                </c:pt>
              </c:strCache>
            </c:strRef>
          </c:tx>
          <c:spPr>
            <a:ln w="28575" cap="rnd">
              <a:solidFill>
                <a:schemeClr val="accent1"/>
              </a:solidFill>
              <a:round/>
            </a:ln>
            <a:effectLst/>
          </c:spPr>
          <c:marker>
            <c:symbol val="none"/>
          </c:marker>
          <c:cat>
            <c:numRef>
              <c:f>Sheet1!$L$40:$L$47</c:f>
              <c:numCache>
                <c:formatCode>0</c:formatCode>
                <c:ptCount val="8"/>
                <c:pt idx="0">
                  <c:v>2015</c:v>
                </c:pt>
                <c:pt idx="1">
                  <c:v>2016</c:v>
                </c:pt>
                <c:pt idx="2">
                  <c:v>2017</c:v>
                </c:pt>
                <c:pt idx="3">
                  <c:v>2018</c:v>
                </c:pt>
                <c:pt idx="4">
                  <c:v>2019</c:v>
                </c:pt>
                <c:pt idx="5">
                  <c:v>2020</c:v>
                </c:pt>
                <c:pt idx="6">
                  <c:v>2021</c:v>
                </c:pt>
                <c:pt idx="7">
                  <c:v>2022</c:v>
                </c:pt>
              </c:numCache>
            </c:numRef>
          </c:cat>
          <c:val>
            <c:numRef>
              <c:f>Sheet1!$M$40:$M$47</c:f>
              <c:numCache>
                <c:formatCode>General</c:formatCode>
                <c:ptCount val="8"/>
                <c:pt idx="0">
                  <c:v>-2.0000000000000001E-4</c:v>
                </c:pt>
                <c:pt idx="1">
                  <c:v>-2.8999999999999998E-3</c:v>
                </c:pt>
                <c:pt idx="2">
                  <c:v>-2.0000000000000001E-4</c:v>
                </c:pt>
                <c:pt idx="3" formatCode="0.0000">
                  <c:v>1E-3</c:v>
                </c:pt>
                <c:pt idx="4">
                  <c:v>8.0000000000000004E-4</c:v>
                </c:pt>
                <c:pt idx="5">
                  <c:v>8.0000000000000004E-4</c:v>
                </c:pt>
                <c:pt idx="6" formatCode="0.0000">
                  <c:v>2E-3</c:v>
                </c:pt>
                <c:pt idx="7">
                  <c:v>6.9999999999999999E-4</c:v>
                </c:pt>
              </c:numCache>
            </c:numRef>
          </c:val>
          <c:smooth val="0"/>
          <c:extLst>
            <c:ext xmlns:c16="http://schemas.microsoft.com/office/drawing/2014/chart" uri="{C3380CC4-5D6E-409C-BE32-E72D297353CC}">
              <c16:uniqueId val="{00000000-1F19-1F43-9F8D-220B400D48DC}"/>
            </c:ext>
          </c:extLst>
        </c:ser>
        <c:dLbls>
          <c:showLegendKey val="0"/>
          <c:showVal val="0"/>
          <c:showCatName val="0"/>
          <c:showSerName val="0"/>
          <c:showPercent val="0"/>
          <c:showBubbleSize val="0"/>
        </c:dLbls>
        <c:smooth val="0"/>
        <c:axId val="979871872"/>
        <c:axId val="979814960"/>
      </c:lineChart>
      <c:catAx>
        <c:axId val="9798718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GB" dirty="0"/>
                  <a:t>Year</a:t>
                </a:r>
              </a:p>
            </c:rich>
          </c:tx>
          <c:layout>
            <c:manualLayout>
              <c:xMode val="edge"/>
              <c:yMode val="edge"/>
              <c:x val="0.51370714012429841"/>
              <c:y val="0.9192271193058841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IS"/>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IS"/>
          </a:p>
        </c:txPr>
        <c:crossAx val="979814960"/>
        <c:crosses val="autoZero"/>
        <c:auto val="1"/>
        <c:lblAlgn val="ctr"/>
        <c:lblOffset val="100"/>
        <c:noMultiLvlLbl val="0"/>
      </c:catAx>
      <c:valAx>
        <c:axId val="979814960"/>
        <c:scaling>
          <c:orientation val="minMax"/>
        </c:scaling>
        <c:delete val="0"/>
        <c:axPos val="l"/>
        <c:majorGridlines>
          <c:spPr>
            <a:ln w="9525" cap="flat" cmpd="sng" algn="ctr">
              <a:solidFill>
                <a:schemeClr val="bg2"/>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IS"/>
          </a:p>
        </c:txPr>
        <c:crossAx val="97987187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I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GB" sz="1400" dirty="0"/>
              <a:t>Pooled – Second</a:t>
            </a:r>
            <a:r>
              <a:rPr lang="en-GB" sz="1400" baseline="0" dirty="0"/>
              <a:t> child</a:t>
            </a:r>
            <a:endParaRPr lang="en-GB" sz="1400" dirty="0"/>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GB"/>
        </a:p>
      </c:txPr>
    </c:title>
    <c:autoTitleDeleted val="0"/>
    <c:plotArea>
      <c:layout/>
      <c:lineChart>
        <c:grouping val="standard"/>
        <c:varyColors val="0"/>
        <c:ser>
          <c:idx val="0"/>
          <c:order val="0"/>
          <c:tx>
            <c:strRef>
              <c:f>Sheet1!$P$39</c:f>
              <c:strCache>
                <c:ptCount val="1"/>
                <c:pt idx="0">
                  <c:v>Stuðull</c:v>
                </c:pt>
              </c:strCache>
            </c:strRef>
          </c:tx>
          <c:spPr>
            <a:ln w="28575" cap="rnd">
              <a:solidFill>
                <a:schemeClr val="accent1"/>
              </a:solidFill>
              <a:round/>
            </a:ln>
            <a:effectLst/>
          </c:spPr>
          <c:marker>
            <c:symbol val="none"/>
          </c:marker>
          <c:cat>
            <c:numRef>
              <c:f>Sheet1!$O$40:$O$47</c:f>
              <c:numCache>
                <c:formatCode>General</c:formatCode>
                <c:ptCount val="8"/>
                <c:pt idx="0">
                  <c:v>2015</c:v>
                </c:pt>
                <c:pt idx="1">
                  <c:v>2016</c:v>
                </c:pt>
                <c:pt idx="2">
                  <c:v>2017</c:v>
                </c:pt>
                <c:pt idx="3">
                  <c:v>2018</c:v>
                </c:pt>
                <c:pt idx="4">
                  <c:v>2019</c:v>
                </c:pt>
                <c:pt idx="5">
                  <c:v>2020</c:v>
                </c:pt>
                <c:pt idx="6">
                  <c:v>2021</c:v>
                </c:pt>
                <c:pt idx="7">
                  <c:v>2022</c:v>
                </c:pt>
              </c:numCache>
            </c:numRef>
          </c:cat>
          <c:val>
            <c:numRef>
              <c:f>Sheet1!$P$40:$P$47</c:f>
              <c:numCache>
                <c:formatCode>General</c:formatCode>
                <c:ptCount val="8"/>
                <c:pt idx="0" formatCode="0.0000">
                  <c:v>-2E-3</c:v>
                </c:pt>
                <c:pt idx="1">
                  <c:v>-2.3E-3</c:v>
                </c:pt>
                <c:pt idx="2">
                  <c:v>-1.9E-3</c:v>
                </c:pt>
                <c:pt idx="3">
                  <c:v>-2.2000000000000001E-3</c:v>
                </c:pt>
                <c:pt idx="4">
                  <c:v>-8.0000000000000004E-4</c:v>
                </c:pt>
                <c:pt idx="5">
                  <c:v>-2.3999999999999998E-3</c:v>
                </c:pt>
                <c:pt idx="6">
                  <c:v>5.9999999999999995E-4</c:v>
                </c:pt>
                <c:pt idx="7">
                  <c:v>-6.9999999999999999E-4</c:v>
                </c:pt>
              </c:numCache>
            </c:numRef>
          </c:val>
          <c:smooth val="0"/>
          <c:extLst>
            <c:ext xmlns:c16="http://schemas.microsoft.com/office/drawing/2014/chart" uri="{C3380CC4-5D6E-409C-BE32-E72D297353CC}">
              <c16:uniqueId val="{00000000-F008-524A-8164-ECA594547584}"/>
            </c:ext>
          </c:extLst>
        </c:ser>
        <c:dLbls>
          <c:showLegendKey val="0"/>
          <c:showVal val="0"/>
          <c:showCatName val="0"/>
          <c:showSerName val="0"/>
          <c:showPercent val="0"/>
          <c:showBubbleSize val="0"/>
        </c:dLbls>
        <c:smooth val="0"/>
        <c:axId val="971666688"/>
        <c:axId val="976112016"/>
      </c:lineChart>
      <c:catAx>
        <c:axId val="971666688"/>
        <c:scaling>
          <c:orientation val="minMax"/>
        </c:scaling>
        <c:delete val="0"/>
        <c:axPos val="b"/>
        <c:title>
          <c:tx>
            <c:rich>
              <a:bodyPr rot="0" spcFirstLastPara="1" vertOverflow="ellipsis" vert="horz" wrap="square" anchor="ctr" anchorCtr="1"/>
              <a:lstStyle/>
              <a:p>
                <a:pPr>
                  <a:defRPr sz="105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GB" dirty="0"/>
                  <a:t>Year</a:t>
                </a:r>
              </a:p>
            </c:rich>
          </c:tx>
          <c:layout>
            <c:manualLayout>
              <c:xMode val="edge"/>
              <c:yMode val="edge"/>
              <c:x val="0.51366899368978813"/>
              <c:y val="0.90503153394663727"/>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I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IS"/>
          </a:p>
        </c:txPr>
        <c:crossAx val="976112016"/>
        <c:crosses val="autoZero"/>
        <c:auto val="1"/>
        <c:lblAlgn val="ctr"/>
        <c:lblOffset val="100"/>
        <c:noMultiLvlLbl val="0"/>
      </c:catAx>
      <c:valAx>
        <c:axId val="976112016"/>
        <c:scaling>
          <c:orientation val="minMax"/>
        </c:scaling>
        <c:delete val="0"/>
        <c:axPos val="l"/>
        <c:majorGridlines>
          <c:spPr>
            <a:ln w="9525" cap="flat" cmpd="sng" algn="ctr">
              <a:solidFill>
                <a:schemeClr val="bg2"/>
              </a:solidFill>
              <a:round/>
            </a:ln>
            <a:effectLst/>
          </c:spPr>
        </c:majorGridlines>
        <c:numFmt formatCode="0.00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IS"/>
          </a:p>
        </c:txPr>
        <c:crossAx val="971666688"/>
        <c:crosses val="autoZero"/>
        <c:crossBetween val="between"/>
      </c:valAx>
      <c:spPr>
        <a:noFill/>
        <a:ln>
          <a:noFill/>
        </a:ln>
        <a:effectLst/>
      </c:spPr>
    </c:plotArea>
    <c:plotVisOnly val="1"/>
    <c:dispBlanksAs val="gap"/>
    <c:showDLblsOverMax val="0"/>
  </c:chart>
  <c:spPr>
    <a:noFill/>
    <a:ln>
      <a:noFill/>
    </a:ln>
    <a:effectLst/>
  </c:spPr>
  <c:txPr>
    <a:bodyPr/>
    <a:lstStyle/>
    <a:p>
      <a:pPr>
        <a:defRPr sz="1050">
          <a:solidFill>
            <a:schemeClr val="tx1"/>
          </a:solidFill>
          <a:latin typeface="Times New Roman" panose="02020603050405020304" pitchFamily="18" charset="0"/>
          <a:cs typeface="Times New Roman" panose="02020603050405020304" pitchFamily="18" charset="0"/>
        </a:defRPr>
      </a:pPr>
      <a:endParaRPr lang="en-I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GB" dirty="0"/>
              <a:t>Pooled</a:t>
            </a:r>
            <a:r>
              <a:rPr lang="en-GB" baseline="0" dirty="0"/>
              <a:t> – Third child</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GB"/>
        </a:p>
      </c:txPr>
    </c:title>
    <c:autoTitleDeleted val="0"/>
    <c:plotArea>
      <c:layout/>
      <c:lineChart>
        <c:grouping val="standard"/>
        <c:varyColors val="0"/>
        <c:ser>
          <c:idx val="0"/>
          <c:order val="0"/>
          <c:tx>
            <c:strRef>
              <c:f>Sheet1!$S$39</c:f>
              <c:strCache>
                <c:ptCount val="1"/>
                <c:pt idx="0">
                  <c:v>Stuðull</c:v>
                </c:pt>
              </c:strCache>
            </c:strRef>
          </c:tx>
          <c:spPr>
            <a:ln w="28575" cap="rnd">
              <a:solidFill>
                <a:schemeClr val="accent1"/>
              </a:solidFill>
              <a:round/>
            </a:ln>
            <a:effectLst/>
          </c:spPr>
          <c:marker>
            <c:symbol val="none"/>
          </c:marker>
          <c:cat>
            <c:numRef>
              <c:f>Sheet1!$R$40:$R$47</c:f>
              <c:numCache>
                <c:formatCode>General</c:formatCode>
                <c:ptCount val="8"/>
                <c:pt idx="0">
                  <c:v>2015</c:v>
                </c:pt>
                <c:pt idx="1">
                  <c:v>2016</c:v>
                </c:pt>
                <c:pt idx="2">
                  <c:v>2017</c:v>
                </c:pt>
                <c:pt idx="3">
                  <c:v>2018</c:v>
                </c:pt>
                <c:pt idx="4">
                  <c:v>2019</c:v>
                </c:pt>
                <c:pt idx="5">
                  <c:v>2020</c:v>
                </c:pt>
                <c:pt idx="6">
                  <c:v>2021</c:v>
                </c:pt>
                <c:pt idx="7">
                  <c:v>2022</c:v>
                </c:pt>
              </c:numCache>
            </c:numRef>
          </c:cat>
          <c:val>
            <c:numRef>
              <c:f>Sheet1!$S$40:$S$47</c:f>
              <c:numCache>
                <c:formatCode>General</c:formatCode>
                <c:ptCount val="8"/>
                <c:pt idx="0">
                  <c:v>5.9999999999999995E-4</c:v>
                </c:pt>
                <c:pt idx="1">
                  <c:v>5.0000000000000001E-4</c:v>
                </c:pt>
                <c:pt idx="2">
                  <c:v>2.0000000000000001E-4</c:v>
                </c:pt>
                <c:pt idx="3">
                  <c:v>-5.0000000000000001E-4</c:v>
                </c:pt>
                <c:pt idx="4">
                  <c:v>-8.9999999999999998E-4</c:v>
                </c:pt>
                <c:pt idx="5">
                  <c:v>-1.5E-3</c:v>
                </c:pt>
                <c:pt idx="6">
                  <c:v>2.9999999999999997E-4</c:v>
                </c:pt>
                <c:pt idx="7" formatCode="0.0000">
                  <c:v>-2E-3</c:v>
                </c:pt>
              </c:numCache>
            </c:numRef>
          </c:val>
          <c:smooth val="0"/>
          <c:extLst>
            <c:ext xmlns:c16="http://schemas.microsoft.com/office/drawing/2014/chart" uri="{C3380CC4-5D6E-409C-BE32-E72D297353CC}">
              <c16:uniqueId val="{00000000-66D7-2A4B-A663-4851D43D8054}"/>
            </c:ext>
          </c:extLst>
        </c:ser>
        <c:dLbls>
          <c:showLegendKey val="0"/>
          <c:showVal val="0"/>
          <c:showCatName val="0"/>
          <c:showSerName val="0"/>
          <c:showPercent val="0"/>
          <c:showBubbleSize val="0"/>
        </c:dLbls>
        <c:smooth val="0"/>
        <c:axId val="928372176"/>
        <c:axId val="973333056"/>
      </c:lineChart>
      <c:catAx>
        <c:axId val="9283721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GB" dirty="0"/>
                  <a:t>Year</a:t>
                </a:r>
              </a:p>
            </c:rich>
          </c:tx>
          <c:layout>
            <c:manualLayout>
              <c:xMode val="edge"/>
              <c:yMode val="edge"/>
              <c:x val="0.52002435598054242"/>
              <c:y val="0.9050315339466372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I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IS"/>
          </a:p>
        </c:txPr>
        <c:crossAx val="973333056"/>
        <c:crosses val="autoZero"/>
        <c:auto val="1"/>
        <c:lblAlgn val="ctr"/>
        <c:lblOffset val="100"/>
        <c:noMultiLvlLbl val="0"/>
      </c:catAx>
      <c:valAx>
        <c:axId val="973333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IS"/>
          </a:p>
        </c:txPr>
        <c:crossAx val="92837217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I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400" b="0" i="0" baseline="0" dirty="0">
                <a:effectLst/>
              </a:rPr>
              <a:t>Home ownership, women 20-29 years </a:t>
            </a:r>
            <a:endParaRPr lang="en-IS" sz="1400" dirty="0">
              <a:effectLst/>
            </a:endParaRPr>
          </a:p>
          <a:p>
            <a:pPr>
              <a:defRPr/>
            </a:pPr>
            <a:r>
              <a:rPr lang="en-US" sz="1400" b="0" i="0" baseline="0" dirty="0">
                <a:effectLst/>
              </a:rPr>
              <a:t> Event: Have a first child in year zero</a:t>
            </a:r>
            <a:endParaRPr lang="en-IS" sz="14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Sheet1!$AI$18:$AI$24</c:f>
              <c:numCache>
                <c:formatCode>General</c:formatCode>
                <c:ptCount val="7"/>
                <c:pt idx="0">
                  <c:v>-3</c:v>
                </c:pt>
                <c:pt idx="1">
                  <c:v>-2</c:v>
                </c:pt>
                <c:pt idx="2">
                  <c:v>-1</c:v>
                </c:pt>
                <c:pt idx="3">
                  <c:v>0</c:v>
                </c:pt>
                <c:pt idx="4">
                  <c:v>1</c:v>
                </c:pt>
                <c:pt idx="5">
                  <c:v>2</c:v>
                </c:pt>
                <c:pt idx="6">
                  <c:v>3</c:v>
                </c:pt>
              </c:numCache>
            </c:numRef>
          </c:xVal>
          <c:yVal>
            <c:numRef>
              <c:f>Sheet1!$AJ$18:$AJ$24</c:f>
              <c:numCache>
                <c:formatCode>General</c:formatCode>
                <c:ptCount val="7"/>
                <c:pt idx="0">
                  <c:v>-0.20499999999999999</c:v>
                </c:pt>
                <c:pt idx="1">
                  <c:v>-0.11600000000000001</c:v>
                </c:pt>
                <c:pt idx="2">
                  <c:v>0</c:v>
                </c:pt>
                <c:pt idx="3">
                  <c:v>0.114</c:v>
                </c:pt>
                <c:pt idx="4">
                  <c:v>0.16</c:v>
                </c:pt>
                <c:pt idx="5">
                  <c:v>0.2</c:v>
                </c:pt>
                <c:pt idx="6">
                  <c:v>0.22</c:v>
                </c:pt>
              </c:numCache>
            </c:numRef>
          </c:yVal>
          <c:smooth val="0"/>
          <c:extLst>
            <c:ext xmlns:c16="http://schemas.microsoft.com/office/drawing/2014/chart" uri="{C3380CC4-5D6E-409C-BE32-E72D297353CC}">
              <c16:uniqueId val="{00000000-3937-DA4B-BBB1-5E4DB4662140}"/>
            </c:ext>
          </c:extLst>
        </c:ser>
        <c:ser>
          <c:idx val="1"/>
          <c:order val="1"/>
          <c:spPr>
            <a:ln w="19050" cap="rnd">
              <a:noFill/>
              <a:round/>
            </a:ln>
            <a:effectLst/>
          </c:spPr>
          <c:marker>
            <c:symbol val="dash"/>
            <c:size val="5"/>
            <c:spPr>
              <a:solidFill>
                <a:schemeClr val="accent1"/>
              </a:solidFill>
              <a:ln w="9525">
                <a:solidFill>
                  <a:schemeClr val="accent1"/>
                </a:solidFill>
              </a:ln>
              <a:effectLst/>
            </c:spPr>
          </c:marker>
          <c:xVal>
            <c:numRef>
              <c:f>Sheet1!$AI$18:$AI$24</c:f>
              <c:numCache>
                <c:formatCode>General</c:formatCode>
                <c:ptCount val="7"/>
                <c:pt idx="0">
                  <c:v>-3</c:v>
                </c:pt>
                <c:pt idx="1">
                  <c:v>-2</c:v>
                </c:pt>
                <c:pt idx="2">
                  <c:v>-1</c:v>
                </c:pt>
                <c:pt idx="3">
                  <c:v>0</c:v>
                </c:pt>
                <c:pt idx="4">
                  <c:v>1</c:v>
                </c:pt>
                <c:pt idx="5">
                  <c:v>2</c:v>
                </c:pt>
                <c:pt idx="6">
                  <c:v>3</c:v>
                </c:pt>
              </c:numCache>
            </c:numRef>
          </c:xVal>
          <c:yVal>
            <c:numRef>
              <c:f>Sheet1!$AK$18:$AK$24</c:f>
              <c:numCache>
                <c:formatCode>General</c:formatCode>
                <c:ptCount val="7"/>
                <c:pt idx="0">
                  <c:v>-0.219</c:v>
                </c:pt>
                <c:pt idx="1">
                  <c:v>-0.13</c:v>
                </c:pt>
                <c:pt idx="3">
                  <c:v>0.1</c:v>
                </c:pt>
                <c:pt idx="4">
                  <c:v>0.14499999999999999</c:v>
                </c:pt>
                <c:pt idx="5">
                  <c:v>0.184</c:v>
                </c:pt>
                <c:pt idx="6">
                  <c:v>0.20200000000000001</c:v>
                </c:pt>
              </c:numCache>
            </c:numRef>
          </c:yVal>
          <c:smooth val="0"/>
          <c:extLst>
            <c:ext xmlns:c16="http://schemas.microsoft.com/office/drawing/2014/chart" uri="{C3380CC4-5D6E-409C-BE32-E72D297353CC}">
              <c16:uniqueId val="{00000001-3937-DA4B-BBB1-5E4DB4662140}"/>
            </c:ext>
          </c:extLst>
        </c:ser>
        <c:ser>
          <c:idx val="2"/>
          <c:order val="2"/>
          <c:spPr>
            <a:ln w="19050" cap="rnd">
              <a:noFill/>
              <a:round/>
            </a:ln>
            <a:effectLst/>
          </c:spPr>
          <c:marker>
            <c:symbol val="dash"/>
            <c:size val="5"/>
            <c:spPr>
              <a:solidFill>
                <a:schemeClr val="accent1"/>
              </a:solidFill>
              <a:ln w="9525">
                <a:solidFill>
                  <a:schemeClr val="accent1"/>
                </a:solidFill>
              </a:ln>
              <a:effectLst/>
            </c:spPr>
          </c:marker>
          <c:xVal>
            <c:numRef>
              <c:f>Sheet1!$AI$18:$AI$24</c:f>
              <c:numCache>
                <c:formatCode>General</c:formatCode>
                <c:ptCount val="7"/>
                <c:pt idx="0">
                  <c:v>-3</c:v>
                </c:pt>
                <c:pt idx="1">
                  <c:v>-2</c:v>
                </c:pt>
                <c:pt idx="2">
                  <c:v>-1</c:v>
                </c:pt>
                <c:pt idx="3">
                  <c:v>0</c:v>
                </c:pt>
                <c:pt idx="4">
                  <c:v>1</c:v>
                </c:pt>
                <c:pt idx="5">
                  <c:v>2</c:v>
                </c:pt>
                <c:pt idx="6">
                  <c:v>3</c:v>
                </c:pt>
              </c:numCache>
            </c:numRef>
          </c:xVal>
          <c:yVal>
            <c:numRef>
              <c:f>Sheet1!$AL$18:$AL$24</c:f>
              <c:numCache>
                <c:formatCode>General</c:formatCode>
                <c:ptCount val="7"/>
                <c:pt idx="0">
                  <c:v>-0.192</c:v>
                </c:pt>
                <c:pt idx="1">
                  <c:v>-0.10199999999999999</c:v>
                </c:pt>
                <c:pt idx="3">
                  <c:v>0.127</c:v>
                </c:pt>
                <c:pt idx="4">
                  <c:v>0.17499999999999999</c:v>
                </c:pt>
                <c:pt idx="5">
                  <c:v>0.216</c:v>
                </c:pt>
                <c:pt idx="6">
                  <c:v>0.23799999999999999</c:v>
                </c:pt>
              </c:numCache>
            </c:numRef>
          </c:yVal>
          <c:smooth val="0"/>
          <c:extLst>
            <c:ext xmlns:c16="http://schemas.microsoft.com/office/drawing/2014/chart" uri="{C3380CC4-5D6E-409C-BE32-E72D297353CC}">
              <c16:uniqueId val="{00000002-3937-DA4B-BBB1-5E4DB4662140}"/>
            </c:ext>
          </c:extLst>
        </c:ser>
        <c:dLbls>
          <c:showLegendKey val="0"/>
          <c:showVal val="0"/>
          <c:showCatName val="0"/>
          <c:showSerName val="0"/>
          <c:showPercent val="0"/>
          <c:showBubbleSize val="0"/>
        </c:dLbls>
        <c:axId val="525603743"/>
        <c:axId val="525646031"/>
      </c:scatterChart>
      <c:valAx>
        <c:axId val="5256037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525646031"/>
        <c:crosses val="autoZero"/>
        <c:crossBetween val="midCat"/>
      </c:valAx>
      <c:valAx>
        <c:axId val="5256460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525603743"/>
        <c:crosses val="autoZero"/>
        <c:crossBetween val="midCat"/>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I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400" b="0" i="0" baseline="0" dirty="0">
                <a:effectLst/>
              </a:rPr>
              <a:t>Start home ownership, women 20-29 years </a:t>
            </a:r>
            <a:endParaRPr lang="en-IS" sz="1400" dirty="0">
              <a:effectLst/>
            </a:endParaRPr>
          </a:p>
          <a:p>
            <a:pPr>
              <a:defRPr/>
            </a:pPr>
            <a:r>
              <a:rPr lang="en-US" sz="1400" b="0" i="0" baseline="0" dirty="0">
                <a:effectLst/>
              </a:rPr>
              <a:t> Event: Have a first child in year zero</a:t>
            </a:r>
            <a:endParaRPr lang="en-IS" sz="14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Sheet1!$AI$35:$AI$41</c:f>
              <c:numCache>
                <c:formatCode>General</c:formatCode>
                <c:ptCount val="7"/>
                <c:pt idx="0">
                  <c:v>-3</c:v>
                </c:pt>
                <c:pt idx="1">
                  <c:v>-2</c:v>
                </c:pt>
                <c:pt idx="2">
                  <c:v>-1</c:v>
                </c:pt>
                <c:pt idx="3">
                  <c:v>0</c:v>
                </c:pt>
                <c:pt idx="4">
                  <c:v>1</c:v>
                </c:pt>
                <c:pt idx="5">
                  <c:v>2</c:v>
                </c:pt>
                <c:pt idx="6">
                  <c:v>3</c:v>
                </c:pt>
              </c:numCache>
            </c:numRef>
          </c:xVal>
          <c:yVal>
            <c:numRef>
              <c:f>Sheet1!$AJ$35:$AJ$41</c:f>
              <c:numCache>
                <c:formatCode>General</c:formatCode>
                <c:ptCount val="7"/>
                <c:pt idx="0">
                  <c:v>-5.0000000000000001E-3</c:v>
                </c:pt>
                <c:pt idx="1">
                  <c:v>-1E-3</c:v>
                </c:pt>
                <c:pt idx="2">
                  <c:v>0</c:v>
                </c:pt>
                <c:pt idx="3">
                  <c:v>8.9999999999999993E-3</c:v>
                </c:pt>
                <c:pt idx="4">
                  <c:v>2.9000000000000001E-2</c:v>
                </c:pt>
                <c:pt idx="5">
                  <c:v>3.3000000000000002E-2</c:v>
                </c:pt>
                <c:pt idx="6">
                  <c:v>2.4E-2</c:v>
                </c:pt>
              </c:numCache>
            </c:numRef>
          </c:yVal>
          <c:smooth val="0"/>
          <c:extLst>
            <c:ext xmlns:c16="http://schemas.microsoft.com/office/drawing/2014/chart" uri="{C3380CC4-5D6E-409C-BE32-E72D297353CC}">
              <c16:uniqueId val="{00000000-6915-6147-8882-DABBED186132}"/>
            </c:ext>
          </c:extLst>
        </c:ser>
        <c:ser>
          <c:idx val="1"/>
          <c:order val="1"/>
          <c:spPr>
            <a:ln w="19050" cap="rnd">
              <a:noFill/>
              <a:round/>
            </a:ln>
            <a:effectLst/>
          </c:spPr>
          <c:marker>
            <c:symbol val="dash"/>
            <c:size val="5"/>
            <c:spPr>
              <a:solidFill>
                <a:schemeClr val="accent1"/>
              </a:solidFill>
              <a:ln w="9525">
                <a:solidFill>
                  <a:schemeClr val="accent1"/>
                </a:solidFill>
              </a:ln>
              <a:effectLst/>
            </c:spPr>
          </c:marker>
          <c:xVal>
            <c:numRef>
              <c:f>Sheet1!$AI$35:$AI$41</c:f>
              <c:numCache>
                <c:formatCode>General</c:formatCode>
                <c:ptCount val="7"/>
                <c:pt idx="0">
                  <c:v>-3</c:v>
                </c:pt>
                <c:pt idx="1">
                  <c:v>-2</c:v>
                </c:pt>
                <c:pt idx="2">
                  <c:v>-1</c:v>
                </c:pt>
                <c:pt idx="3">
                  <c:v>0</c:v>
                </c:pt>
                <c:pt idx="4">
                  <c:v>1</c:v>
                </c:pt>
                <c:pt idx="5">
                  <c:v>2</c:v>
                </c:pt>
                <c:pt idx="6">
                  <c:v>3</c:v>
                </c:pt>
              </c:numCache>
            </c:numRef>
          </c:xVal>
          <c:yVal>
            <c:numRef>
              <c:f>Sheet1!$AK$35:$AK$41</c:f>
              <c:numCache>
                <c:formatCode>General</c:formatCode>
                <c:ptCount val="7"/>
                <c:pt idx="0">
                  <c:v>-7.0000000000000001E-3</c:v>
                </c:pt>
                <c:pt idx="1">
                  <c:v>-4.0000000000000001E-3</c:v>
                </c:pt>
                <c:pt idx="3">
                  <c:v>6.0000000000000001E-3</c:v>
                </c:pt>
                <c:pt idx="4">
                  <c:v>2.4E-2</c:v>
                </c:pt>
                <c:pt idx="5">
                  <c:v>2.8000000000000001E-2</c:v>
                </c:pt>
                <c:pt idx="6">
                  <c:v>1.7999999999999999E-2</c:v>
                </c:pt>
              </c:numCache>
            </c:numRef>
          </c:yVal>
          <c:smooth val="0"/>
          <c:extLst>
            <c:ext xmlns:c16="http://schemas.microsoft.com/office/drawing/2014/chart" uri="{C3380CC4-5D6E-409C-BE32-E72D297353CC}">
              <c16:uniqueId val="{00000001-6915-6147-8882-DABBED186132}"/>
            </c:ext>
          </c:extLst>
        </c:ser>
        <c:ser>
          <c:idx val="2"/>
          <c:order val="2"/>
          <c:spPr>
            <a:ln w="19050" cap="rnd">
              <a:noFill/>
              <a:round/>
            </a:ln>
            <a:effectLst/>
          </c:spPr>
          <c:marker>
            <c:symbol val="dash"/>
            <c:size val="5"/>
            <c:spPr>
              <a:solidFill>
                <a:schemeClr val="accent1"/>
              </a:solidFill>
              <a:ln w="9525">
                <a:solidFill>
                  <a:schemeClr val="accent1">
                    <a:alpha val="99000"/>
                  </a:schemeClr>
                </a:solidFill>
              </a:ln>
              <a:effectLst/>
            </c:spPr>
          </c:marker>
          <c:xVal>
            <c:numRef>
              <c:f>Sheet1!$AI$35:$AI$41</c:f>
              <c:numCache>
                <c:formatCode>General</c:formatCode>
                <c:ptCount val="7"/>
                <c:pt idx="0">
                  <c:v>-3</c:v>
                </c:pt>
                <c:pt idx="1">
                  <c:v>-2</c:v>
                </c:pt>
                <c:pt idx="2">
                  <c:v>-1</c:v>
                </c:pt>
                <c:pt idx="3">
                  <c:v>0</c:v>
                </c:pt>
                <c:pt idx="4">
                  <c:v>1</c:v>
                </c:pt>
                <c:pt idx="5">
                  <c:v>2</c:v>
                </c:pt>
                <c:pt idx="6">
                  <c:v>3</c:v>
                </c:pt>
              </c:numCache>
            </c:numRef>
          </c:xVal>
          <c:yVal>
            <c:numRef>
              <c:f>Sheet1!$AL$35:$AL$41</c:f>
              <c:numCache>
                <c:formatCode>General</c:formatCode>
                <c:ptCount val="7"/>
                <c:pt idx="0">
                  <c:v>-3.0000000000000001E-3</c:v>
                </c:pt>
                <c:pt idx="1">
                  <c:v>1E-3</c:v>
                </c:pt>
                <c:pt idx="3">
                  <c:v>1.2E-2</c:v>
                </c:pt>
                <c:pt idx="4">
                  <c:v>3.3000000000000002E-2</c:v>
                </c:pt>
                <c:pt idx="5">
                  <c:v>3.9E-2</c:v>
                </c:pt>
                <c:pt idx="6">
                  <c:v>2.9000000000000001E-2</c:v>
                </c:pt>
              </c:numCache>
            </c:numRef>
          </c:yVal>
          <c:smooth val="0"/>
          <c:extLst>
            <c:ext xmlns:c16="http://schemas.microsoft.com/office/drawing/2014/chart" uri="{C3380CC4-5D6E-409C-BE32-E72D297353CC}">
              <c16:uniqueId val="{00000002-6915-6147-8882-DABBED186132}"/>
            </c:ext>
          </c:extLst>
        </c:ser>
        <c:dLbls>
          <c:showLegendKey val="0"/>
          <c:showVal val="0"/>
          <c:showCatName val="0"/>
          <c:showSerName val="0"/>
          <c:showPercent val="0"/>
          <c:showBubbleSize val="0"/>
        </c:dLbls>
        <c:axId val="580720751"/>
        <c:axId val="636358671"/>
      </c:scatterChart>
      <c:valAx>
        <c:axId val="58072075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636358671"/>
        <c:crosses val="autoZero"/>
        <c:crossBetween val="midCat"/>
      </c:valAx>
      <c:valAx>
        <c:axId val="6363586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580720751"/>
        <c:crosses val="autoZero"/>
        <c:crossBetween val="midCat"/>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I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GB" b="0" dirty="0"/>
              <a:t>Cross section</a:t>
            </a:r>
            <a:r>
              <a:rPr lang="en-GB" b="0" baseline="0" dirty="0"/>
              <a:t> - Second child</a:t>
            </a:r>
            <a:endParaRPr lang="en-GB" b="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GB"/>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poly"/>
            <c:order val="2"/>
            <c:dispRSqr val="0"/>
            <c:dispEq val="0"/>
          </c:trendline>
          <c:xVal>
            <c:numRef>
              <c:f>Sheet1!$DC$6:$DC$40</c:f>
              <c:numCache>
                <c:formatCode>General</c:formatCode>
                <c:ptCount val="35"/>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pt idx="15">
                  <c:v>31</c:v>
                </c:pt>
                <c:pt idx="16">
                  <c:v>32</c:v>
                </c:pt>
                <c:pt idx="17">
                  <c:v>33</c:v>
                </c:pt>
                <c:pt idx="18">
                  <c:v>34</c:v>
                </c:pt>
                <c:pt idx="19">
                  <c:v>35</c:v>
                </c:pt>
                <c:pt idx="20">
                  <c:v>36</c:v>
                </c:pt>
                <c:pt idx="21">
                  <c:v>37</c:v>
                </c:pt>
                <c:pt idx="22">
                  <c:v>38</c:v>
                </c:pt>
                <c:pt idx="23">
                  <c:v>39</c:v>
                </c:pt>
                <c:pt idx="24">
                  <c:v>40</c:v>
                </c:pt>
                <c:pt idx="25">
                  <c:v>41</c:v>
                </c:pt>
                <c:pt idx="26">
                  <c:v>42</c:v>
                </c:pt>
                <c:pt idx="27">
                  <c:v>43</c:v>
                </c:pt>
                <c:pt idx="28">
                  <c:v>44</c:v>
                </c:pt>
                <c:pt idx="29">
                  <c:v>45</c:v>
                </c:pt>
                <c:pt idx="30">
                  <c:v>46</c:v>
                </c:pt>
                <c:pt idx="31">
                  <c:v>47</c:v>
                </c:pt>
                <c:pt idx="32">
                  <c:v>48</c:v>
                </c:pt>
                <c:pt idx="33">
                  <c:v>49</c:v>
                </c:pt>
                <c:pt idx="34">
                  <c:v>50</c:v>
                </c:pt>
              </c:numCache>
            </c:numRef>
          </c:xVal>
          <c:yVal>
            <c:numRef>
              <c:f>Sheet1!$DD$6:$DD$40</c:f>
              <c:numCache>
                <c:formatCode>General</c:formatCode>
                <c:ptCount val="35"/>
                <c:pt idx="0">
                  <c:v>-4.4859008099999848E-3</c:v>
                </c:pt>
                <c:pt idx="1">
                  <c:v>-2.9784198999999179E-4</c:v>
                </c:pt>
                <c:pt idx="2">
                  <c:v>3.5507511900000066E-3</c:v>
                </c:pt>
                <c:pt idx="3">
                  <c:v>7.0598787300000243E-3</c:v>
                </c:pt>
                <c:pt idx="4">
                  <c:v>1.022954063000002E-2</c:v>
                </c:pt>
                <c:pt idx="5">
                  <c:v>1.305973689000002E-2</c:v>
                </c:pt>
                <c:pt idx="6">
                  <c:v>1.5550467510000027E-2</c:v>
                </c:pt>
                <c:pt idx="7" formatCode="0.0000">
                  <c:v>1.7701732490000024E-2</c:v>
                </c:pt>
                <c:pt idx="8" formatCode="0.0000">
                  <c:v>1.9513531830000028E-2</c:v>
                </c:pt>
                <c:pt idx="9" formatCode="0.0000">
                  <c:v>2.0985865530000009E-2</c:v>
                </c:pt>
                <c:pt idx="10">
                  <c:v>2.2118733590000023E-2</c:v>
                </c:pt>
                <c:pt idx="11">
                  <c:v>2.2912136010000056E-2</c:v>
                </c:pt>
                <c:pt idx="12">
                  <c:v>2.3366072790000053E-2</c:v>
                </c:pt>
                <c:pt idx="13">
                  <c:v>2.3480543930000014E-2</c:v>
                </c:pt>
                <c:pt idx="14">
                  <c:v>2.325554943000005E-2</c:v>
                </c:pt>
                <c:pt idx="15">
                  <c:v>2.2691089290000022E-2</c:v>
                </c:pt>
                <c:pt idx="16">
                  <c:v>2.178716351000004E-2</c:v>
                </c:pt>
                <c:pt idx="17">
                  <c:v>2.0543772090000079E-2</c:v>
                </c:pt>
                <c:pt idx="18">
                  <c:v>1.8960915030000025E-2</c:v>
                </c:pt>
                <c:pt idx="19">
                  <c:v>1.7038592330000074E-2</c:v>
                </c:pt>
                <c:pt idx="20">
                  <c:v>1.4776803990000031E-2</c:v>
                </c:pt>
                <c:pt idx="21">
                  <c:v>1.2175550010000036E-2</c:v>
                </c:pt>
                <c:pt idx="22">
                  <c:v>9.2348303900000595E-3</c:v>
                </c:pt>
                <c:pt idx="23">
                  <c:v>5.9546451300000469E-3</c:v>
                </c:pt>
                <c:pt idx="24">
                  <c:v>2.3349942300000537E-3</c:v>
                </c:pt>
                <c:pt idx="25">
                  <c:v>-1.6241223099999202E-3</c:v>
                </c:pt>
                <c:pt idx="26">
                  <c:v>-5.9227044899999304E-3</c:v>
                </c:pt>
                <c:pt idx="27">
                  <c:v>-1.0560752309999921E-2</c:v>
                </c:pt>
                <c:pt idx="28">
                  <c:v>-1.5538265769999948E-2</c:v>
                </c:pt>
                <c:pt idx="29">
                  <c:v>-2.0855244869999956E-2</c:v>
                </c:pt>
                <c:pt idx="30">
                  <c:v>-2.6511689609999944E-2</c:v>
                </c:pt>
                <c:pt idx="31">
                  <c:v>-3.2507599989999914E-2</c:v>
                </c:pt>
                <c:pt idx="32">
                  <c:v>-3.8842976009999919E-2</c:v>
                </c:pt>
                <c:pt idx="33">
                  <c:v>-4.551781766999996E-2</c:v>
                </c:pt>
                <c:pt idx="34">
                  <c:v>-5.2532124969999927E-2</c:v>
                </c:pt>
              </c:numCache>
            </c:numRef>
          </c:yVal>
          <c:smooth val="0"/>
          <c:extLst>
            <c:ext xmlns:c16="http://schemas.microsoft.com/office/drawing/2014/chart" uri="{C3380CC4-5D6E-409C-BE32-E72D297353CC}">
              <c16:uniqueId val="{00000001-1153-8C44-A905-889A2245A818}"/>
            </c:ext>
          </c:extLst>
        </c:ser>
        <c:dLbls>
          <c:showLegendKey val="0"/>
          <c:showVal val="0"/>
          <c:showCatName val="0"/>
          <c:showSerName val="0"/>
          <c:showPercent val="0"/>
          <c:showBubbleSize val="0"/>
        </c:dLbls>
        <c:axId val="1017835744"/>
        <c:axId val="1020530816"/>
      </c:scatterChart>
      <c:valAx>
        <c:axId val="1017835744"/>
        <c:scaling>
          <c:orientation val="minMax"/>
        </c:scaling>
        <c:delete val="0"/>
        <c:axPos val="b"/>
        <c:majorGridlines>
          <c:spPr>
            <a:ln w="9525" cap="flat" cmpd="sng" algn="ctr">
              <a:solidFill>
                <a:schemeClr val="bg2"/>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GB" dirty="0"/>
                  <a:t>Age</a:t>
                </a:r>
              </a:p>
            </c:rich>
          </c:tx>
          <c:layout>
            <c:manualLayout>
              <c:xMode val="edge"/>
              <c:yMode val="edge"/>
              <c:x val="0.48371494467165888"/>
              <c:y val="0.9072926953020573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IS"/>
            </a:p>
          </c:txPr>
        </c:title>
        <c:numFmt formatCode="General" sourceLinked="1"/>
        <c:majorTickMark val="none"/>
        <c:minorTickMark val="none"/>
        <c:tickLblPos val="nextTo"/>
        <c:spPr>
          <a:noFill/>
          <a:ln w="9525" cap="flat" cmpd="sng" algn="ctr">
            <a:solidFill>
              <a:schemeClr val="accent1">
                <a:alpha val="9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IS"/>
          </a:p>
        </c:txPr>
        <c:crossAx val="1020530816"/>
        <c:crosses val="autoZero"/>
        <c:crossBetween val="midCat"/>
      </c:valAx>
      <c:valAx>
        <c:axId val="1020530816"/>
        <c:scaling>
          <c:orientation val="minMax"/>
        </c:scaling>
        <c:delete val="0"/>
        <c:axPos val="l"/>
        <c:majorGridlines>
          <c:spPr>
            <a:ln w="9525" cap="flat" cmpd="sng" algn="ctr">
              <a:solidFill>
                <a:schemeClr val="bg2"/>
              </a:solidFill>
              <a:round/>
            </a:ln>
            <a:effectLst/>
          </c:spPr>
        </c:majorGridlines>
        <c:numFmt formatCode="General" sourceLinked="1"/>
        <c:majorTickMark val="none"/>
        <c:minorTickMark val="none"/>
        <c:tickLblPos val="nextTo"/>
        <c:spPr>
          <a:noFill/>
          <a:ln w="9525" cap="flat" cmpd="sng" algn="ctr">
            <a:solidFill>
              <a:schemeClr val="accent1">
                <a:alpha val="9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IS"/>
          </a:p>
        </c:txPr>
        <c:crossAx val="1017835744"/>
        <c:crosses val="autoZero"/>
        <c:crossBetween val="midCat"/>
      </c:valAx>
      <c:spPr>
        <a:noFill/>
        <a:ln>
          <a:noFill/>
        </a:ln>
        <a:effectLst/>
      </c:spPr>
    </c:plotArea>
    <c:plotVisOnly val="1"/>
    <c:dispBlanksAs val="gap"/>
    <c:showDLblsOverMax val="0"/>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I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is-IS" sz="1400" b="0" i="0" baseline="0" dirty="0">
                <a:effectLst/>
              </a:rPr>
              <a:t>To start cohabitation, women 20-29 years  </a:t>
            </a:r>
            <a:endParaRPr lang="en-IS" sz="1400" dirty="0">
              <a:effectLst/>
            </a:endParaRPr>
          </a:p>
          <a:p>
            <a:pPr>
              <a:defRPr/>
            </a:pPr>
            <a:r>
              <a:rPr lang="is-IS" sz="1400" b="0" i="0" baseline="0" dirty="0">
                <a:effectLst/>
              </a:rPr>
              <a:t>Event:  Have a first child at year zero</a:t>
            </a:r>
            <a:endParaRPr lang="en-IS" sz="14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Sheet1!$AI$3:$AI$9</c:f>
              <c:numCache>
                <c:formatCode>General</c:formatCode>
                <c:ptCount val="7"/>
                <c:pt idx="0">
                  <c:v>-3</c:v>
                </c:pt>
                <c:pt idx="1">
                  <c:v>-2</c:v>
                </c:pt>
                <c:pt idx="2">
                  <c:v>-1</c:v>
                </c:pt>
                <c:pt idx="3">
                  <c:v>0</c:v>
                </c:pt>
                <c:pt idx="4">
                  <c:v>1</c:v>
                </c:pt>
                <c:pt idx="5">
                  <c:v>2</c:v>
                </c:pt>
                <c:pt idx="6">
                  <c:v>3</c:v>
                </c:pt>
              </c:numCache>
            </c:numRef>
          </c:xVal>
          <c:yVal>
            <c:numRef>
              <c:f>Sheet1!$AJ$3:$AJ$9</c:f>
              <c:numCache>
                <c:formatCode>General</c:formatCode>
                <c:ptCount val="7"/>
                <c:pt idx="0">
                  <c:v>-0.13900000000000001</c:v>
                </c:pt>
                <c:pt idx="1">
                  <c:v>-0.11899999999999999</c:v>
                </c:pt>
                <c:pt idx="2">
                  <c:v>0</c:v>
                </c:pt>
                <c:pt idx="3">
                  <c:v>0.129</c:v>
                </c:pt>
                <c:pt idx="4">
                  <c:v>-7.2999999999999995E-2</c:v>
                </c:pt>
                <c:pt idx="5">
                  <c:v>-0.113</c:v>
                </c:pt>
                <c:pt idx="6">
                  <c:v>-0.126</c:v>
                </c:pt>
              </c:numCache>
            </c:numRef>
          </c:yVal>
          <c:smooth val="0"/>
          <c:extLst>
            <c:ext xmlns:c16="http://schemas.microsoft.com/office/drawing/2014/chart" uri="{C3380CC4-5D6E-409C-BE32-E72D297353CC}">
              <c16:uniqueId val="{00000000-E468-8E44-A290-6DE8E186F567}"/>
            </c:ext>
          </c:extLst>
        </c:ser>
        <c:ser>
          <c:idx val="1"/>
          <c:order val="1"/>
          <c:spPr>
            <a:ln w="19050" cap="rnd">
              <a:noFill/>
              <a:round/>
            </a:ln>
            <a:effectLst/>
          </c:spPr>
          <c:marker>
            <c:symbol val="dash"/>
            <c:size val="5"/>
            <c:spPr>
              <a:solidFill>
                <a:schemeClr val="accent1"/>
              </a:solidFill>
              <a:ln w="9525">
                <a:solidFill>
                  <a:schemeClr val="accent1"/>
                </a:solidFill>
                <a:miter lim="800000"/>
                <a:tailEnd type="none"/>
              </a:ln>
              <a:effectLst/>
            </c:spPr>
          </c:marker>
          <c:xVal>
            <c:numRef>
              <c:f>Sheet1!$AI$3:$AI$9</c:f>
              <c:numCache>
                <c:formatCode>General</c:formatCode>
                <c:ptCount val="7"/>
                <c:pt idx="0">
                  <c:v>-3</c:v>
                </c:pt>
                <c:pt idx="1">
                  <c:v>-2</c:v>
                </c:pt>
                <c:pt idx="2">
                  <c:v>-1</c:v>
                </c:pt>
                <c:pt idx="3">
                  <c:v>0</c:v>
                </c:pt>
                <c:pt idx="4">
                  <c:v>1</c:v>
                </c:pt>
                <c:pt idx="5">
                  <c:v>2</c:v>
                </c:pt>
                <c:pt idx="6">
                  <c:v>3</c:v>
                </c:pt>
              </c:numCache>
            </c:numRef>
          </c:xVal>
          <c:yVal>
            <c:numRef>
              <c:f>Sheet1!$AK$3:$AK$9</c:f>
              <c:numCache>
                <c:formatCode>General</c:formatCode>
                <c:ptCount val="7"/>
                <c:pt idx="0">
                  <c:v>-0.14799999999999999</c:v>
                </c:pt>
                <c:pt idx="1">
                  <c:v>-0.128</c:v>
                </c:pt>
                <c:pt idx="3">
                  <c:v>0.11799999999999999</c:v>
                </c:pt>
                <c:pt idx="4">
                  <c:v>-8.3000000000000004E-2</c:v>
                </c:pt>
                <c:pt idx="5">
                  <c:v>-0.123</c:v>
                </c:pt>
                <c:pt idx="6">
                  <c:v>-0.13600000000000001</c:v>
                </c:pt>
              </c:numCache>
            </c:numRef>
          </c:yVal>
          <c:smooth val="0"/>
          <c:extLst>
            <c:ext xmlns:c16="http://schemas.microsoft.com/office/drawing/2014/chart" uri="{C3380CC4-5D6E-409C-BE32-E72D297353CC}">
              <c16:uniqueId val="{00000001-E468-8E44-A290-6DE8E186F567}"/>
            </c:ext>
          </c:extLst>
        </c:ser>
        <c:ser>
          <c:idx val="2"/>
          <c:order val="2"/>
          <c:spPr>
            <a:ln w="19050" cap="rnd">
              <a:noFill/>
              <a:round/>
            </a:ln>
            <a:effectLst/>
          </c:spPr>
          <c:marker>
            <c:symbol val="dash"/>
            <c:size val="5"/>
            <c:spPr>
              <a:solidFill>
                <a:schemeClr val="accent1"/>
              </a:solidFill>
              <a:ln w="9525">
                <a:solidFill>
                  <a:schemeClr val="accent1"/>
                </a:solidFill>
              </a:ln>
              <a:effectLst/>
            </c:spPr>
          </c:marker>
          <c:xVal>
            <c:numRef>
              <c:f>Sheet1!$AI$3:$AI$9</c:f>
              <c:numCache>
                <c:formatCode>General</c:formatCode>
                <c:ptCount val="7"/>
                <c:pt idx="0">
                  <c:v>-3</c:v>
                </c:pt>
                <c:pt idx="1">
                  <c:v>-2</c:v>
                </c:pt>
                <c:pt idx="2">
                  <c:v>-1</c:v>
                </c:pt>
                <c:pt idx="3">
                  <c:v>0</c:v>
                </c:pt>
                <c:pt idx="4">
                  <c:v>1</c:v>
                </c:pt>
                <c:pt idx="5">
                  <c:v>2</c:v>
                </c:pt>
                <c:pt idx="6">
                  <c:v>3</c:v>
                </c:pt>
              </c:numCache>
            </c:numRef>
          </c:xVal>
          <c:yVal>
            <c:numRef>
              <c:f>Sheet1!$AL$3:$AL$9</c:f>
              <c:numCache>
                <c:formatCode>General</c:formatCode>
                <c:ptCount val="7"/>
                <c:pt idx="0">
                  <c:v>-0.13</c:v>
                </c:pt>
                <c:pt idx="1">
                  <c:v>-0.109</c:v>
                </c:pt>
                <c:pt idx="3">
                  <c:v>0.14099999999999999</c:v>
                </c:pt>
                <c:pt idx="4">
                  <c:v>-6.3E-2</c:v>
                </c:pt>
                <c:pt idx="5">
                  <c:v>-0.104</c:v>
                </c:pt>
                <c:pt idx="6">
                  <c:v>-0.11600000000000001</c:v>
                </c:pt>
              </c:numCache>
            </c:numRef>
          </c:yVal>
          <c:smooth val="0"/>
          <c:extLst>
            <c:ext xmlns:c16="http://schemas.microsoft.com/office/drawing/2014/chart" uri="{C3380CC4-5D6E-409C-BE32-E72D297353CC}">
              <c16:uniqueId val="{00000002-E468-8E44-A290-6DE8E186F567}"/>
            </c:ext>
          </c:extLst>
        </c:ser>
        <c:dLbls>
          <c:showLegendKey val="0"/>
          <c:showVal val="0"/>
          <c:showCatName val="0"/>
          <c:showSerName val="0"/>
          <c:showPercent val="0"/>
          <c:showBubbleSize val="0"/>
        </c:dLbls>
        <c:axId val="525891407"/>
        <c:axId val="584199855"/>
      </c:scatterChart>
      <c:valAx>
        <c:axId val="52589140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584199855"/>
        <c:crosses val="autoZero"/>
        <c:crossBetween val="midCat"/>
      </c:valAx>
      <c:valAx>
        <c:axId val="5841998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525891407"/>
        <c:crosses val="autoZero"/>
        <c:crossBetween val="midCat"/>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I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400" b="0" i="0" baseline="0" dirty="0">
                <a:effectLst/>
              </a:rPr>
              <a:t>Gender wage differentials, women 20-29 years  and their spouses</a:t>
            </a:r>
            <a:endParaRPr lang="en-IS" sz="1400" dirty="0">
              <a:effectLst/>
            </a:endParaRPr>
          </a:p>
          <a:p>
            <a:pPr>
              <a:defRPr/>
            </a:pPr>
            <a:r>
              <a:rPr lang="en-US" sz="1400" b="0" i="0" baseline="0" dirty="0">
                <a:effectLst/>
              </a:rPr>
              <a:t>Event: Have a first child at year zero</a:t>
            </a:r>
            <a:endParaRPr lang="en-IS" sz="14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title>
    <c:autoTitleDeleted val="0"/>
    <c:plotArea>
      <c:layout>
        <c:manualLayout>
          <c:layoutTarget val="inner"/>
          <c:xMode val="edge"/>
          <c:yMode val="edge"/>
          <c:x val="4.4577099129083732E-2"/>
          <c:y val="0.32826406207101677"/>
          <c:w val="0.91537222435899879"/>
          <c:h val="0.60559958989201057"/>
        </c:manualLayout>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Sheet1!$AI$48:$AI$54</c:f>
              <c:numCache>
                <c:formatCode>General</c:formatCode>
                <c:ptCount val="7"/>
                <c:pt idx="0">
                  <c:v>-3</c:v>
                </c:pt>
                <c:pt idx="1">
                  <c:v>-2</c:v>
                </c:pt>
                <c:pt idx="2">
                  <c:v>-1</c:v>
                </c:pt>
                <c:pt idx="3">
                  <c:v>0</c:v>
                </c:pt>
                <c:pt idx="4">
                  <c:v>1</c:v>
                </c:pt>
                <c:pt idx="5">
                  <c:v>2</c:v>
                </c:pt>
                <c:pt idx="6">
                  <c:v>3</c:v>
                </c:pt>
              </c:numCache>
            </c:numRef>
          </c:xVal>
          <c:yVal>
            <c:numRef>
              <c:f>Sheet1!$AJ$48:$AJ$54</c:f>
              <c:numCache>
                <c:formatCode>General</c:formatCode>
                <c:ptCount val="7"/>
                <c:pt idx="0">
                  <c:v>-1.9E-2</c:v>
                </c:pt>
                <c:pt idx="1">
                  <c:v>-2.1000000000000001E-2</c:v>
                </c:pt>
                <c:pt idx="2">
                  <c:v>0</c:v>
                </c:pt>
                <c:pt idx="3">
                  <c:v>0.14399999999999999</c:v>
                </c:pt>
                <c:pt idx="4">
                  <c:v>0.26600000000000001</c:v>
                </c:pt>
                <c:pt idx="5">
                  <c:v>0.13200000000000001</c:v>
                </c:pt>
                <c:pt idx="6">
                  <c:v>0.14399999999999999</c:v>
                </c:pt>
              </c:numCache>
            </c:numRef>
          </c:yVal>
          <c:smooth val="0"/>
          <c:extLst>
            <c:ext xmlns:c16="http://schemas.microsoft.com/office/drawing/2014/chart" uri="{C3380CC4-5D6E-409C-BE32-E72D297353CC}">
              <c16:uniqueId val="{00000000-D02C-6944-80FA-9D23C207845B}"/>
            </c:ext>
          </c:extLst>
        </c:ser>
        <c:ser>
          <c:idx val="1"/>
          <c:order val="1"/>
          <c:spPr>
            <a:ln w="19050" cap="rnd">
              <a:noFill/>
              <a:round/>
            </a:ln>
            <a:effectLst/>
          </c:spPr>
          <c:marker>
            <c:symbol val="dash"/>
            <c:size val="5"/>
            <c:spPr>
              <a:solidFill>
                <a:schemeClr val="accent1"/>
              </a:solidFill>
              <a:ln w="9525">
                <a:solidFill>
                  <a:schemeClr val="accent1"/>
                </a:solidFill>
              </a:ln>
              <a:effectLst/>
            </c:spPr>
          </c:marker>
          <c:xVal>
            <c:numRef>
              <c:f>Sheet1!$AI$48:$AI$54</c:f>
              <c:numCache>
                <c:formatCode>General</c:formatCode>
                <c:ptCount val="7"/>
                <c:pt idx="0">
                  <c:v>-3</c:v>
                </c:pt>
                <c:pt idx="1">
                  <c:v>-2</c:v>
                </c:pt>
                <c:pt idx="2">
                  <c:v>-1</c:v>
                </c:pt>
                <c:pt idx="3">
                  <c:v>0</c:v>
                </c:pt>
                <c:pt idx="4">
                  <c:v>1</c:v>
                </c:pt>
                <c:pt idx="5">
                  <c:v>2</c:v>
                </c:pt>
                <c:pt idx="6">
                  <c:v>3</c:v>
                </c:pt>
              </c:numCache>
            </c:numRef>
          </c:xVal>
          <c:yVal>
            <c:numRef>
              <c:f>Sheet1!$AK$48:$AK$54</c:f>
              <c:numCache>
                <c:formatCode>General</c:formatCode>
                <c:ptCount val="7"/>
                <c:pt idx="0">
                  <c:v>-0.156</c:v>
                </c:pt>
                <c:pt idx="1">
                  <c:v>-0.127</c:v>
                </c:pt>
                <c:pt idx="3">
                  <c:v>9.4E-2</c:v>
                </c:pt>
                <c:pt idx="4">
                  <c:v>0.17</c:v>
                </c:pt>
                <c:pt idx="5">
                  <c:v>7.2999999999999995E-2</c:v>
                </c:pt>
                <c:pt idx="6">
                  <c:v>7.9000000000000001E-2</c:v>
                </c:pt>
              </c:numCache>
            </c:numRef>
          </c:yVal>
          <c:smooth val="0"/>
          <c:extLst>
            <c:ext xmlns:c16="http://schemas.microsoft.com/office/drawing/2014/chart" uri="{C3380CC4-5D6E-409C-BE32-E72D297353CC}">
              <c16:uniqueId val="{00000001-D02C-6944-80FA-9D23C207845B}"/>
            </c:ext>
          </c:extLst>
        </c:ser>
        <c:ser>
          <c:idx val="2"/>
          <c:order val="2"/>
          <c:spPr>
            <a:ln w="19050" cap="rnd">
              <a:noFill/>
              <a:round/>
            </a:ln>
            <a:effectLst/>
          </c:spPr>
          <c:marker>
            <c:symbol val="dash"/>
            <c:size val="5"/>
            <c:spPr>
              <a:solidFill>
                <a:schemeClr val="accent1"/>
              </a:solidFill>
              <a:ln w="9525">
                <a:solidFill>
                  <a:schemeClr val="accent1"/>
                </a:solidFill>
              </a:ln>
              <a:effectLst/>
            </c:spPr>
          </c:marker>
          <c:xVal>
            <c:numRef>
              <c:f>Sheet1!$AI$48:$AI$54</c:f>
              <c:numCache>
                <c:formatCode>General</c:formatCode>
                <c:ptCount val="7"/>
                <c:pt idx="0">
                  <c:v>-3</c:v>
                </c:pt>
                <c:pt idx="1">
                  <c:v>-2</c:v>
                </c:pt>
                <c:pt idx="2">
                  <c:v>-1</c:v>
                </c:pt>
                <c:pt idx="3">
                  <c:v>0</c:v>
                </c:pt>
                <c:pt idx="4">
                  <c:v>1</c:v>
                </c:pt>
                <c:pt idx="5">
                  <c:v>2</c:v>
                </c:pt>
                <c:pt idx="6">
                  <c:v>3</c:v>
                </c:pt>
              </c:numCache>
            </c:numRef>
          </c:xVal>
          <c:yVal>
            <c:numRef>
              <c:f>Sheet1!$AL$48:$AL$54</c:f>
              <c:numCache>
                <c:formatCode>General</c:formatCode>
                <c:ptCount val="7"/>
                <c:pt idx="0">
                  <c:v>0.115</c:v>
                </c:pt>
                <c:pt idx="1">
                  <c:v>8.4000000000000005E-2</c:v>
                </c:pt>
                <c:pt idx="3">
                  <c:v>0.193</c:v>
                </c:pt>
                <c:pt idx="4">
                  <c:v>0.28199999999999997</c:v>
                </c:pt>
                <c:pt idx="5">
                  <c:v>0.191</c:v>
                </c:pt>
                <c:pt idx="6">
                  <c:v>0.20899999999999999</c:v>
                </c:pt>
              </c:numCache>
            </c:numRef>
          </c:yVal>
          <c:smooth val="0"/>
          <c:extLst>
            <c:ext xmlns:c16="http://schemas.microsoft.com/office/drawing/2014/chart" uri="{C3380CC4-5D6E-409C-BE32-E72D297353CC}">
              <c16:uniqueId val="{00000002-D02C-6944-80FA-9D23C207845B}"/>
            </c:ext>
          </c:extLst>
        </c:ser>
        <c:dLbls>
          <c:showLegendKey val="0"/>
          <c:showVal val="0"/>
          <c:showCatName val="0"/>
          <c:showSerName val="0"/>
          <c:showPercent val="0"/>
          <c:showBubbleSize val="0"/>
        </c:dLbls>
        <c:axId val="586866703"/>
        <c:axId val="584996063"/>
      </c:scatterChart>
      <c:valAx>
        <c:axId val="58686670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584996063"/>
        <c:crosses val="autoZero"/>
        <c:crossBetween val="midCat"/>
      </c:valAx>
      <c:valAx>
        <c:axId val="5849960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586866703"/>
        <c:crosses val="autoZero"/>
        <c:crossBetween val="midCat"/>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I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GB" dirty="0"/>
              <a:t>Cross section 2022 - First child </a:t>
            </a:r>
            <a:endParaRPr lang="en-GB" baseline="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GB"/>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Sheet1!$B$175:$B$209</c:f>
              <c:numCache>
                <c:formatCode>General</c:formatCode>
                <c:ptCount val="35"/>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pt idx="15">
                  <c:v>31</c:v>
                </c:pt>
                <c:pt idx="16">
                  <c:v>32</c:v>
                </c:pt>
                <c:pt idx="17">
                  <c:v>33</c:v>
                </c:pt>
                <c:pt idx="18">
                  <c:v>34</c:v>
                </c:pt>
                <c:pt idx="19">
                  <c:v>35</c:v>
                </c:pt>
                <c:pt idx="20">
                  <c:v>36</c:v>
                </c:pt>
                <c:pt idx="21">
                  <c:v>37</c:v>
                </c:pt>
                <c:pt idx="22">
                  <c:v>38</c:v>
                </c:pt>
                <c:pt idx="23">
                  <c:v>39</c:v>
                </c:pt>
                <c:pt idx="24">
                  <c:v>40</c:v>
                </c:pt>
                <c:pt idx="25">
                  <c:v>41</c:v>
                </c:pt>
                <c:pt idx="26">
                  <c:v>42</c:v>
                </c:pt>
                <c:pt idx="27">
                  <c:v>43</c:v>
                </c:pt>
                <c:pt idx="28">
                  <c:v>44</c:v>
                </c:pt>
                <c:pt idx="29">
                  <c:v>45</c:v>
                </c:pt>
                <c:pt idx="30">
                  <c:v>46</c:v>
                </c:pt>
                <c:pt idx="31">
                  <c:v>47</c:v>
                </c:pt>
                <c:pt idx="32">
                  <c:v>48</c:v>
                </c:pt>
                <c:pt idx="33">
                  <c:v>49</c:v>
                </c:pt>
                <c:pt idx="34">
                  <c:v>50</c:v>
                </c:pt>
              </c:numCache>
            </c:numRef>
          </c:xVal>
          <c:yVal>
            <c:numRef>
              <c:f>Sheet1!$C$175:$C$209</c:f>
              <c:numCache>
                <c:formatCode>General</c:formatCode>
                <c:ptCount val="35"/>
                <c:pt idx="0">
                  <c:v>2.3092672400000007E-2</c:v>
                </c:pt>
                <c:pt idx="1">
                  <c:v>2.447925070000001E-2</c:v>
                </c:pt>
                <c:pt idx="2">
                  <c:v>2.5656417400000006E-2</c:v>
                </c:pt>
                <c:pt idx="3">
                  <c:v>2.6624172500000008E-2</c:v>
                </c:pt>
                <c:pt idx="4">
                  <c:v>2.738251600000001E-2</c:v>
                </c:pt>
                <c:pt idx="5">
                  <c:v>2.793144790000001E-2</c:v>
                </c:pt>
                <c:pt idx="6">
                  <c:v>2.8270968200000017E-2</c:v>
                </c:pt>
                <c:pt idx="7">
                  <c:v>2.8401076900000016E-2</c:v>
                </c:pt>
                <c:pt idx="8">
                  <c:v>2.8321774000000008E-2</c:v>
                </c:pt>
                <c:pt idx="9">
                  <c:v>2.8033059499999999E-2</c:v>
                </c:pt>
                <c:pt idx="10">
                  <c:v>2.7534933400000003E-2</c:v>
                </c:pt>
                <c:pt idx="11">
                  <c:v>2.6827395700000006E-2</c:v>
                </c:pt>
                <c:pt idx="12">
                  <c:v>2.5910446400000009E-2</c:v>
                </c:pt>
                <c:pt idx="13">
                  <c:v>2.4784085500000011E-2</c:v>
                </c:pt>
                <c:pt idx="14">
                  <c:v>2.3448312999999998E-2</c:v>
                </c:pt>
                <c:pt idx="15">
                  <c:v>2.1903128900000013E-2</c:v>
                </c:pt>
                <c:pt idx="16">
                  <c:v>2.0148533200000013E-2</c:v>
                </c:pt>
                <c:pt idx="17">
                  <c:v>1.8184525900000012E-2</c:v>
                </c:pt>
                <c:pt idx="18">
                  <c:v>1.6011107000000024E-2</c:v>
                </c:pt>
                <c:pt idx="19">
                  <c:v>1.3628276500000008E-2</c:v>
                </c:pt>
                <c:pt idx="20">
                  <c:v>1.1036034400000005E-2</c:v>
                </c:pt>
                <c:pt idx="21">
                  <c:v>8.2343807000000158E-3</c:v>
                </c:pt>
                <c:pt idx="22">
                  <c:v>5.2233154000000115E-3</c:v>
                </c:pt>
                <c:pt idx="23">
                  <c:v>2.0028385000000204E-3</c:v>
                </c:pt>
                <c:pt idx="24">
                  <c:v>-1.4270499999999853E-3</c:v>
                </c:pt>
                <c:pt idx="25">
                  <c:v>-5.06635009999995E-3</c:v>
                </c:pt>
                <c:pt idx="26">
                  <c:v>-8.9150617999999848E-3</c:v>
                </c:pt>
                <c:pt idx="27">
                  <c:v>-1.2973185099999979E-2</c:v>
                </c:pt>
                <c:pt idx="28">
                  <c:v>-1.7240719999999959E-2</c:v>
                </c:pt>
                <c:pt idx="29">
                  <c:v>-2.1717666499999982E-2</c:v>
                </c:pt>
                <c:pt idx="30">
                  <c:v>-2.6404024599999965E-2</c:v>
                </c:pt>
                <c:pt idx="31">
                  <c:v>-3.1299794299999961E-2</c:v>
                </c:pt>
                <c:pt idx="32">
                  <c:v>-3.6404975599999972E-2</c:v>
                </c:pt>
                <c:pt idx="33">
                  <c:v>-4.1719568499999998E-2</c:v>
                </c:pt>
                <c:pt idx="34">
                  <c:v>-4.7243573000000011E-2</c:v>
                </c:pt>
              </c:numCache>
            </c:numRef>
          </c:yVal>
          <c:smooth val="0"/>
          <c:extLst>
            <c:ext xmlns:c16="http://schemas.microsoft.com/office/drawing/2014/chart" uri="{C3380CC4-5D6E-409C-BE32-E72D297353CC}">
              <c16:uniqueId val="{00000000-33AF-FE4A-A74D-54007972FCF6}"/>
            </c:ext>
          </c:extLst>
        </c:ser>
        <c:dLbls>
          <c:showLegendKey val="0"/>
          <c:showVal val="0"/>
          <c:showCatName val="0"/>
          <c:showSerName val="0"/>
          <c:showPercent val="0"/>
          <c:showBubbleSize val="0"/>
        </c:dLbls>
        <c:axId val="1195972528"/>
        <c:axId val="1149593920"/>
      </c:scatterChart>
      <c:valAx>
        <c:axId val="11959725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GB"/>
                  <a:t>Age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1149593920"/>
        <c:crosses val="autoZero"/>
        <c:crossBetween val="midCat"/>
      </c:valAx>
      <c:valAx>
        <c:axId val="1149593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1195972528"/>
        <c:crosses val="autoZero"/>
        <c:crossBetween val="midCat"/>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I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GB" dirty="0"/>
              <a:t>Cross section 2022 - Second child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Sheet1!$B$175:$B$209</c:f>
              <c:numCache>
                <c:formatCode>General</c:formatCode>
                <c:ptCount val="35"/>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pt idx="15">
                  <c:v>31</c:v>
                </c:pt>
                <c:pt idx="16">
                  <c:v>32</c:v>
                </c:pt>
                <c:pt idx="17">
                  <c:v>33</c:v>
                </c:pt>
                <c:pt idx="18">
                  <c:v>34</c:v>
                </c:pt>
                <c:pt idx="19">
                  <c:v>35</c:v>
                </c:pt>
                <c:pt idx="20">
                  <c:v>36</c:v>
                </c:pt>
                <c:pt idx="21">
                  <c:v>37</c:v>
                </c:pt>
                <c:pt idx="22">
                  <c:v>38</c:v>
                </c:pt>
                <c:pt idx="23">
                  <c:v>39</c:v>
                </c:pt>
                <c:pt idx="24">
                  <c:v>40</c:v>
                </c:pt>
                <c:pt idx="25">
                  <c:v>41</c:v>
                </c:pt>
                <c:pt idx="26">
                  <c:v>42</c:v>
                </c:pt>
                <c:pt idx="27">
                  <c:v>43</c:v>
                </c:pt>
                <c:pt idx="28">
                  <c:v>44</c:v>
                </c:pt>
                <c:pt idx="29">
                  <c:v>45</c:v>
                </c:pt>
                <c:pt idx="30">
                  <c:v>46</c:v>
                </c:pt>
                <c:pt idx="31">
                  <c:v>47</c:v>
                </c:pt>
                <c:pt idx="32">
                  <c:v>48</c:v>
                </c:pt>
                <c:pt idx="33">
                  <c:v>49</c:v>
                </c:pt>
                <c:pt idx="34">
                  <c:v>50</c:v>
                </c:pt>
              </c:numCache>
            </c:numRef>
          </c:xVal>
          <c:yVal>
            <c:numRef>
              <c:f>Sheet1!$D$175:$D$209</c:f>
              <c:numCache>
                <c:formatCode>General</c:formatCode>
                <c:ptCount val="35"/>
                <c:pt idx="0">
                  <c:v>-5.446753700000001E-3</c:v>
                </c:pt>
                <c:pt idx="1">
                  <c:v>-3.720501999999945E-4</c:v>
                </c:pt>
                <c:pt idx="2">
                  <c:v>4.3281427000000164E-3</c:v>
                </c:pt>
                <c:pt idx="3">
                  <c:v>8.65382499999999E-3</c:v>
                </c:pt>
                <c:pt idx="4">
                  <c:v>1.260499670000001E-2</c:v>
                </c:pt>
                <c:pt idx="5">
                  <c:v>1.6181657800000027E-2</c:v>
                </c:pt>
                <c:pt idx="6">
                  <c:v>1.9383808299999986E-2</c:v>
                </c:pt>
                <c:pt idx="7">
                  <c:v>2.2211448199999984E-2</c:v>
                </c:pt>
                <c:pt idx="8">
                  <c:v>2.4664577500000007E-2</c:v>
                </c:pt>
                <c:pt idx="9">
                  <c:v>2.6743196200000027E-2</c:v>
                </c:pt>
                <c:pt idx="10">
                  <c:v>2.8447304300000031E-2</c:v>
                </c:pt>
                <c:pt idx="11">
                  <c:v>2.9776901800000005E-2</c:v>
                </c:pt>
                <c:pt idx="12">
                  <c:v>3.073198869999999E-2</c:v>
                </c:pt>
                <c:pt idx="13">
                  <c:v>3.1312565000000014E-2</c:v>
                </c:pt>
                <c:pt idx="14">
                  <c:v>3.1518630699999994E-2</c:v>
                </c:pt>
                <c:pt idx="15">
                  <c:v>3.1350185799999986E-2</c:v>
                </c:pt>
                <c:pt idx="16">
                  <c:v>3.0807230300000016E-2</c:v>
                </c:pt>
                <c:pt idx="17">
                  <c:v>2.988976420000003E-2</c:v>
                </c:pt>
                <c:pt idx="18">
                  <c:v>2.8597787500000027E-2</c:v>
                </c:pt>
                <c:pt idx="19">
                  <c:v>2.6931300200000063E-2</c:v>
                </c:pt>
                <c:pt idx="20">
                  <c:v>2.4890302300000028E-2</c:v>
                </c:pt>
                <c:pt idx="21">
                  <c:v>2.2474793800000004E-2</c:v>
                </c:pt>
                <c:pt idx="22">
                  <c:v>1.9684774700000018E-2</c:v>
                </c:pt>
                <c:pt idx="23">
                  <c:v>1.6520244999999989E-2</c:v>
                </c:pt>
                <c:pt idx="24">
                  <c:v>1.2981204700000082E-2</c:v>
                </c:pt>
                <c:pt idx="25">
                  <c:v>9.0676538000000195E-3</c:v>
                </c:pt>
                <c:pt idx="26">
                  <c:v>4.779592300000135E-3</c:v>
                </c:pt>
                <c:pt idx="27">
                  <c:v>1.1702019999998425E-4</c:v>
                </c:pt>
                <c:pt idx="28">
                  <c:v>-4.9200625000000442E-3</c:v>
                </c:pt>
                <c:pt idx="29">
                  <c:v>-1.033165579999995E-2</c:v>
                </c:pt>
                <c:pt idx="30">
                  <c:v>-1.6117759700000067E-2</c:v>
                </c:pt>
                <c:pt idx="31">
                  <c:v>-2.2278374199999951E-2</c:v>
                </c:pt>
                <c:pt idx="32">
                  <c:v>-2.8813499299999989E-2</c:v>
                </c:pt>
                <c:pt idx="33">
                  <c:v>-3.5723135000000017E-2</c:v>
                </c:pt>
                <c:pt idx="34">
                  <c:v>-4.3007281299999922E-2</c:v>
                </c:pt>
              </c:numCache>
            </c:numRef>
          </c:yVal>
          <c:smooth val="0"/>
          <c:extLst>
            <c:ext xmlns:c16="http://schemas.microsoft.com/office/drawing/2014/chart" uri="{C3380CC4-5D6E-409C-BE32-E72D297353CC}">
              <c16:uniqueId val="{00000000-B6F9-254E-985E-B4B0EC902EA0}"/>
            </c:ext>
          </c:extLst>
        </c:ser>
        <c:dLbls>
          <c:showLegendKey val="0"/>
          <c:showVal val="0"/>
          <c:showCatName val="0"/>
          <c:showSerName val="0"/>
          <c:showPercent val="0"/>
          <c:showBubbleSize val="0"/>
        </c:dLbls>
        <c:axId val="1179399056"/>
        <c:axId val="1235569216"/>
      </c:scatterChart>
      <c:valAx>
        <c:axId val="11793990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1235569216"/>
        <c:crosses val="autoZero"/>
        <c:crossBetween val="midCat"/>
      </c:valAx>
      <c:valAx>
        <c:axId val="1235569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1179399056"/>
        <c:crosses val="autoZero"/>
        <c:crossBetween val="midCat"/>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I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GB" dirty="0"/>
              <a:t>Cross section 2022 - Third child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Sheet1!$B$175:$B$209</c:f>
              <c:numCache>
                <c:formatCode>General</c:formatCode>
                <c:ptCount val="35"/>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pt idx="15">
                  <c:v>31</c:v>
                </c:pt>
                <c:pt idx="16">
                  <c:v>32</c:v>
                </c:pt>
                <c:pt idx="17">
                  <c:v>33</c:v>
                </c:pt>
                <c:pt idx="18">
                  <c:v>34</c:v>
                </c:pt>
                <c:pt idx="19">
                  <c:v>35</c:v>
                </c:pt>
                <c:pt idx="20">
                  <c:v>36</c:v>
                </c:pt>
                <c:pt idx="21">
                  <c:v>37</c:v>
                </c:pt>
                <c:pt idx="22">
                  <c:v>38</c:v>
                </c:pt>
                <c:pt idx="23">
                  <c:v>39</c:v>
                </c:pt>
                <c:pt idx="24">
                  <c:v>40</c:v>
                </c:pt>
                <c:pt idx="25">
                  <c:v>41</c:v>
                </c:pt>
                <c:pt idx="26">
                  <c:v>42</c:v>
                </c:pt>
                <c:pt idx="27">
                  <c:v>43</c:v>
                </c:pt>
                <c:pt idx="28">
                  <c:v>44</c:v>
                </c:pt>
                <c:pt idx="29">
                  <c:v>45</c:v>
                </c:pt>
                <c:pt idx="30">
                  <c:v>46</c:v>
                </c:pt>
                <c:pt idx="31">
                  <c:v>47</c:v>
                </c:pt>
                <c:pt idx="32">
                  <c:v>48</c:v>
                </c:pt>
                <c:pt idx="33">
                  <c:v>49</c:v>
                </c:pt>
                <c:pt idx="34">
                  <c:v>50</c:v>
                </c:pt>
              </c:numCache>
            </c:numRef>
          </c:xVal>
          <c:yVal>
            <c:numRef>
              <c:f>Sheet1!$E$175:$E$209</c:f>
              <c:numCache>
                <c:formatCode>General</c:formatCode>
                <c:ptCount val="35"/>
                <c:pt idx="0">
                  <c:v>-9.7700325999999955E-3</c:v>
                </c:pt>
                <c:pt idx="1">
                  <c:v>-6.5388042999999993E-3</c:v>
                </c:pt>
                <c:pt idx="2">
                  <c:v>-3.5060654000000011E-3</c:v>
                </c:pt>
                <c:pt idx="3">
                  <c:v>-6.7181589999999042E-4</c:v>
                </c:pt>
                <c:pt idx="4">
                  <c:v>1.963944199999984E-3</c:v>
                </c:pt>
                <c:pt idx="5">
                  <c:v>4.4012149000000125E-3</c:v>
                </c:pt>
                <c:pt idx="6">
                  <c:v>6.6399962000000118E-3</c:v>
                </c:pt>
                <c:pt idx="7">
                  <c:v>8.6802881000000165E-3</c:v>
                </c:pt>
                <c:pt idx="8">
                  <c:v>1.0522090600000006E-2</c:v>
                </c:pt>
                <c:pt idx="9">
                  <c:v>1.2165403700000001E-2</c:v>
                </c:pt>
                <c:pt idx="10">
                  <c:v>1.3610227400000008E-2</c:v>
                </c:pt>
                <c:pt idx="11">
                  <c:v>1.4856561699999993E-2</c:v>
                </c:pt>
                <c:pt idx="12">
                  <c:v>1.5904406600000018E-2</c:v>
                </c:pt>
                <c:pt idx="13">
                  <c:v>1.6753762100000014E-2</c:v>
                </c:pt>
                <c:pt idx="14">
                  <c:v>1.7404628200000022E-2</c:v>
                </c:pt>
                <c:pt idx="15">
                  <c:v>1.7857004900000001E-2</c:v>
                </c:pt>
                <c:pt idx="16">
                  <c:v>1.8110892200000006E-2</c:v>
                </c:pt>
                <c:pt idx="17">
                  <c:v>1.8166290100000024E-2</c:v>
                </c:pt>
                <c:pt idx="18">
                  <c:v>1.8023198599999984E-2</c:v>
                </c:pt>
                <c:pt idx="19">
                  <c:v>1.7681617700000013E-2</c:v>
                </c:pt>
                <c:pt idx="20">
                  <c:v>1.7141547399999985E-2</c:v>
                </c:pt>
                <c:pt idx="21">
                  <c:v>1.640298770000001E-2</c:v>
                </c:pt>
                <c:pt idx="22">
                  <c:v>1.5465938600000034E-2</c:v>
                </c:pt>
                <c:pt idx="23">
                  <c:v>1.4330400100000001E-2</c:v>
                </c:pt>
                <c:pt idx="24">
                  <c:v>1.2996372199999939E-2</c:v>
                </c:pt>
                <c:pt idx="25">
                  <c:v>1.1463854899999987E-2</c:v>
                </c:pt>
                <c:pt idx="26">
                  <c:v>9.7328482000000049E-3</c:v>
                </c:pt>
                <c:pt idx="27">
                  <c:v>7.8033520999999939E-3</c:v>
                </c:pt>
                <c:pt idx="28">
                  <c:v>5.6753666000000091E-3</c:v>
                </c:pt>
                <c:pt idx="29">
                  <c:v>3.3488916999999951E-3</c:v>
                </c:pt>
                <c:pt idx="30">
                  <c:v>8.2392740000003517E-4</c:v>
                </c:pt>
                <c:pt idx="31">
                  <c:v>-1.8995263000000373E-3</c:v>
                </c:pt>
                <c:pt idx="32">
                  <c:v>-4.8214694000000002E-3</c:v>
                </c:pt>
                <c:pt idx="33">
                  <c:v>-7.9419018999999924E-3</c:v>
                </c:pt>
                <c:pt idx="34">
                  <c:v>-1.1260823800000014E-2</c:v>
                </c:pt>
              </c:numCache>
            </c:numRef>
          </c:yVal>
          <c:smooth val="0"/>
          <c:extLst>
            <c:ext xmlns:c16="http://schemas.microsoft.com/office/drawing/2014/chart" uri="{C3380CC4-5D6E-409C-BE32-E72D297353CC}">
              <c16:uniqueId val="{00000000-8891-A64D-8D60-EDFDE19B21B1}"/>
            </c:ext>
          </c:extLst>
        </c:ser>
        <c:dLbls>
          <c:showLegendKey val="0"/>
          <c:showVal val="0"/>
          <c:showCatName val="0"/>
          <c:showSerName val="0"/>
          <c:showPercent val="0"/>
          <c:showBubbleSize val="0"/>
        </c:dLbls>
        <c:axId val="1234027216"/>
        <c:axId val="1234028864"/>
      </c:scatterChart>
      <c:valAx>
        <c:axId val="12340272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1234028864"/>
        <c:crosses val="autoZero"/>
        <c:crossBetween val="midCat"/>
      </c:valAx>
      <c:valAx>
        <c:axId val="1234028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1234027216"/>
        <c:crosses val="autoZero"/>
        <c:crossBetween val="midCat"/>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I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GB"/>
              <a:t>Cross section 2022 - First child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Sheet1!$M$175:$M$209</c:f>
              <c:numCache>
                <c:formatCode>General</c:formatCode>
                <c:ptCount val="35"/>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pt idx="15">
                  <c:v>31</c:v>
                </c:pt>
                <c:pt idx="16">
                  <c:v>32</c:v>
                </c:pt>
                <c:pt idx="17">
                  <c:v>33</c:v>
                </c:pt>
                <c:pt idx="18">
                  <c:v>34</c:v>
                </c:pt>
                <c:pt idx="19">
                  <c:v>35</c:v>
                </c:pt>
                <c:pt idx="20">
                  <c:v>36</c:v>
                </c:pt>
                <c:pt idx="21">
                  <c:v>37</c:v>
                </c:pt>
                <c:pt idx="22">
                  <c:v>38</c:v>
                </c:pt>
                <c:pt idx="23">
                  <c:v>39</c:v>
                </c:pt>
                <c:pt idx="24">
                  <c:v>40</c:v>
                </c:pt>
                <c:pt idx="25">
                  <c:v>41</c:v>
                </c:pt>
                <c:pt idx="26">
                  <c:v>42</c:v>
                </c:pt>
                <c:pt idx="27">
                  <c:v>43</c:v>
                </c:pt>
                <c:pt idx="28">
                  <c:v>44</c:v>
                </c:pt>
                <c:pt idx="29">
                  <c:v>45</c:v>
                </c:pt>
                <c:pt idx="30">
                  <c:v>46</c:v>
                </c:pt>
                <c:pt idx="31">
                  <c:v>47</c:v>
                </c:pt>
                <c:pt idx="32">
                  <c:v>48</c:v>
                </c:pt>
                <c:pt idx="33">
                  <c:v>49</c:v>
                </c:pt>
                <c:pt idx="34">
                  <c:v>50</c:v>
                </c:pt>
              </c:numCache>
            </c:numRef>
          </c:xVal>
          <c:yVal>
            <c:numRef>
              <c:f>Sheet1!$N$175:$N$209</c:f>
              <c:numCache>
                <c:formatCode>General</c:formatCode>
                <c:ptCount val="35"/>
                <c:pt idx="0">
                  <c:v>1.19616731E-2</c:v>
                </c:pt>
                <c:pt idx="1">
                  <c:v>1.5140934999999994E-2</c:v>
                </c:pt>
                <c:pt idx="2">
                  <c:v>1.8074622300000009E-2</c:v>
                </c:pt>
                <c:pt idx="3">
                  <c:v>2.0762734999999984E-2</c:v>
                </c:pt>
                <c:pt idx="4">
                  <c:v>2.32052731E-2</c:v>
                </c:pt>
                <c:pt idx="5">
                  <c:v>2.5402236600000003E-2</c:v>
                </c:pt>
                <c:pt idx="6">
                  <c:v>2.7353625499999985E-2</c:v>
                </c:pt>
                <c:pt idx="7">
                  <c:v>2.9059439800000003E-2</c:v>
                </c:pt>
                <c:pt idx="8">
                  <c:v>3.0519679500000008E-2</c:v>
                </c:pt>
                <c:pt idx="9">
                  <c:v>3.1734344599999978E-2</c:v>
                </c:pt>
                <c:pt idx="10">
                  <c:v>3.2703435099999997E-2</c:v>
                </c:pt>
                <c:pt idx="11">
                  <c:v>3.3426950999999996E-2</c:v>
                </c:pt>
                <c:pt idx="12">
                  <c:v>3.3904892299999989E-2</c:v>
                </c:pt>
                <c:pt idx="13">
                  <c:v>3.4137258999999975E-2</c:v>
                </c:pt>
                <c:pt idx="14">
                  <c:v>3.4124051100000011E-2</c:v>
                </c:pt>
                <c:pt idx="15">
                  <c:v>3.3865268599999998E-2</c:v>
                </c:pt>
                <c:pt idx="16">
                  <c:v>3.3360911499999979E-2</c:v>
                </c:pt>
                <c:pt idx="17">
                  <c:v>3.2610979800000023E-2</c:v>
                </c:pt>
                <c:pt idx="18">
                  <c:v>3.1615473499999991E-2</c:v>
                </c:pt>
                <c:pt idx="19">
                  <c:v>3.0374392599999966E-2</c:v>
                </c:pt>
                <c:pt idx="20">
                  <c:v>2.8887737100000033E-2</c:v>
                </c:pt>
                <c:pt idx="21">
                  <c:v>2.7155506999999968E-2</c:v>
                </c:pt>
                <c:pt idx="22">
                  <c:v>2.5177702299999966E-2</c:v>
                </c:pt>
                <c:pt idx="23">
                  <c:v>2.2954323000000026E-2</c:v>
                </c:pt>
                <c:pt idx="24">
                  <c:v>2.0485369100000012E-2</c:v>
                </c:pt>
                <c:pt idx="25">
                  <c:v>1.7770840599999976E-2</c:v>
                </c:pt>
                <c:pt idx="26">
                  <c:v>1.4810737500000004E-2</c:v>
                </c:pt>
                <c:pt idx="27">
                  <c:v>1.1605059800000012E-2</c:v>
                </c:pt>
                <c:pt idx="28">
                  <c:v>8.153807499999971E-3</c:v>
                </c:pt>
                <c:pt idx="29">
                  <c:v>4.4569806000000212E-3</c:v>
                </c:pt>
                <c:pt idx="30">
                  <c:v>5.1457910000002327E-4</c:v>
                </c:pt>
                <c:pt idx="31">
                  <c:v>-3.6733970000000227E-3</c:v>
                </c:pt>
                <c:pt idx="32">
                  <c:v>-8.1069476999999779E-3</c:v>
                </c:pt>
                <c:pt idx="33">
                  <c:v>-1.2786073000000009E-2</c:v>
                </c:pt>
                <c:pt idx="34">
                  <c:v>-1.771077290000006E-2</c:v>
                </c:pt>
              </c:numCache>
            </c:numRef>
          </c:yVal>
          <c:smooth val="0"/>
          <c:extLst>
            <c:ext xmlns:c16="http://schemas.microsoft.com/office/drawing/2014/chart" uri="{C3380CC4-5D6E-409C-BE32-E72D297353CC}">
              <c16:uniqueId val="{00000000-CD74-B641-A07A-A5E2091EE40F}"/>
            </c:ext>
          </c:extLst>
        </c:ser>
        <c:dLbls>
          <c:showLegendKey val="0"/>
          <c:showVal val="0"/>
          <c:showCatName val="0"/>
          <c:showSerName val="0"/>
          <c:showPercent val="0"/>
          <c:showBubbleSize val="0"/>
        </c:dLbls>
        <c:axId val="1215151200"/>
        <c:axId val="1238932800"/>
      </c:scatterChart>
      <c:valAx>
        <c:axId val="12151512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1238932800"/>
        <c:crosses val="autoZero"/>
        <c:crossBetween val="midCat"/>
      </c:valAx>
      <c:valAx>
        <c:axId val="1238932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1215151200"/>
        <c:crosses val="autoZero"/>
        <c:crossBetween val="midCat"/>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I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GB"/>
              <a:t>Cross section 2022 - Second child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Sheet1!$M$175:$M$209</c:f>
              <c:numCache>
                <c:formatCode>General</c:formatCode>
                <c:ptCount val="35"/>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pt idx="15">
                  <c:v>31</c:v>
                </c:pt>
                <c:pt idx="16">
                  <c:v>32</c:v>
                </c:pt>
                <c:pt idx="17">
                  <c:v>33</c:v>
                </c:pt>
                <c:pt idx="18">
                  <c:v>34</c:v>
                </c:pt>
                <c:pt idx="19">
                  <c:v>35</c:v>
                </c:pt>
                <c:pt idx="20">
                  <c:v>36</c:v>
                </c:pt>
                <c:pt idx="21">
                  <c:v>37</c:v>
                </c:pt>
                <c:pt idx="22">
                  <c:v>38</c:v>
                </c:pt>
                <c:pt idx="23">
                  <c:v>39</c:v>
                </c:pt>
                <c:pt idx="24">
                  <c:v>40</c:v>
                </c:pt>
                <c:pt idx="25">
                  <c:v>41</c:v>
                </c:pt>
                <c:pt idx="26">
                  <c:v>42</c:v>
                </c:pt>
                <c:pt idx="27">
                  <c:v>43</c:v>
                </c:pt>
                <c:pt idx="28">
                  <c:v>44</c:v>
                </c:pt>
                <c:pt idx="29">
                  <c:v>45</c:v>
                </c:pt>
                <c:pt idx="30">
                  <c:v>46</c:v>
                </c:pt>
                <c:pt idx="31">
                  <c:v>47</c:v>
                </c:pt>
                <c:pt idx="32">
                  <c:v>48</c:v>
                </c:pt>
                <c:pt idx="33">
                  <c:v>49</c:v>
                </c:pt>
                <c:pt idx="34">
                  <c:v>50</c:v>
                </c:pt>
              </c:numCache>
            </c:numRef>
          </c:xVal>
          <c:yVal>
            <c:numRef>
              <c:f>Sheet1!$O$175:$O$209</c:f>
              <c:numCache>
                <c:formatCode>General</c:formatCode>
                <c:ptCount val="35"/>
                <c:pt idx="0">
                  <c:v>-1.5240641400000011E-2</c:v>
                </c:pt>
                <c:pt idx="1">
                  <c:v>-9.7647111000000245E-3</c:v>
                </c:pt>
                <c:pt idx="2">
                  <c:v>-4.6246550000000053E-3</c:v>
                </c:pt>
                <c:pt idx="3">
                  <c:v>1.7952689999997662E-4</c:v>
                </c:pt>
                <c:pt idx="4">
                  <c:v>4.6478345999999976E-3</c:v>
                </c:pt>
                <c:pt idx="5">
                  <c:v>8.7802680999999883E-3</c:v>
                </c:pt>
                <c:pt idx="6">
                  <c:v>1.2576827400000004E-2</c:v>
                </c:pt>
                <c:pt idx="7">
                  <c:v>1.603751249999999E-2</c:v>
                </c:pt>
                <c:pt idx="8">
                  <c:v>1.9162323399999959E-2</c:v>
                </c:pt>
                <c:pt idx="9">
                  <c:v>2.1951260099999967E-2</c:v>
                </c:pt>
                <c:pt idx="10">
                  <c:v>2.44043226E-2</c:v>
                </c:pt>
                <c:pt idx="11">
                  <c:v>2.6521510899999989E-2</c:v>
                </c:pt>
                <c:pt idx="12">
                  <c:v>2.8302824999999976E-2</c:v>
                </c:pt>
                <c:pt idx="13">
                  <c:v>2.974826489999996E-2</c:v>
                </c:pt>
                <c:pt idx="14">
                  <c:v>3.0857830599999997E-2</c:v>
                </c:pt>
                <c:pt idx="15">
                  <c:v>3.1631522100000004E-2</c:v>
                </c:pt>
                <c:pt idx="16">
                  <c:v>3.206933939999998E-2</c:v>
                </c:pt>
                <c:pt idx="17">
                  <c:v>3.2171282499999954E-2</c:v>
                </c:pt>
                <c:pt idx="18">
                  <c:v>3.1937351399999953E-2</c:v>
                </c:pt>
                <c:pt idx="19">
                  <c:v>3.1367546099999977E-2</c:v>
                </c:pt>
                <c:pt idx="20">
                  <c:v>3.0461866599999998E-2</c:v>
                </c:pt>
                <c:pt idx="21">
                  <c:v>2.9220312899999962E-2</c:v>
                </c:pt>
                <c:pt idx="22">
                  <c:v>2.764288499999995E-2</c:v>
                </c:pt>
                <c:pt idx="23">
                  <c:v>2.5729582899999992E-2</c:v>
                </c:pt>
                <c:pt idx="24">
                  <c:v>2.3480406600000003E-2</c:v>
                </c:pt>
                <c:pt idx="25">
                  <c:v>2.0895356099999984E-2</c:v>
                </c:pt>
                <c:pt idx="26">
                  <c:v>1.7974431399999991E-2</c:v>
                </c:pt>
                <c:pt idx="27">
                  <c:v>1.4717632499999966E-2</c:v>
                </c:pt>
                <c:pt idx="28">
                  <c:v>1.1124959400000023E-2</c:v>
                </c:pt>
                <c:pt idx="29">
                  <c:v>7.1964120999999937E-3</c:v>
                </c:pt>
                <c:pt idx="30">
                  <c:v>2.9319905999999896E-3</c:v>
                </c:pt>
                <c:pt idx="31">
                  <c:v>-1.6683050999999338E-3</c:v>
                </c:pt>
                <c:pt idx="32">
                  <c:v>-6.6044750000001096E-3</c:v>
                </c:pt>
                <c:pt idx="33">
                  <c:v>-1.1876519100000038E-2</c:v>
                </c:pt>
                <c:pt idx="34">
                  <c:v>-1.7484437400000052E-2</c:v>
                </c:pt>
              </c:numCache>
            </c:numRef>
          </c:yVal>
          <c:smooth val="0"/>
          <c:extLst>
            <c:ext xmlns:c16="http://schemas.microsoft.com/office/drawing/2014/chart" uri="{C3380CC4-5D6E-409C-BE32-E72D297353CC}">
              <c16:uniqueId val="{00000000-E9FF-F54F-AC1F-BC2C9926A109}"/>
            </c:ext>
          </c:extLst>
        </c:ser>
        <c:dLbls>
          <c:showLegendKey val="0"/>
          <c:showVal val="0"/>
          <c:showCatName val="0"/>
          <c:showSerName val="0"/>
          <c:showPercent val="0"/>
          <c:showBubbleSize val="0"/>
        </c:dLbls>
        <c:axId val="1196380096"/>
        <c:axId val="1234515456"/>
      </c:scatterChart>
      <c:valAx>
        <c:axId val="11963800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1234515456"/>
        <c:crosses val="autoZero"/>
        <c:crossBetween val="midCat"/>
      </c:valAx>
      <c:valAx>
        <c:axId val="1234515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1196380096"/>
        <c:crosses val="autoZero"/>
        <c:crossBetween val="midCat"/>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I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GB"/>
              <a:t>Cross section 2022 - Third child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Sheet1!$M$175:$M$209</c:f>
              <c:numCache>
                <c:formatCode>General</c:formatCode>
                <c:ptCount val="35"/>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pt idx="15">
                  <c:v>31</c:v>
                </c:pt>
                <c:pt idx="16">
                  <c:v>32</c:v>
                </c:pt>
                <c:pt idx="17">
                  <c:v>33</c:v>
                </c:pt>
                <c:pt idx="18">
                  <c:v>34</c:v>
                </c:pt>
                <c:pt idx="19">
                  <c:v>35</c:v>
                </c:pt>
                <c:pt idx="20">
                  <c:v>36</c:v>
                </c:pt>
                <c:pt idx="21">
                  <c:v>37</c:v>
                </c:pt>
                <c:pt idx="22">
                  <c:v>38</c:v>
                </c:pt>
                <c:pt idx="23">
                  <c:v>39</c:v>
                </c:pt>
                <c:pt idx="24">
                  <c:v>40</c:v>
                </c:pt>
                <c:pt idx="25">
                  <c:v>41</c:v>
                </c:pt>
                <c:pt idx="26">
                  <c:v>42</c:v>
                </c:pt>
                <c:pt idx="27">
                  <c:v>43</c:v>
                </c:pt>
                <c:pt idx="28">
                  <c:v>44</c:v>
                </c:pt>
                <c:pt idx="29">
                  <c:v>45</c:v>
                </c:pt>
                <c:pt idx="30">
                  <c:v>46</c:v>
                </c:pt>
                <c:pt idx="31">
                  <c:v>47</c:v>
                </c:pt>
                <c:pt idx="32">
                  <c:v>48</c:v>
                </c:pt>
                <c:pt idx="33">
                  <c:v>49</c:v>
                </c:pt>
                <c:pt idx="34">
                  <c:v>50</c:v>
                </c:pt>
              </c:numCache>
            </c:numRef>
          </c:xVal>
          <c:yVal>
            <c:numRef>
              <c:f>Sheet1!$P$175:$P$209</c:f>
              <c:numCache>
                <c:formatCode>General</c:formatCode>
                <c:ptCount val="35"/>
                <c:pt idx="0">
                  <c:v>-1.2430772800000003E-2</c:v>
                </c:pt>
                <c:pt idx="1">
                  <c:v>-9.575565400000003E-3</c:v>
                </c:pt>
                <c:pt idx="2">
                  <c:v>-6.8811666000000056E-3</c:v>
                </c:pt>
                <c:pt idx="3">
                  <c:v>-4.3475764000000111E-3</c:v>
                </c:pt>
                <c:pt idx="4">
                  <c:v>-1.9747948000000126E-3</c:v>
                </c:pt>
                <c:pt idx="5">
                  <c:v>2.3717820000000028E-4</c:v>
                </c:pt>
                <c:pt idx="6">
                  <c:v>2.2883425999999998E-3</c:v>
                </c:pt>
                <c:pt idx="7">
                  <c:v>4.178698399999986E-3</c:v>
                </c:pt>
                <c:pt idx="8">
                  <c:v>5.9082456000000144E-3</c:v>
                </c:pt>
                <c:pt idx="9">
                  <c:v>7.4769842000000086E-3</c:v>
                </c:pt>
                <c:pt idx="10">
                  <c:v>8.8849142000000103E-3</c:v>
                </c:pt>
                <c:pt idx="11">
                  <c:v>1.0132035600000006E-2</c:v>
                </c:pt>
                <c:pt idx="12">
                  <c:v>1.1218348399999994E-2</c:v>
                </c:pt>
                <c:pt idx="13">
                  <c:v>1.2143852600000005E-2</c:v>
                </c:pt>
                <c:pt idx="14">
                  <c:v>1.2908548199999995E-2</c:v>
                </c:pt>
                <c:pt idx="15">
                  <c:v>1.3512435200000006E-2</c:v>
                </c:pt>
                <c:pt idx="16">
                  <c:v>1.3955513599999997E-2</c:v>
                </c:pt>
                <c:pt idx="17">
                  <c:v>1.4237783399999995E-2</c:v>
                </c:pt>
                <c:pt idx="18">
                  <c:v>1.4359244600000001E-2</c:v>
                </c:pt>
                <c:pt idx="19">
                  <c:v>1.4319897199999987E-2</c:v>
                </c:pt>
                <c:pt idx="20">
                  <c:v>1.4119741199999994E-2</c:v>
                </c:pt>
                <c:pt idx="21">
                  <c:v>1.3758776599999994E-2</c:v>
                </c:pt>
                <c:pt idx="22">
                  <c:v>1.3237003399999975E-2</c:v>
                </c:pt>
                <c:pt idx="23">
                  <c:v>1.255442159999999E-2</c:v>
                </c:pt>
                <c:pt idx="24">
                  <c:v>1.1711031199999972E-2</c:v>
                </c:pt>
                <c:pt idx="25">
                  <c:v>1.0706832199999988E-2</c:v>
                </c:pt>
                <c:pt idx="26">
                  <c:v>9.5418245999999984E-3</c:v>
                </c:pt>
                <c:pt idx="27">
                  <c:v>8.2160084000000022E-3</c:v>
                </c:pt>
                <c:pt idx="28">
                  <c:v>6.7293835999999996E-3</c:v>
                </c:pt>
                <c:pt idx="29">
                  <c:v>5.0819501999999905E-3</c:v>
                </c:pt>
                <c:pt idx="30">
                  <c:v>3.2737081999999751E-3</c:v>
                </c:pt>
                <c:pt idx="31">
                  <c:v>1.304657599999981E-3</c:v>
                </c:pt>
                <c:pt idx="32">
                  <c:v>-8.2520159999996401E-4</c:v>
                </c:pt>
                <c:pt idx="33">
                  <c:v>-3.1158693999999709E-3</c:v>
                </c:pt>
                <c:pt idx="34">
                  <c:v>-5.5673457999999842E-3</c:v>
                </c:pt>
              </c:numCache>
            </c:numRef>
          </c:yVal>
          <c:smooth val="0"/>
          <c:extLst>
            <c:ext xmlns:c16="http://schemas.microsoft.com/office/drawing/2014/chart" uri="{C3380CC4-5D6E-409C-BE32-E72D297353CC}">
              <c16:uniqueId val="{00000000-3EC3-C641-A7C6-47E6C2543FBD}"/>
            </c:ext>
          </c:extLst>
        </c:ser>
        <c:dLbls>
          <c:showLegendKey val="0"/>
          <c:showVal val="0"/>
          <c:showCatName val="0"/>
          <c:showSerName val="0"/>
          <c:showPercent val="0"/>
          <c:showBubbleSize val="0"/>
        </c:dLbls>
        <c:axId val="1239065456"/>
        <c:axId val="1197393440"/>
      </c:scatterChart>
      <c:valAx>
        <c:axId val="12390654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1197393440"/>
        <c:crosses val="autoZero"/>
        <c:crossBetween val="midCat"/>
      </c:valAx>
      <c:valAx>
        <c:axId val="1197393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1239065456"/>
        <c:crosses val="autoZero"/>
        <c:crossBetween val="midCat"/>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I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GB"/>
              <a:t>Hlutfall í sambúð</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title>
    <c:autoTitleDeleted val="0"/>
    <c:plotArea>
      <c:layout/>
      <c:lineChart>
        <c:grouping val="standard"/>
        <c:varyColors val="0"/>
        <c:ser>
          <c:idx val="0"/>
          <c:order val="0"/>
          <c:tx>
            <c:strRef>
              <c:f>Sheet1!$A$71</c:f>
              <c:strCache>
                <c:ptCount val="1"/>
                <c:pt idx="0">
                  <c:v>20-24</c:v>
                </c:pt>
              </c:strCache>
            </c:strRef>
          </c:tx>
          <c:spPr>
            <a:ln w="28575" cap="rnd">
              <a:solidFill>
                <a:schemeClr val="accent1"/>
              </a:solidFill>
              <a:round/>
            </a:ln>
            <a:effectLst/>
          </c:spPr>
          <c:marker>
            <c:symbol val="none"/>
          </c:marker>
          <c:cat>
            <c:numRef>
              <c:f>Sheet1!$B$70:$J$70</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Sheet1!$B$71:$J$71</c:f>
              <c:numCache>
                <c:formatCode>General</c:formatCode>
                <c:ptCount val="9"/>
                <c:pt idx="0">
                  <c:v>8.5530839999999997E-2</c:v>
                </c:pt>
                <c:pt idx="1">
                  <c:v>8.0491850000000004E-2</c:v>
                </c:pt>
                <c:pt idx="2">
                  <c:v>7.2034819999999999E-2</c:v>
                </c:pt>
                <c:pt idx="3">
                  <c:v>6.9775569999999995E-2</c:v>
                </c:pt>
                <c:pt idx="4">
                  <c:v>7.2425710000000004E-2</c:v>
                </c:pt>
                <c:pt idx="5">
                  <c:v>7.435435E-2</c:v>
                </c:pt>
                <c:pt idx="6">
                  <c:v>7.6717610000000006E-2</c:v>
                </c:pt>
                <c:pt idx="7">
                  <c:v>7.8998219999999994E-2</c:v>
                </c:pt>
                <c:pt idx="8">
                  <c:v>6.7838140000000005E-2</c:v>
                </c:pt>
              </c:numCache>
            </c:numRef>
          </c:val>
          <c:smooth val="0"/>
          <c:extLst>
            <c:ext xmlns:c16="http://schemas.microsoft.com/office/drawing/2014/chart" uri="{C3380CC4-5D6E-409C-BE32-E72D297353CC}">
              <c16:uniqueId val="{00000000-542E-E449-A435-8E98B633C6B5}"/>
            </c:ext>
          </c:extLst>
        </c:ser>
        <c:ser>
          <c:idx val="1"/>
          <c:order val="1"/>
          <c:tx>
            <c:strRef>
              <c:f>Sheet1!$A$72</c:f>
              <c:strCache>
                <c:ptCount val="1"/>
                <c:pt idx="0">
                  <c:v>25-29</c:v>
                </c:pt>
              </c:strCache>
            </c:strRef>
          </c:tx>
          <c:spPr>
            <a:ln w="28575" cap="rnd">
              <a:solidFill>
                <a:schemeClr val="accent2"/>
              </a:solidFill>
              <a:round/>
            </a:ln>
            <a:effectLst/>
          </c:spPr>
          <c:marker>
            <c:symbol val="none"/>
          </c:marker>
          <c:cat>
            <c:numRef>
              <c:f>Sheet1!$B$70:$J$70</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Sheet1!$B$72:$J$72</c:f>
              <c:numCache>
                <c:formatCode>General</c:formatCode>
                <c:ptCount val="9"/>
                <c:pt idx="0">
                  <c:v>0.3505316</c:v>
                </c:pt>
                <c:pt idx="1">
                  <c:v>0.33369910000000003</c:v>
                </c:pt>
                <c:pt idx="2">
                  <c:v>0.31612669999999998</c:v>
                </c:pt>
                <c:pt idx="3">
                  <c:v>0.26628420000000003</c:v>
                </c:pt>
                <c:pt idx="4">
                  <c:v>0.28682570000000002</c:v>
                </c:pt>
                <c:pt idx="5">
                  <c:v>0.26761449999999998</c:v>
                </c:pt>
                <c:pt idx="6">
                  <c:v>0.3061372</c:v>
                </c:pt>
                <c:pt idx="7">
                  <c:v>0.30948029999999999</c:v>
                </c:pt>
                <c:pt idx="8">
                  <c:v>0.29387679999999999</c:v>
                </c:pt>
              </c:numCache>
            </c:numRef>
          </c:val>
          <c:smooth val="0"/>
          <c:extLst>
            <c:ext xmlns:c16="http://schemas.microsoft.com/office/drawing/2014/chart" uri="{C3380CC4-5D6E-409C-BE32-E72D297353CC}">
              <c16:uniqueId val="{00000001-542E-E449-A435-8E98B633C6B5}"/>
            </c:ext>
          </c:extLst>
        </c:ser>
        <c:ser>
          <c:idx val="2"/>
          <c:order val="2"/>
          <c:tx>
            <c:strRef>
              <c:f>Sheet1!$A$73</c:f>
              <c:strCache>
                <c:ptCount val="1"/>
                <c:pt idx="0">
                  <c:v>30-34</c:v>
                </c:pt>
              </c:strCache>
            </c:strRef>
          </c:tx>
          <c:spPr>
            <a:ln w="28575" cap="rnd">
              <a:solidFill>
                <a:schemeClr val="accent3"/>
              </a:solidFill>
              <a:round/>
            </a:ln>
            <a:effectLst/>
          </c:spPr>
          <c:marker>
            <c:symbol val="none"/>
          </c:marker>
          <c:cat>
            <c:numRef>
              <c:f>Sheet1!$B$70:$J$70</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Sheet1!$B$73:$J$73</c:f>
              <c:numCache>
                <c:formatCode>General</c:formatCode>
                <c:ptCount val="9"/>
                <c:pt idx="0">
                  <c:v>0.56953419999999999</c:v>
                </c:pt>
                <c:pt idx="1">
                  <c:v>0.56146790000000002</c:v>
                </c:pt>
                <c:pt idx="2">
                  <c:v>0.54182969999999997</c:v>
                </c:pt>
                <c:pt idx="3">
                  <c:v>0.5314816</c:v>
                </c:pt>
                <c:pt idx="4">
                  <c:v>0.52318960000000003</c:v>
                </c:pt>
                <c:pt idx="5">
                  <c:v>0.51415379999999999</c:v>
                </c:pt>
                <c:pt idx="6">
                  <c:v>0.52081679999999997</c:v>
                </c:pt>
                <c:pt idx="7">
                  <c:v>0.51880689999999996</c:v>
                </c:pt>
                <c:pt idx="8">
                  <c:v>0.50491529999999996</c:v>
                </c:pt>
              </c:numCache>
            </c:numRef>
          </c:val>
          <c:smooth val="0"/>
          <c:extLst>
            <c:ext xmlns:c16="http://schemas.microsoft.com/office/drawing/2014/chart" uri="{C3380CC4-5D6E-409C-BE32-E72D297353CC}">
              <c16:uniqueId val="{00000002-542E-E449-A435-8E98B633C6B5}"/>
            </c:ext>
          </c:extLst>
        </c:ser>
        <c:ser>
          <c:idx val="3"/>
          <c:order val="3"/>
          <c:tx>
            <c:strRef>
              <c:f>Sheet1!$A$74</c:f>
              <c:strCache>
                <c:ptCount val="1"/>
                <c:pt idx="0">
                  <c:v>35-39</c:v>
                </c:pt>
              </c:strCache>
            </c:strRef>
          </c:tx>
          <c:spPr>
            <a:ln w="28575" cap="rnd">
              <a:solidFill>
                <a:schemeClr val="accent4"/>
              </a:solidFill>
              <a:round/>
            </a:ln>
            <a:effectLst/>
          </c:spPr>
          <c:marker>
            <c:symbol val="none"/>
          </c:marker>
          <c:cat>
            <c:numRef>
              <c:f>Sheet1!$B$70:$J$70</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Sheet1!$B$74:$J$74</c:f>
              <c:numCache>
                <c:formatCode>General</c:formatCode>
                <c:ptCount val="9"/>
                <c:pt idx="0">
                  <c:v>0.63633169999999994</c:v>
                </c:pt>
                <c:pt idx="1">
                  <c:v>0.63382819999999995</c:v>
                </c:pt>
                <c:pt idx="2">
                  <c:v>0.62691339999999995</c:v>
                </c:pt>
                <c:pt idx="3">
                  <c:v>0.61813709999999999</c:v>
                </c:pt>
                <c:pt idx="4">
                  <c:v>0.61425839999999998</c:v>
                </c:pt>
                <c:pt idx="5">
                  <c:v>0.60953970000000002</c:v>
                </c:pt>
                <c:pt idx="6">
                  <c:v>0.60697310000000004</c:v>
                </c:pt>
                <c:pt idx="7">
                  <c:v>0.60713159999999999</c:v>
                </c:pt>
                <c:pt idx="8">
                  <c:v>0.59251120000000002</c:v>
                </c:pt>
              </c:numCache>
            </c:numRef>
          </c:val>
          <c:smooth val="0"/>
          <c:extLst>
            <c:ext xmlns:c16="http://schemas.microsoft.com/office/drawing/2014/chart" uri="{C3380CC4-5D6E-409C-BE32-E72D297353CC}">
              <c16:uniqueId val="{00000003-542E-E449-A435-8E98B633C6B5}"/>
            </c:ext>
          </c:extLst>
        </c:ser>
        <c:ser>
          <c:idx val="4"/>
          <c:order val="4"/>
          <c:tx>
            <c:strRef>
              <c:f>Sheet1!$A$75</c:f>
              <c:strCache>
                <c:ptCount val="1"/>
                <c:pt idx="0">
                  <c:v>40-44</c:v>
                </c:pt>
              </c:strCache>
            </c:strRef>
          </c:tx>
          <c:spPr>
            <a:ln w="28575" cap="rnd">
              <a:solidFill>
                <a:schemeClr val="accent5"/>
              </a:solidFill>
              <a:round/>
            </a:ln>
            <a:effectLst/>
          </c:spPr>
          <c:marker>
            <c:symbol val="none"/>
          </c:marker>
          <c:cat>
            <c:numRef>
              <c:f>Sheet1!$B$70:$J$70</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Sheet1!$B$75:$J$75</c:f>
              <c:numCache>
                <c:formatCode>General</c:formatCode>
                <c:ptCount val="9"/>
                <c:pt idx="0">
                  <c:v>0.66388630000000004</c:v>
                </c:pt>
                <c:pt idx="1">
                  <c:v>0.65220500000000003</c:v>
                </c:pt>
                <c:pt idx="2">
                  <c:v>0.64788610000000002</c:v>
                </c:pt>
                <c:pt idx="3">
                  <c:v>0.63428419999999996</c:v>
                </c:pt>
                <c:pt idx="4">
                  <c:v>0.62504360000000003</c:v>
                </c:pt>
                <c:pt idx="5">
                  <c:v>0.62644540000000004</c:v>
                </c:pt>
                <c:pt idx="6">
                  <c:v>0.63474189999999997</c:v>
                </c:pt>
                <c:pt idx="7">
                  <c:v>0.63500650000000003</c:v>
                </c:pt>
                <c:pt idx="8">
                  <c:v>0.62908220000000004</c:v>
                </c:pt>
              </c:numCache>
            </c:numRef>
          </c:val>
          <c:smooth val="0"/>
          <c:extLst>
            <c:ext xmlns:c16="http://schemas.microsoft.com/office/drawing/2014/chart" uri="{C3380CC4-5D6E-409C-BE32-E72D297353CC}">
              <c16:uniqueId val="{00000004-542E-E449-A435-8E98B633C6B5}"/>
            </c:ext>
          </c:extLst>
        </c:ser>
        <c:ser>
          <c:idx val="5"/>
          <c:order val="5"/>
          <c:tx>
            <c:strRef>
              <c:f>Sheet1!$A$76</c:f>
              <c:strCache>
                <c:ptCount val="1"/>
                <c:pt idx="0">
                  <c:v>45-49</c:v>
                </c:pt>
              </c:strCache>
            </c:strRef>
          </c:tx>
          <c:spPr>
            <a:ln w="28575" cap="rnd">
              <a:solidFill>
                <a:schemeClr val="accent6"/>
              </a:solidFill>
              <a:round/>
            </a:ln>
            <a:effectLst/>
          </c:spPr>
          <c:marker>
            <c:symbol val="none"/>
          </c:marker>
          <c:cat>
            <c:numRef>
              <c:f>Sheet1!$B$70:$J$70</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Sheet1!$B$76:$J$76</c:f>
              <c:numCache>
                <c:formatCode>General</c:formatCode>
                <c:ptCount val="9"/>
                <c:pt idx="0">
                  <c:v>0.65412709999999996</c:v>
                </c:pt>
                <c:pt idx="1">
                  <c:v>0.65242940000000005</c:v>
                </c:pt>
                <c:pt idx="2">
                  <c:v>0.64596739999999997</c:v>
                </c:pt>
                <c:pt idx="3">
                  <c:v>0.63741130000000001</c:v>
                </c:pt>
                <c:pt idx="4">
                  <c:v>0.63553979999999999</c:v>
                </c:pt>
                <c:pt idx="5">
                  <c:v>0.63162529999999995</c:v>
                </c:pt>
                <c:pt idx="6">
                  <c:v>0.63031340000000002</c:v>
                </c:pt>
                <c:pt idx="7">
                  <c:v>0.62995630000000002</c:v>
                </c:pt>
                <c:pt idx="8">
                  <c:v>0.62085349999999995</c:v>
                </c:pt>
              </c:numCache>
            </c:numRef>
          </c:val>
          <c:smooth val="0"/>
          <c:extLst>
            <c:ext xmlns:c16="http://schemas.microsoft.com/office/drawing/2014/chart" uri="{C3380CC4-5D6E-409C-BE32-E72D297353CC}">
              <c16:uniqueId val="{00000005-542E-E449-A435-8E98B633C6B5}"/>
            </c:ext>
          </c:extLst>
        </c:ser>
        <c:dLbls>
          <c:showLegendKey val="0"/>
          <c:showVal val="0"/>
          <c:showCatName val="0"/>
          <c:showSerName val="0"/>
          <c:showPercent val="0"/>
          <c:showBubbleSize val="0"/>
        </c:dLbls>
        <c:smooth val="0"/>
        <c:axId val="1193460400"/>
        <c:axId val="1193462048"/>
      </c:lineChart>
      <c:catAx>
        <c:axId val="1193460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1193462048"/>
        <c:crosses val="autoZero"/>
        <c:auto val="1"/>
        <c:lblAlgn val="ctr"/>
        <c:lblOffset val="100"/>
        <c:noMultiLvlLbl val="0"/>
      </c:catAx>
      <c:valAx>
        <c:axId val="1193462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1193460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I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GB" dirty="0"/>
              <a:t>Pooled 2014-2022 - First child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Sheet1!$G$175:$G$209</c:f>
              <c:numCache>
                <c:formatCode>General</c:formatCode>
                <c:ptCount val="35"/>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pt idx="15">
                  <c:v>31</c:v>
                </c:pt>
                <c:pt idx="16">
                  <c:v>32</c:v>
                </c:pt>
                <c:pt idx="17">
                  <c:v>33</c:v>
                </c:pt>
                <c:pt idx="18">
                  <c:v>34</c:v>
                </c:pt>
                <c:pt idx="19">
                  <c:v>35</c:v>
                </c:pt>
                <c:pt idx="20">
                  <c:v>36</c:v>
                </c:pt>
                <c:pt idx="21">
                  <c:v>37</c:v>
                </c:pt>
                <c:pt idx="22">
                  <c:v>38</c:v>
                </c:pt>
                <c:pt idx="23">
                  <c:v>39</c:v>
                </c:pt>
                <c:pt idx="24">
                  <c:v>40</c:v>
                </c:pt>
                <c:pt idx="25">
                  <c:v>41</c:v>
                </c:pt>
                <c:pt idx="26">
                  <c:v>42</c:v>
                </c:pt>
                <c:pt idx="27">
                  <c:v>43</c:v>
                </c:pt>
                <c:pt idx="28">
                  <c:v>44</c:v>
                </c:pt>
                <c:pt idx="29">
                  <c:v>45</c:v>
                </c:pt>
                <c:pt idx="30">
                  <c:v>46</c:v>
                </c:pt>
                <c:pt idx="31">
                  <c:v>47</c:v>
                </c:pt>
                <c:pt idx="32">
                  <c:v>48</c:v>
                </c:pt>
                <c:pt idx="33">
                  <c:v>49</c:v>
                </c:pt>
                <c:pt idx="34">
                  <c:v>50</c:v>
                </c:pt>
              </c:numCache>
            </c:numRef>
          </c:xVal>
          <c:yVal>
            <c:numRef>
              <c:f>Sheet1!$H$175:$H$209</c:f>
              <c:numCache>
                <c:formatCode>General</c:formatCode>
                <c:ptCount val="35"/>
                <c:pt idx="0">
                  <c:v>1.5639965499999998E-2</c:v>
                </c:pt>
                <c:pt idx="1">
                  <c:v>1.794061479999999E-2</c:v>
                </c:pt>
                <c:pt idx="2">
                  <c:v>1.9984281499999992E-2</c:v>
                </c:pt>
                <c:pt idx="3">
                  <c:v>2.1770965600000018E-2</c:v>
                </c:pt>
                <c:pt idx="4">
                  <c:v>2.3300667100000005E-2</c:v>
                </c:pt>
                <c:pt idx="5">
                  <c:v>2.4573386000000003E-2</c:v>
                </c:pt>
                <c:pt idx="6">
                  <c:v>2.5589122300000003E-2</c:v>
                </c:pt>
                <c:pt idx="7">
                  <c:v>2.6347876000000006E-2</c:v>
                </c:pt>
                <c:pt idx="8">
                  <c:v>2.6849647099999999E-2</c:v>
                </c:pt>
                <c:pt idx="9">
                  <c:v>2.7094435599999994E-2</c:v>
                </c:pt>
                <c:pt idx="10">
                  <c:v>2.7082241499999993E-2</c:v>
                </c:pt>
                <c:pt idx="11">
                  <c:v>2.6813064800000022E-2</c:v>
                </c:pt>
                <c:pt idx="12">
                  <c:v>2.6286905500000013E-2</c:v>
                </c:pt>
                <c:pt idx="13">
                  <c:v>2.5503763600000007E-2</c:v>
                </c:pt>
                <c:pt idx="14">
                  <c:v>2.4463639100000018E-2</c:v>
                </c:pt>
                <c:pt idx="15">
                  <c:v>2.3166532000000017E-2</c:v>
                </c:pt>
                <c:pt idx="16">
                  <c:v>2.1612442300000007E-2</c:v>
                </c:pt>
                <c:pt idx="17">
                  <c:v>1.9801369999999985E-2</c:v>
                </c:pt>
                <c:pt idx="18">
                  <c:v>1.773331509999998E-2</c:v>
                </c:pt>
                <c:pt idx="19">
                  <c:v>1.540827760000002E-2</c:v>
                </c:pt>
                <c:pt idx="20">
                  <c:v>1.2826257499999993E-2</c:v>
                </c:pt>
                <c:pt idx="21">
                  <c:v>9.9872547999999839E-3</c:v>
                </c:pt>
                <c:pt idx="22">
                  <c:v>6.8912695000000468E-3</c:v>
                </c:pt>
                <c:pt idx="23">
                  <c:v>3.5383016000000156E-3</c:v>
                </c:pt>
                <c:pt idx="24">
                  <c:v>-7.1648899999998683E-5</c:v>
                </c:pt>
                <c:pt idx="25">
                  <c:v>-3.938581999999996E-3</c:v>
                </c:pt>
                <c:pt idx="26">
                  <c:v>-8.0624977000000042E-3</c:v>
                </c:pt>
                <c:pt idx="27">
                  <c:v>-1.2443395999999995E-2</c:v>
                </c:pt>
                <c:pt idx="28">
                  <c:v>-1.7081276899999998E-2</c:v>
                </c:pt>
                <c:pt idx="29">
                  <c:v>-2.197614040000001E-2</c:v>
                </c:pt>
                <c:pt idx="30">
                  <c:v>-2.7127986499999979E-2</c:v>
                </c:pt>
                <c:pt idx="31">
                  <c:v>-3.2536815200000013E-2</c:v>
                </c:pt>
                <c:pt idx="32">
                  <c:v>-3.8202626500000003E-2</c:v>
                </c:pt>
                <c:pt idx="33">
                  <c:v>-4.4125420400000004E-2</c:v>
                </c:pt>
                <c:pt idx="34">
                  <c:v>-5.0305196900000015E-2</c:v>
                </c:pt>
              </c:numCache>
            </c:numRef>
          </c:yVal>
          <c:smooth val="0"/>
          <c:extLst>
            <c:ext xmlns:c16="http://schemas.microsoft.com/office/drawing/2014/chart" uri="{C3380CC4-5D6E-409C-BE32-E72D297353CC}">
              <c16:uniqueId val="{00000000-BF15-5242-A830-768E3B267DEE}"/>
            </c:ext>
          </c:extLst>
        </c:ser>
        <c:dLbls>
          <c:showLegendKey val="0"/>
          <c:showVal val="0"/>
          <c:showCatName val="0"/>
          <c:showSerName val="0"/>
          <c:showPercent val="0"/>
          <c:showBubbleSize val="0"/>
        </c:dLbls>
        <c:axId val="1215647232"/>
        <c:axId val="1233980368"/>
      </c:scatterChart>
      <c:valAx>
        <c:axId val="12156472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1233980368"/>
        <c:crosses val="autoZero"/>
        <c:crossBetween val="midCat"/>
      </c:valAx>
      <c:valAx>
        <c:axId val="1233980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1215647232"/>
        <c:crosses val="autoZero"/>
        <c:crossBetween val="midCat"/>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I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GB" dirty="0"/>
              <a:t>Cross</a:t>
            </a:r>
            <a:r>
              <a:rPr lang="en-GB" baseline="0" dirty="0"/>
              <a:t> section – Third child</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GB"/>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Sheet1!$DF$6:$DF$40</c:f>
              <c:numCache>
                <c:formatCode>General</c:formatCode>
                <c:ptCount val="35"/>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pt idx="15">
                  <c:v>31</c:v>
                </c:pt>
                <c:pt idx="16">
                  <c:v>32</c:v>
                </c:pt>
                <c:pt idx="17">
                  <c:v>33</c:v>
                </c:pt>
                <c:pt idx="18">
                  <c:v>34</c:v>
                </c:pt>
                <c:pt idx="19">
                  <c:v>35</c:v>
                </c:pt>
                <c:pt idx="20">
                  <c:v>36</c:v>
                </c:pt>
                <c:pt idx="21">
                  <c:v>37</c:v>
                </c:pt>
                <c:pt idx="22">
                  <c:v>38</c:v>
                </c:pt>
                <c:pt idx="23">
                  <c:v>39</c:v>
                </c:pt>
                <c:pt idx="24">
                  <c:v>40</c:v>
                </c:pt>
                <c:pt idx="25">
                  <c:v>41</c:v>
                </c:pt>
                <c:pt idx="26">
                  <c:v>42</c:v>
                </c:pt>
                <c:pt idx="27">
                  <c:v>43</c:v>
                </c:pt>
                <c:pt idx="28">
                  <c:v>44</c:v>
                </c:pt>
                <c:pt idx="29">
                  <c:v>45</c:v>
                </c:pt>
                <c:pt idx="30">
                  <c:v>46</c:v>
                </c:pt>
                <c:pt idx="31">
                  <c:v>47</c:v>
                </c:pt>
                <c:pt idx="32">
                  <c:v>48</c:v>
                </c:pt>
                <c:pt idx="33">
                  <c:v>49</c:v>
                </c:pt>
                <c:pt idx="34">
                  <c:v>50</c:v>
                </c:pt>
              </c:numCache>
            </c:numRef>
          </c:xVal>
          <c:yVal>
            <c:numRef>
              <c:f>Sheet1!$DG$6:$DG$40</c:f>
              <c:numCache>
                <c:formatCode>General</c:formatCode>
                <c:ptCount val="35"/>
                <c:pt idx="0">
                  <c:v>-9.2977312000000062E-3</c:v>
                </c:pt>
                <c:pt idx="1">
                  <c:v>-6.502322500000008E-3</c:v>
                </c:pt>
                <c:pt idx="2">
                  <c:v>-3.8881772000000023E-3</c:v>
                </c:pt>
                <c:pt idx="3">
                  <c:v>-1.4552952999999993E-3</c:v>
                </c:pt>
                <c:pt idx="4">
                  <c:v>7.9632319999999729E-4</c:v>
                </c:pt>
                <c:pt idx="5">
                  <c:v>2.8666782999999807E-3</c:v>
                </c:pt>
                <c:pt idx="6">
                  <c:v>4.7557700000000064E-3</c:v>
                </c:pt>
                <c:pt idx="7">
                  <c:v>6.463598300000005E-3</c:v>
                </c:pt>
                <c:pt idx="8">
                  <c:v>7.9901631999999764E-3</c:v>
                </c:pt>
                <c:pt idx="9">
                  <c:v>9.3354646999999763E-3</c:v>
                </c:pt>
                <c:pt idx="10">
                  <c:v>1.0499502799999977E-2</c:v>
                </c:pt>
                <c:pt idx="11">
                  <c:v>1.1482277499999985E-2</c:v>
                </c:pt>
                <c:pt idx="12">
                  <c:v>1.2283788799999987E-2</c:v>
                </c:pt>
                <c:pt idx="13">
                  <c:v>1.2904036699999982E-2</c:v>
                </c:pt>
                <c:pt idx="14">
                  <c:v>1.3343021199999985E-2</c:v>
                </c:pt>
                <c:pt idx="15">
                  <c:v>1.3600742299999982E-2</c:v>
                </c:pt>
                <c:pt idx="16">
                  <c:v>1.3677199999999987E-2</c:v>
                </c:pt>
                <c:pt idx="17">
                  <c:v>1.3572394299999985E-2</c:v>
                </c:pt>
                <c:pt idx="18">
                  <c:v>1.3286325199999977E-2</c:v>
                </c:pt>
                <c:pt idx="19">
                  <c:v>1.281899269999999E-2</c:v>
                </c:pt>
                <c:pt idx="20">
                  <c:v>1.2170396800000011E-2</c:v>
                </c:pt>
                <c:pt idx="21">
                  <c:v>1.1340537499999997E-2</c:v>
                </c:pt>
                <c:pt idx="22">
                  <c:v>1.032941480000002E-2</c:v>
                </c:pt>
                <c:pt idx="23">
                  <c:v>9.1370287000000217E-3</c:v>
                </c:pt>
                <c:pt idx="24">
                  <c:v>7.7633792000000035E-3</c:v>
                </c:pt>
                <c:pt idx="25">
                  <c:v>6.2084662999999651E-3</c:v>
                </c:pt>
                <c:pt idx="26">
                  <c:v>4.4722899999999344E-3</c:v>
                </c:pt>
                <c:pt idx="27">
                  <c:v>2.5548502999999667E-3</c:v>
                </c:pt>
                <c:pt idx="28">
                  <c:v>4.5614720000003439E-4</c:v>
                </c:pt>
                <c:pt idx="29">
                  <c:v>-1.8238193000000014E-3</c:v>
                </c:pt>
                <c:pt idx="30">
                  <c:v>-4.285049199999974E-3</c:v>
                </c:pt>
                <c:pt idx="31">
                  <c:v>-6.9275424999999946E-3</c:v>
                </c:pt>
                <c:pt idx="32">
                  <c:v>-9.7512992000000354E-3</c:v>
                </c:pt>
                <c:pt idx="33">
                  <c:v>-1.2756319300000013E-2</c:v>
                </c:pt>
                <c:pt idx="34">
                  <c:v>-1.5942602800000039E-2</c:v>
                </c:pt>
              </c:numCache>
            </c:numRef>
          </c:yVal>
          <c:smooth val="0"/>
          <c:extLst>
            <c:ext xmlns:c16="http://schemas.microsoft.com/office/drawing/2014/chart" uri="{C3380CC4-5D6E-409C-BE32-E72D297353CC}">
              <c16:uniqueId val="{00000000-D7EE-E248-B82A-7E2D34242236}"/>
            </c:ext>
          </c:extLst>
        </c:ser>
        <c:dLbls>
          <c:showLegendKey val="0"/>
          <c:showVal val="0"/>
          <c:showCatName val="0"/>
          <c:showSerName val="0"/>
          <c:showPercent val="0"/>
          <c:showBubbleSize val="0"/>
        </c:dLbls>
        <c:axId val="970442368"/>
        <c:axId val="1019643392"/>
      </c:scatterChart>
      <c:valAx>
        <c:axId val="970442368"/>
        <c:scaling>
          <c:orientation val="minMax"/>
        </c:scaling>
        <c:delete val="0"/>
        <c:axPos val="b"/>
        <c:majorGridlines>
          <c:spPr>
            <a:ln w="9525" cap="flat" cmpd="sng" algn="ctr">
              <a:solidFill>
                <a:schemeClr val="bg2"/>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GB" dirty="0"/>
                  <a:t>Age</a:t>
                </a:r>
              </a:p>
            </c:rich>
          </c:tx>
          <c:layout>
            <c:manualLayout>
              <c:xMode val="edge"/>
              <c:yMode val="edge"/>
              <c:x val="0.48985800933590712"/>
              <c:y val="0.9026734972603063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IS"/>
            </a:p>
          </c:txPr>
        </c:title>
        <c:numFmt formatCode="General" sourceLinked="1"/>
        <c:majorTickMark val="none"/>
        <c:minorTickMark val="none"/>
        <c:tickLblPos val="nextTo"/>
        <c:spPr>
          <a:noFill/>
          <a:ln w="9525" cap="flat" cmpd="sng" algn="ctr">
            <a:solidFill>
              <a:schemeClr val="accent1">
                <a:alpha val="9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IS"/>
          </a:p>
        </c:txPr>
        <c:crossAx val="1019643392"/>
        <c:crosses val="autoZero"/>
        <c:crossBetween val="midCat"/>
      </c:valAx>
      <c:valAx>
        <c:axId val="1019643392"/>
        <c:scaling>
          <c:orientation val="minMax"/>
        </c:scaling>
        <c:delete val="0"/>
        <c:axPos val="l"/>
        <c:majorGridlines>
          <c:spPr>
            <a:ln w="9525" cap="flat" cmpd="sng" algn="ctr">
              <a:solidFill>
                <a:schemeClr val="bg2"/>
              </a:solidFill>
              <a:round/>
            </a:ln>
            <a:effectLst/>
          </c:spPr>
        </c:majorGridlines>
        <c:numFmt formatCode="General" sourceLinked="1"/>
        <c:majorTickMark val="none"/>
        <c:minorTickMark val="none"/>
        <c:tickLblPos val="nextTo"/>
        <c:spPr>
          <a:noFill/>
          <a:ln w="9525" cap="flat" cmpd="sng" algn="ctr">
            <a:solidFill>
              <a:schemeClr val="accent1">
                <a:alpha val="9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IS"/>
          </a:p>
        </c:txPr>
        <c:crossAx val="970442368"/>
        <c:crosses val="autoZero"/>
        <c:crossBetween val="midCat"/>
      </c:valAx>
      <c:spPr>
        <a:noFill/>
        <a:ln>
          <a:noFill/>
        </a:ln>
        <a:effectLst/>
      </c:spPr>
    </c:plotArea>
    <c:plotVisOnly val="1"/>
    <c:dispBlanksAs val="gap"/>
    <c:showDLblsOverMax val="0"/>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I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GB" dirty="0"/>
              <a:t>Pooled 2014-2022 - Second child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Sheet1!$G$175:$G$209</c:f>
              <c:numCache>
                <c:formatCode>General</c:formatCode>
                <c:ptCount val="35"/>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pt idx="15">
                  <c:v>31</c:v>
                </c:pt>
                <c:pt idx="16">
                  <c:v>32</c:v>
                </c:pt>
                <c:pt idx="17">
                  <c:v>33</c:v>
                </c:pt>
                <c:pt idx="18">
                  <c:v>34</c:v>
                </c:pt>
                <c:pt idx="19">
                  <c:v>35</c:v>
                </c:pt>
                <c:pt idx="20">
                  <c:v>36</c:v>
                </c:pt>
                <c:pt idx="21">
                  <c:v>37</c:v>
                </c:pt>
                <c:pt idx="22">
                  <c:v>38</c:v>
                </c:pt>
                <c:pt idx="23">
                  <c:v>39</c:v>
                </c:pt>
                <c:pt idx="24">
                  <c:v>40</c:v>
                </c:pt>
                <c:pt idx="25">
                  <c:v>41</c:v>
                </c:pt>
                <c:pt idx="26">
                  <c:v>42</c:v>
                </c:pt>
                <c:pt idx="27">
                  <c:v>43</c:v>
                </c:pt>
                <c:pt idx="28">
                  <c:v>44</c:v>
                </c:pt>
                <c:pt idx="29">
                  <c:v>45</c:v>
                </c:pt>
                <c:pt idx="30">
                  <c:v>46</c:v>
                </c:pt>
                <c:pt idx="31">
                  <c:v>47</c:v>
                </c:pt>
                <c:pt idx="32">
                  <c:v>48</c:v>
                </c:pt>
                <c:pt idx="33">
                  <c:v>49</c:v>
                </c:pt>
                <c:pt idx="34">
                  <c:v>50</c:v>
                </c:pt>
              </c:numCache>
            </c:numRef>
          </c:xVal>
          <c:yVal>
            <c:numRef>
              <c:f>Sheet1!$I$175:$I$209</c:f>
              <c:numCache>
                <c:formatCode>General</c:formatCode>
                <c:ptCount val="35"/>
                <c:pt idx="0">
                  <c:v>-6.4756949999998648E-4</c:v>
                </c:pt>
                <c:pt idx="1">
                  <c:v>3.9833453000000171E-3</c:v>
                </c:pt>
                <c:pt idx="2">
                  <c:v>8.2609895000000308E-3</c:v>
                </c:pt>
                <c:pt idx="3">
                  <c:v>1.2185363100000013E-2</c:v>
                </c:pt>
                <c:pt idx="4">
                  <c:v>1.5756466100000019E-2</c:v>
                </c:pt>
                <c:pt idx="5">
                  <c:v>1.8974298500000028E-2</c:v>
                </c:pt>
                <c:pt idx="6">
                  <c:v>2.1838860299999999E-2</c:v>
                </c:pt>
                <c:pt idx="7">
                  <c:v>2.43501515E-2</c:v>
                </c:pt>
                <c:pt idx="8">
                  <c:v>2.6508172100000005E-2</c:v>
                </c:pt>
                <c:pt idx="9">
                  <c:v>2.8312922100000026E-2</c:v>
                </c:pt>
                <c:pt idx="10">
                  <c:v>2.9764401500000037E-2</c:v>
                </c:pt>
                <c:pt idx="11">
                  <c:v>3.0862610300000037E-2</c:v>
                </c:pt>
                <c:pt idx="12">
                  <c:v>3.1607548499999971E-2</c:v>
                </c:pt>
                <c:pt idx="13">
                  <c:v>3.1999216099999978E-2</c:v>
                </c:pt>
                <c:pt idx="14">
                  <c:v>3.2037613100000001E-2</c:v>
                </c:pt>
                <c:pt idx="15">
                  <c:v>3.1722739500000013E-2</c:v>
                </c:pt>
                <c:pt idx="16">
                  <c:v>3.1054595300000015E-2</c:v>
                </c:pt>
                <c:pt idx="17">
                  <c:v>3.0033180500000006E-2</c:v>
                </c:pt>
                <c:pt idx="18">
                  <c:v>2.8658495100000014E-2</c:v>
                </c:pt>
                <c:pt idx="19">
                  <c:v>2.6930539100000039E-2</c:v>
                </c:pt>
                <c:pt idx="20">
                  <c:v>2.4849312500000081E-2</c:v>
                </c:pt>
                <c:pt idx="21">
                  <c:v>2.2414815300000029E-2</c:v>
                </c:pt>
                <c:pt idx="22">
                  <c:v>1.9627047499999994E-2</c:v>
                </c:pt>
                <c:pt idx="23">
                  <c:v>1.6486009100000032E-2</c:v>
                </c:pt>
                <c:pt idx="24">
                  <c:v>1.2991700100000003E-2</c:v>
                </c:pt>
                <c:pt idx="25">
                  <c:v>9.1441205000000747E-3</c:v>
                </c:pt>
                <c:pt idx="26">
                  <c:v>4.9432703000000244E-3</c:v>
                </c:pt>
                <c:pt idx="27">
                  <c:v>3.8914950000007442E-4</c:v>
                </c:pt>
                <c:pt idx="28">
                  <c:v>-4.5182418999999974E-3</c:v>
                </c:pt>
                <c:pt idx="29">
                  <c:v>-9.7789039000000799E-3</c:v>
                </c:pt>
                <c:pt idx="30">
                  <c:v>-1.5392836500000007E-2</c:v>
                </c:pt>
                <c:pt idx="31">
                  <c:v>-2.1360039700000055E-2</c:v>
                </c:pt>
                <c:pt idx="32">
                  <c:v>-2.7680513500000004E-2</c:v>
                </c:pt>
                <c:pt idx="33">
                  <c:v>-3.4354257899999963E-2</c:v>
                </c:pt>
                <c:pt idx="34">
                  <c:v>-4.1381272899999932E-2</c:v>
                </c:pt>
              </c:numCache>
            </c:numRef>
          </c:yVal>
          <c:smooth val="0"/>
          <c:extLst>
            <c:ext xmlns:c16="http://schemas.microsoft.com/office/drawing/2014/chart" uri="{C3380CC4-5D6E-409C-BE32-E72D297353CC}">
              <c16:uniqueId val="{00000000-9351-CC49-BE89-F161135FA8F0}"/>
            </c:ext>
          </c:extLst>
        </c:ser>
        <c:dLbls>
          <c:showLegendKey val="0"/>
          <c:showVal val="0"/>
          <c:showCatName val="0"/>
          <c:showSerName val="0"/>
          <c:showPercent val="0"/>
          <c:showBubbleSize val="0"/>
        </c:dLbls>
        <c:axId val="1178253296"/>
        <c:axId val="1174835248"/>
      </c:scatterChart>
      <c:valAx>
        <c:axId val="11782532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1174835248"/>
        <c:crosses val="autoZero"/>
        <c:crossBetween val="midCat"/>
      </c:valAx>
      <c:valAx>
        <c:axId val="1174835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1178253296"/>
        <c:crosses val="autoZero"/>
        <c:crossBetween val="midCat"/>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I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GB" dirty="0"/>
              <a:t>Pooled 2014-2022 - Third child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Sheet1!$G$175:$G$209</c:f>
              <c:numCache>
                <c:formatCode>General</c:formatCode>
                <c:ptCount val="35"/>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pt idx="15">
                  <c:v>31</c:v>
                </c:pt>
                <c:pt idx="16">
                  <c:v>32</c:v>
                </c:pt>
                <c:pt idx="17">
                  <c:v>33</c:v>
                </c:pt>
                <c:pt idx="18">
                  <c:v>34</c:v>
                </c:pt>
                <c:pt idx="19">
                  <c:v>35</c:v>
                </c:pt>
                <c:pt idx="20">
                  <c:v>36</c:v>
                </c:pt>
                <c:pt idx="21">
                  <c:v>37</c:v>
                </c:pt>
                <c:pt idx="22">
                  <c:v>38</c:v>
                </c:pt>
                <c:pt idx="23">
                  <c:v>39</c:v>
                </c:pt>
                <c:pt idx="24">
                  <c:v>40</c:v>
                </c:pt>
                <c:pt idx="25">
                  <c:v>41</c:v>
                </c:pt>
                <c:pt idx="26">
                  <c:v>42</c:v>
                </c:pt>
                <c:pt idx="27">
                  <c:v>43</c:v>
                </c:pt>
                <c:pt idx="28">
                  <c:v>44</c:v>
                </c:pt>
                <c:pt idx="29">
                  <c:v>45</c:v>
                </c:pt>
                <c:pt idx="30">
                  <c:v>46</c:v>
                </c:pt>
                <c:pt idx="31">
                  <c:v>47</c:v>
                </c:pt>
                <c:pt idx="32">
                  <c:v>48</c:v>
                </c:pt>
                <c:pt idx="33">
                  <c:v>49</c:v>
                </c:pt>
                <c:pt idx="34">
                  <c:v>50</c:v>
                </c:pt>
              </c:numCache>
            </c:numRef>
          </c:xVal>
          <c:yVal>
            <c:numRef>
              <c:f>Sheet1!$J$175:$J$209</c:f>
              <c:numCache>
                <c:formatCode>General</c:formatCode>
                <c:ptCount val="35"/>
                <c:pt idx="0">
                  <c:v>-6.1158092000000094E-3</c:v>
                </c:pt>
                <c:pt idx="1">
                  <c:v>-2.9253432000000135E-3</c:v>
                </c:pt>
                <c:pt idx="2">
                  <c:v>5.991659999998733E-5</c:v>
                </c:pt>
                <c:pt idx="3">
                  <c:v>2.839970199999993E-3</c:v>
                </c:pt>
                <c:pt idx="4">
                  <c:v>5.4148175999999756E-3</c:v>
                </c:pt>
                <c:pt idx="5">
                  <c:v>7.7844587999999978E-3</c:v>
                </c:pt>
                <c:pt idx="6">
                  <c:v>9.9488937999999971E-3</c:v>
                </c:pt>
                <c:pt idx="7">
                  <c:v>1.1908122599999987E-2</c:v>
                </c:pt>
                <c:pt idx="8">
                  <c:v>1.3662145199999982E-2</c:v>
                </c:pt>
                <c:pt idx="9">
                  <c:v>1.5210961599999989E-2</c:v>
                </c:pt>
                <c:pt idx="10">
                  <c:v>1.6554571799999973E-2</c:v>
                </c:pt>
                <c:pt idx="11">
                  <c:v>1.7692975799999983E-2</c:v>
                </c:pt>
                <c:pt idx="12">
                  <c:v>1.8626173600000004E-2</c:v>
                </c:pt>
                <c:pt idx="13">
                  <c:v>1.9354165199999995E-2</c:v>
                </c:pt>
                <c:pt idx="14">
                  <c:v>1.9876950599999985E-2</c:v>
                </c:pt>
                <c:pt idx="15">
                  <c:v>2.01945298E-2</c:v>
                </c:pt>
                <c:pt idx="16">
                  <c:v>2.0306902799999998E-2</c:v>
                </c:pt>
                <c:pt idx="17">
                  <c:v>2.0214069599999968E-2</c:v>
                </c:pt>
                <c:pt idx="18">
                  <c:v>1.991603019999999E-2</c:v>
                </c:pt>
                <c:pt idx="19">
                  <c:v>1.9412784599999955E-2</c:v>
                </c:pt>
                <c:pt idx="20">
                  <c:v>1.8704332800000001E-2</c:v>
                </c:pt>
                <c:pt idx="21">
                  <c:v>1.7790674800000017E-2</c:v>
                </c:pt>
                <c:pt idx="22">
                  <c:v>1.6671810599999975E-2</c:v>
                </c:pt>
                <c:pt idx="23">
                  <c:v>1.5347740200000015E-2</c:v>
                </c:pt>
                <c:pt idx="24">
                  <c:v>1.3818463599999969E-2</c:v>
                </c:pt>
                <c:pt idx="25">
                  <c:v>1.2083980800000005E-2</c:v>
                </c:pt>
                <c:pt idx="26">
                  <c:v>1.014429180000001E-2</c:v>
                </c:pt>
                <c:pt idx="27">
                  <c:v>7.9993965999999583E-3</c:v>
                </c:pt>
                <c:pt idx="28">
                  <c:v>5.6492952000000152E-3</c:v>
                </c:pt>
                <c:pt idx="29">
                  <c:v>3.0939875999999866E-3</c:v>
                </c:pt>
                <c:pt idx="30">
                  <c:v>3.3347379999998372E-4</c:v>
                </c:pt>
                <c:pt idx="31">
                  <c:v>-2.6322462000000491E-3</c:v>
                </c:pt>
                <c:pt idx="32">
                  <c:v>-5.8031724000000284E-3</c:v>
                </c:pt>
                <c:pt idx="33">
                  <c:v>-9.1793047999999822E-3</c:v>
                </c:pt>
                <c:pt idx="34">
                  <c:v>-1.2760643399999994E-2</c:v>
                </c:pt>
              </c:numCache>
            </c:numRef>
          </c:yVal>
          <c:smooth val="0"/>
          <c:extLst>
            <c:ext xmlns:c16="http://schemas.microsoft.com/office/drawing/2014/chart" uri="{C3380CC4-5D6E-409C-BE32-E72D297353CC}">
              <c16:uniqueId val="{00000000-1980-8449-B1F0-4560587FD658}"/>
            </c:ext>
          </c:extLst>
        </c:ser>
        <c:dLbls>
          <c:showLegendKey val="0"/>
          <c:showVal val="0"/>
          <c:showCatName val="0"/>
          <c:showSerName val="0"/>
          <c:showPercent val="0"/>
          <c:showBubbleSize val="0"/>
        </c:dLbls>
        <c:axId val="1233645664"/>
        <c:axId val="1234107904"/>
      </c:scatterChart>
      <c:valAx>
        <c:axId val="12336456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1234107904"/>
        <c:crosses val="autoZero"/>
        <c:crossBetween val="midCat"/>
      </c:valAx>
      <c:valAx>
        <c:axId val="1234107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1233645664"/>
        <c:crosses val="autoZero"/>
        <c:crossBetween val="midCat"/>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I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GB"/>
              <a:t>Pooled 2014-2022 - First child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Sheet1!$R$175:$R$209</c:f>
              <c:numCache>
                <c:formatCode>General</c:formatCode>
                <c:ptCount val="35"/>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pt idx="15">
                  <c:v>31</c:v>
                </c:pt>
                <c:pt idx="16">
                  <c:v>32</c:v>
                </c:pt>
                <c:pt idx="17">
                  <c:v>33</c:v>
                </c:pt>
                <c:pt idx="18">
                  <c:v>34</c:v>
                </c:pt>
                <c:pt idx="19">
                  <c:v>35</c:v>
                </c:pt>
                <c:pt idx="20">
                  <c:v>36</c:v>
                </c:pt>
                <c:pt idx="21">
                  <c:v>37</c:v>
                </c:pt>
                <c:pt idx="22">
                  <c:v>38</c:v>
                </c:pt>
                <c:pt idx="23">
                  <c:v>39</c:v>
                </c:pt>
                <c:pt idx="24">
                  <c:v>40</c:v>
                </c:pt>
                <c:pt idx="25">
                  <c:v>41</c:v>
                </c:pt>
                <c:pt idx="26">
                  <c:v>42</c:v>
                </c:pt>
                <c:pt idx="27">
                  <c:v>43</c:v>
                </c:pt>
                <c:pt idx="28">
                  <c:v>44</c:v>
                </c:pt>
                <c:pt idx="29">
                  <c:v>45</c:v>
                </c:pt>
                <c:pt idx="30">
                  <c:v>46</c:v>
                </c:pt>
                <c:pt idx="31">
                  <c:v>47</c:v>
                </c:pt>
                <c:pt idx="32">
                  <c:v>48</c:v>
                </c:pt>
                <c:pt idx="33">
                  <c:v>49</c:v>
                </c:pt>
                <c:pt idx="34">
                  <c:v>50</c:v>
                </c:pt>
              </c:numCache>
            </c:numRef>
          </c:xVal>
          <c:yVal>
            <c:numRef>
              <c:f>Sheet1!$S$175:$S$209</c:f>
              <c:numCache>
                <c:formatCode>General</c:formatCode>
                <c:ptCount val="35"/>
                <c:pt idx="0">
                  <c:v>1.2181833600000004E-2</c:v>
                </c:pt>
                <c:pt idx="1">
                  <c:v>1.5508871E-2</c:v>
                </c:pt>
                <c:pt idx="2">
                  <c:v>1.8577343600000011E-2</c:v>
                </c:pt>
                <c:pt idx="3">
                  <c:v>2.1387251400000001E-2</c:v>
                </c:pt>
                <c:pt idx="4">
                  <c:v>2.393859440000002E-2</c:v>
                </c:pt>
                <c:pt idx="5">
                  <c:v>2.6231372600000011E-2</c:v>
                </c:pt>
                <c:pt idx="6">
                  <c:v>2.8265585999999995E-2</c:v>
                </c:pt>
                <c:pt idx="7">
                  <c:v>3.0041234600000022E-2</c:v>
                </c:pt>
                <c:pt idx="8">
                  <c:v>3.1558318400000007E-2</c:v>
                </c:pt>
                <c:pt idx="9">
                  <c:v>3.2816837399999993E-2</c:v>
                </c:pt>
                <c:pt idx="10">
                  <c:v>3.3816791600000021E-2</c:v>
                </c:pt>
                <c:pt idx="11">
                  <c:v>3.4558181000000007E-2</c:v>
                </c:pt>
                <c:pt idx="12">
                  <c:v>3.5041005600000008E-2</c:v>
                </c:pt>
                <c:pt idx="13">
                  <c:v>3.5265265400000009E-2</c:v>
                </c:pt>
                <c:pt idx="14">
                  <c:v>3.5230960400000011E-2</c:v>
                </c:pt>
                <c:pt idx="15">
                  <c:v>3.4938090600000013E-2</c:v>
                </c:pt>
                <c:pt idx="16">
                  <c:v>3.4386656000000015E-2</c:v>
                </c:pt>
                <c:pt idx="17">
                  <c:v>3.3576656600000004E-2</c:v>
                </c:pt>
                <c:pt idx="18">
                  <c:v>3.2508092400000022E-2</c:v>
                </c:pt>
                <c:pt idx="19">
                  <c:v>3.1180963400000039E-2</c:v>
                </c:pt>
                <c:pt idx="20">
                  <c:v>2.9595269600000029E-2</c:v>
                </c:pt>
                <c:pt idx="21">
                  <c:v>2.775101100000002E-2</c:v>
                </c:pt>
                <c:pt idx="22">
                  <c:v>2.5648187600000011E-2</c:v>
                </c:pt>
                <c:pt idx="23">
                  <c:v>2.3286799400000002E-2</c:v>
                </c:pt>
                <c:pt idx="24">
                  <c:v>2.066684640000005E-2</c:v>
                </c:pt>
                <c:pt idx="25">
                  <c:v>1.7788328600000042E-2</c:v>
                </c:pt>
                <c:pt idx="26">
                  <c:v>1.4651246000000034E-2</c:v>
                </c:pt>
                <c:pt idx="27">
                  <c:v>1.12555986E-2</c:v>
                </c:pt>
                <c:pt idx="28">
                  <c:v>7.6013864000000209E-3</c:v>
                </c:pt>
                <c:pt idx="29">
                  <c:v>3.6886093999999869E-3</c:v>
                </c:pt>
                <c:pt idx="30">
                  <c:v>-4.8273239999996331E-4</c:v>
                </c:pt>
                <c:pt idx="31">
                  <c:v>-4.9126389999999409E-3</c:v>
                </c:pt>
                <c:pt idx="32">
                  <c:v>-9.6011104000000014E-3</c:v>
                </c:pt>
                <c:pt idx="33">
                  <c:v>-1.4548146599999978E-2</c:v>
                </c:pt>
                <c:pt idx="34">
                  <c:v>-1.9753747600000038E-2</c:v>
                </c:pt>
              </c:numCache>
            </c:numRef>
          </c:yVal>
          <c:smooth val="0"/>
          <c:extLst>
            <c:ext xmlns:c16="http://schemas.microsoft.com/office/drawing/2014/chart" uri="{C3380CC4-5D6E-409C-BE32-E72D297353CC}">
              <c16:uniqueId val="{00000000-C953-0147-ADB5-65D0D3A84C00}"/>
            </c:ext>
          </c:extLst>
        </c:ser>
        <c:dLbls>
          <c:showLegendKey val="0"/>
          <c:showVal val="0"/>
          <c:showCatName val="0"/>
          <c:showSerName val="0"/>
          <c:showPercent val="0"/>
          <c:showBubbleSize val="0"/>
        </c:dLbls>
        <c:axId val="1240397824"/>
        <c:axId val="1236823440"/>
      </c:scatterChart>
      <c:valAx>
        <c:axId val="12403978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1236823440"/>
        <c:crosses val="autoZero"/>
        <c:crossBetween val="midCat"/>
      </c:valAx>
      <c:valAx>
        <c:axId val="1236823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1240397824"/>
        <c:crosses val="autoZero"/>
        <c:crossBetween val="midCat"/>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I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GB"/>
              <a:t>Pooled 2014-2022 - Second child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Sheet1!$R$175:$R$209</c:f>
              <c:numCache>
                <c:formatCode>General</c:formatCode>
                <c:ptCount val="35"/>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pt idx="15">
                  <c:v>31</c:v>
                </c:pt>
                <c:pt idx="16">
                  <c:v>32</c:v>
                </c:pt>
                <c:pt idx="17">
                  <c:v>33</c:v>
                </c:pt>
                <c:pt idx="18">
                  <c:v>34</c:v>
                </c:pt>
                <c:pt idx="19">
                  <c:v>35</c:v>
                </c:pt>
                <c:pt idx="20">
                  <c:v>36</c:v>
                </c:pt>
                <c:pt idx="21">
                  <c:v>37</c:v>
                </c:pt>
                <c:pt idx="22">
                  <c:v>38</c:v>
                </c:pt>
                <c:pt idx="23">
                  <c:v>39</c:v>
                </c:pt>
                <c:pt idx="24">
                  <c:v>40</c:v>
                </c:pt>
                <c:pt idx="25">
                  <c:v>41</c:v>
                </c:pt>
                <c:pt idx="26">
                  <c:v>42</c:v>
                </c:pt>
                <c:pt idx="27">
                  <c:v>43</c:v>
                </c:pt>
                <c:pt idx="28">
                  <c:v>44</c:v>
                </c:pt>
                <c:pt idx="29">
                  <c:v>45</c:v>
                </c:pt>
                <c:pt idx="30">
                  <c:v>46</c:v>
                </c:pt>
                <c:pt idx="31">
                  <c:v>47</c:v>
                </c:pt>
                <c:pt idx="32">
                  <c:v>48</c:v>
                </c:pt>
                <c:pt idx="33">
                  <c:v>49</c:v>
                </c:pt>
                <c:pt idx="34">
                  <c:v>50</c:v>
                </c:pt>
              </c:numCache>
            </c:numRef>
          </c:xVal>
          <c:yVal>
            <c:numRef>
              <c:f>Sheet1!$T$175:$T$209</c:f>
              <c:numCache>
                <c:formatCode>General</c:formatCode>
                <c:ptCount val="35"/>
                <c:pt idx="0">
                  <c:v>-8.7855292000000168E-3</c:v>
                </c:pt>
                <c:pt idx="1">
                  <c:v>-3.7903538000000278E-3</c:v>
                </c:pt>
                <c:pt idx="2">
                  <c:v>8.8679299999999683E-4</c:v>
                </c:pt>
                <c:pt idx="3">
                  <c:v>5.2459111999999877E-3</c:v>
                </c:pt>
                <c:pt idx="4">
                  <c:v>9.2870007999999726E-3</c:v>
                </c:pt>
                <c:pt idx="5">
                  <c:v>1.3010061799999986E-2</c:v>
                </c:pt>
                <c:pt idx="6">
                  <c:v>1.641509419999998E-2</c:v>
                </c:pt>
                <c:pt idx="7">
                  <c:v>1.9502097999999968E-2</c:v>
                </c:pt>
                <c:pt idx="8">
                  <c:v>2.2271073199999991E-2</c:v>
                </c:pt>
                <c:pt idx="9">
                  <c:v>2.4722019799999953E-2</c:v>
                </c:pt>
                <c:pt idx="10">
                  <c:v>2.6854937799999964E-2</c:v>
                </c:pt>
                <c:pt idx="11">
                  <c:v>2.8669827199999984E-2</c:v>
                </c:pt>
                <c:pt idx="12">
                  <c:v>3.0166687999999942E-2</c:v>
                </c:pt>
                <c:pt idx="13">
                  <c:v>3.1345520199999977E-2</c:v>
                </c:pt>
                <c:pt idx="14">
                  <c:v>3.2206323799999992E-2</c:v>
                </c:pt>
                <c:pt idx="15">
                  <c:v>3.2749098799999959E-2</c:v>
                </c:pt>
                <c:pt idx="16">
                  <c:v>3.2973845199999963E-2</c:v>
                </c:pt>
                <c:pt idx="17">
                  <c:v>3.2880562999999974E-2</c:v>
                </c:pt>
                <c:pt idx="18">
                  <c:v>3.2469252199999937E-2</c:v>
                </c:pt>
                <c:pt idx="19">
                  <c:v>3.1739912799999936E-2</c:v>
                </c:pt>
                <c:pt idx="20">
                  <c:v>3.0692544799999999E-2</c:v>
                </c:pt>
                <c:pt idx="21">
                  <c:v>2.9327148199999931E-2</c:v>
                </c:pt>
                <c:pt idx="22">
                  <c:v>2.7643722999999981E-2</c:v>
                </c:pt>
                <c:pt idx="23">
                  <c:v>2.5642269199999984E-2</c:v>
                </c:pt>
                <c:pt idx="24">
                  <c:v>2.3322786799999939E-2</c:v>
                </c:pt>
                <c:pt idx="25">
                  <c:v>2.0685275799999958E-2</c:v>
                </c:pt>
                <c:pt idx="26">
                  <c:v>1.7729736199999957E-2</c:v>
                </c:pt>
                <c:pt idx="27">
                  <c:v>1.4456167999999936E-2</c:v>
                </c:pt>
                <c:pt idx="28">
                  <c:v>1.0864571199999951E-2</c:v>
                </c:pt>
                <c:pt idx="29">
                  <c:v>6.9549458000000008E-3</c:v>
                </c:pt>
                <c:pt idx="30">
                  <c:v>2.7272917999999202E-3</c:v>
                </c:pt>
                <c:pt idx="31">
                  <c:v>-1.8183908000000137E-3</c:v>
                </c:pt>
                <c:pt idx="32">
                  <c:v>-6.6821020000000231E-3</c:v>
                </c:pt>
                <c:pt idx="33">
                  <c:v>-1.1863841800000052E-2</c:v>
                </c:pt>
                <c:pt idx="34">
                  <c:v>-1.7363610200000101E-2</c:v>
                </c:pt>
              </c:numCache>
            </c:numRef>
          </c:yVal>
          <c:smooth val="0"/>
          <c:extLst>
            <c:ext xmlns:c16="http://schemas.microsoft.com/office/drawing/2014/chart" uri="{C3380CC4-5D6E-409C-BE32-E72D297353CC}">
              <c16:uniqueId val="{00000000-E758-AE48-9178-E8EF2FCE18CC}"/>
            </c:ext>
          </c:extLst>
        </c:ser>
        <c:dLbls>
          <c:showLegendKey val="0"/>
          <c:showVal val="0"/>
          <c:showCatName val="0"/>
          <c:showSerName val="0"/>
          <c:showPercent val="0"/>
          <c:showBubbleSize val="0"/>
        </c:dLbls>
        <c:axId val="1238180592"/>
        <c:axId val="1267436608"/>
      </c:scatterChart>
      <c:valAx>
        <c:axId val="12381805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1267436608"/>
        <c:crosses val="autoZero"/>
        <c:crossBetween val="midCat"/>
      </c:valAx>
      <c:valAx>
        <c:axId val="1267436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1238180592"/>
        <c:crosses val="autoZero"/>
        <c:crossBetween val="midCat"/>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I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GB"/>
              <a:t>Pooled 2014-2022 - Third child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Sheet1!$R$175:$R$209</c:f>
              <c:numCache>
                <c:formatCode>General</c:formatCode>
                <c:ptCount val="35"/>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pt idx="15">
                  <c:v>31</c:v>
                </c:pt>
                <c:pt idx="16">
                  <c:v>32</c:v>
                </c:pt>
                <c:pt idx="17">
                  <c:v>33</c:v>
                </c:pt>
                <c:pt idx="18">
                  <c:v>34</c:v>
                </c:pt>
                <c:pt idx="19">
                  <c:v>35</c:v>
                </c:pt>
                <c:pt idx="20">
                  <c:v>36</c:v>
                </c:pt>
                <c:pt idx="21">
                  <c:v>37</c:v>
                </c:pt>
                <c:pt idx="22">
                  <c:v>38</c:v>
                </c:pt>
                <c:pt idx="23">
                  <c:v>39</c:v>
                </c:pt>
                <c:pt idx="24">
                  <c:v>40</c:v>
                </c:pt>
                <c:pt idx="25">
                  <c:v>41</c:v>
                </c:pt>
                <c:pt idx="26">
                  <c:v>42</c:v>
                </c:pt>
                <c:pt idx="27">
                  <c:v>43</c:v>
                </c:pt>
                <c:pt idx="28">
                  <c:v>44</c:v>
                </c:pt>
                <c:pt idx="29">
                  <c:v>45</c:v>
                </c:pt>
                <c:pt idx="30">
                  <c:v>46</c:v>
                </c:pt>
                <c:pt idx="31">
                  <c:v>47</c:v>
                </c:pt>
                <c:pt idx="32">
                  <c:v>48</c:v>
                </c:pt>
                <c:pt idx="33">
                  <c:v>49</c:v>
                </c:pt>
                <c:pt idx="34">
                  <c:v>50</c:v>
                </c:pt>
              </c:numCache>
            </c:numRef>
          </c:xVal>
          <c:yVal>
            <c:numRef>
              <c:f>Sheet1!$U$175:$U$209</c:f>
              <c:numCache>
                <c:formatCode>General</c:formatCode>
                <c:ptCount val="35"/>
                <c:pt idx="0">
                  <c:v>-1.0096450999999999E-2</c:v>
                </c:pt>
                <c:pt idx="1">
                  <c:v>-7.1347353999999981E-3</c:v>
                </c:pt>
                <c:pt idx="2">
                  <c:v>-4.3451465999999918E-3</c:v>
                </c:pt>
                <c:pt idx="3">
                  <c:v>-1.7276846000000047E-3</c:v>
                </c:pt>
                <c:pt idx="4">
                  <c:v>7.176506000000013E-4</c:v>
                </c:pt>
                <c:pt idx="5">
                  <c:v>2.9908590000000054E-3</c:v>
                </c:pt>
                <c:pt idx="6">
                  <c:v>5.0919406000000042E-3</c:v>
                </c:pt>
                <c:pt idx="7">
                  <c:v>7.0208954000000046E-3</c:v>
                </c:pt>
                <c:pt idx="8">
                  <c:v>8.7777234000000065E-3</c:v>
                </c:pt>
                <c:pt idx="9">
                  <c:v>1.0362424600000017E-2</c:v>
                </c:pt>
                <c:pt idx="10">
                  <c:v>1.1774999000000022E-2</c:v>
                </c:pt>
                <c:pt idx="11">
                  <c:v>1.3015446599999994E-2</c:v>
                </c:pt>
                <c:pt idx="12">
                  <c:v>1.4083767399999989E-2</c:v>
                </c:pt>
                <c:pt idx="13">
                  <c:v>1.4979961399999991E-2</c:v>
                </c:pt>
                <c:pt idx="14">
                  <c:v>1.5704028600000003E-2</c:v>
                </c:pt>
                <c:pt idx="15">
                  <c:v>1.6255969000000009E-2</c:v>
                </c:pt>
                <c:pt idx="16">
                  <c:v>1.663578260000001E-2</c:v>
                </c:pt>
                <c:pt idx="17">
                  <c:v>1.6843469400000005E-2</c:v>
                </c:pt>
                <c:pt idx="18">
                  <c:v>1.6879029400000009E-2</c:v>
                </c:pt>
                <c:pt idx="19">
                  <c:v>1.6742462600000022E-2</c:v>
                </c:pt>
                <c:pt idx="20">
                  <c:v>1.6433769000000029E-2</c:v>
                </c:pt>
                <c:pt idx="21">
                  <c:v>1.595294860000003E-2</c:v>
                </c:pt>
                <c:pt idx="22">
                  <c:v>1.5300001399999999E-2</c:v>
                </c:pt>
                <c:pt idx="23">
                  <c:v>1.4474927400000004E-2</c:v>
                </c:pt>
                <c:pt idx="24">
                  <c:v>1.3477726600000017E-2</c:v>
                </c:pt>
                <c:pt idx="25">
                  <c:v>1.2308399000000025E-2</c:v>
                </c:pt>
                <c:pt idx="26">
                  <c:v>1.0966944600000028E-2</c:v>
                </c:pt>
                <c:pt idx="27">
                  <c:v>9.4533634000000255E-3</c:v>
                </c:pt>
                <c:pt idx="28">
                  <c:v>7.7676554000000175E-3</c:v>
                </c:pt>
                <c:pt idx="29">
                  <c:v>5.9098206000000042E-3</c:v>
                </c:pt>
                <c:pt idx="30">
                  <c:v>3.8798590000000133E-3</c:v>
                </c:pt>
                <c:pt idx="31">
                  <c:v>1.677770600000017E-3</c:v>
                </c:pt>
                <c:pt idx="32">
                  <c:v>-6.9644459999998465E-4</c:v>
                </c:pt>
                <c:pt idx="33">
                  <c:v>-3.2427865999999361E-3</c:v>
                </c:pt>
                <c:pt idx="34">
                  <c:v>-5.9612553999999485E-3</c:v>
                </c:pt>
              </c:numCache>
            </c:numRef>
          </c:yVal>
          <c:smooth val="0"/>
          <c:extLst>
            <c:ext xmlns:c16="http://schemas.microsoft.com/office/drawing/2014/chart" uri="{C3380CC4-5D6E-409C-BE32-E72D297353CC}">
              <c16:uniqueId val="{00000000-C8D2-9F49-B3BA-1B4C253C4B11}"/>
            </c:ext>
          </c:extLst>
        </c:ser>
        <c:dLbls>
          <c:showLegendKey val="0"/>
          <c:showVal val="0"/>
          <c:showCatName val="0"/>
          <c:showSerName val="0"/>
          <c:showPercent val="0"/>
          <c:showBubbleSize val="0"/>
        </c:dLbls>
        <c:axId val="1239747328"/>
        <c:axId val="1239748976"/>
      </c:scatterChart>
      <c:valAx>
        <c:axId val="12397473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1239748976"/>
        <c:crosses val="autoZero"/>
        <c:crossBetween val="midCat"/>
      </c:valAx>
      <c:valAx>
        <c:axId val="1239748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1239747328"/>
        <c:crosses val="autoZero"/>
        <c:crossBetween val="midCat"/>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I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GB"/>
              <a:t>Max age effect 2014-2022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title>
    <c:autoTitleDeleted val="0"/>
    <c:plotArea>
      <c:layout>
        <c:manualLayout>
          <c:layoutTarget val="inner"/>
          <c:xMode val="edge"/>
          <c:yMode val="edge"/>
          <c:x val="6.7276307511156916E-2"/>
          <c:y val="0.16539709625225699"/>
          <c:w val="0.88950405035258462"/>
          <c:h val="0.73466982450887197"/>
        </c:manualLayout>
      </c:layout>
      <c:lineChart>
        <c:grouping val="standard"/>
        <c:varyColors val="0"/>
        <c:ser>
          <c:idx val="0"/>
          <c:order val="0"/>
          <c:spPr>
            <a:ln w="28575" cap="rnd">
              <a:solidFill>
                <a:schemeClr val="accent1"/>
              </a:solidFill>
              <a:round/>
            </a:ln>
            <a:effectLst/>
          </c:spPr>
          <c:marker>
            <c:symbol val="none"/>
          </c:marker>
          <c:cat>
            <c:numRef>
              <c:f>Sheet1!$B$130:$J$130</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Sheet1!$B$131:$J$131</c:f>
              <c:numCache>
                <c:formatCode>General</c:formatCode>
                <c:ptCount val="9"/>
                <c:pt idx="0">
                  <c:v>27.849278571086916</c:v>
                </c:pt>
                <c:pt idx="1">
                  <c:v>28.482780819548786</c:v>
                </c:pt>
                <c:pt idx="2">
                  <c:v>28.774441561403474</c:v>
                </c:pt>
                <c:pt idx="3">
                  <c:v>29.24976419804679</c:v>
                </c:pt>
                <c:pt idx="4">
                  <c:v>29.61659088250828</c:v>
                </c:pt>
                <c:pt idx="5">
                  <c:v>29.81971991303886</c:v>
                </c:pt>
                <c:pt idx="6">
                  <c:v>29.987230647453654</c:v>
                </c:pt>
                <c:pt idx="7">
                  <c:v>30.071588685468271</c:v>
                </c:pt>
                <c:pt idx="8">
                  <c:v>29.44621634322116</c:v>
                </c:pt>
              </c:numCache>
            </c:numRef>
          </c:val>
          <c:smooth val="0"/>
          <c:extLst>
            <c:ext xmlns:c16="http://schemas.microsoft.com/office/drawing/2014/chart" uri="{C3380CC4-5D6E-409C-BE32-E72D297353CC}">
              <c16:uniqueId val="{00000000-8913-7C4A-8B30-D914DE724C1D}"/>
            </c:ext>
          </c:extLst>
        </c:ser>
        <c:dLbls>
          <c:showLegendKey val="0"/>
          <c:showVal val="0"/>
          <c:showCatName val="0"/>
          <c:showSerName val="0"/>
          <c:showPercent val="0"/>
          <c:showBubbleSize val="0"/>
        </c:dLbls>
        <c:smooth val="0"/>
        <c:axId val="1193742016"/>
        <c:axId val="1193880464"/>
      </c:lineChart>
      <c:catAx>
        <c:axId val="1193742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1193880464"/>
        <c:crosses val="autoZero"/>
        <c:auto val="1"/>
        <c:lblAlgn val="ctr"/>
        <c:lblOffset val="100"/>
        <c:noMultiLvlLbl val="0"/>
      </c:catAx>
      <c:valAx>
        <c:axId val="1193880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119374201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I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GB"/>
              <a:t>Cross section 2022 - First child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Sheet1!$M$175:$M$209</c:f>
              <c:numCache>
                <c:formatCode>General</c:formatCode>
                <c:ptCount val="35"/>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pt idx="15">
                  <c:v>31</c:v>
                </c:pt>
                <c:pt idx="16">
                  <c:v>32</c:v>
                </c:pt>
                <c:pt idx="17">
                  <c:v>33</c:v>
                </c:pt>
                <c:pt idx="18">
                  <c:v>34</c:v>
                </c:pt>
                <c:pt idx="19">
                  <c:v>35</c:v>
                </c:pt>
                <c:pt idx="20">
                  <c:v>36</c:v>
                </c:pt>
                <c:pt idx="21">
                  <c:v>37</c:v>
                </c:pt>
                <c:pt idx="22">
                  <c:v>38</c:v>
                </c:pt>
                <c:pt idx="23">
                  <c:v>39</c:v>
                </c:pt>
                <c:pt idx="24">
                  <c:v>40</c:v>
                </c:pt>
                <c:pt idx="25">
                  <c:v>41</c:v>
                </c:pt>
                <c:pt idx="26">
                  <c:v>42</c:v>
                </c:pt>
                <c:pt idx="27">
                  <c:v>43</c:v>
                </c:pt>
                <c:pt idx="28">
                  <c:v>44</c:v>
                </c:pt>
                <c:pt idx="29">
                  <c:v>45</c:v>
                </c:pt>
                <c:pt idx="30">
                  <c:v>46</c:v>
                </c:pt>
                <c:pt idx="31">
                  <c:v>47</c:v>
                </c:pt>
                <c:pt idx="32">
                  <c:v>48</c:v>
                </c:pt>
                <c:pt idx="33">
                  <c:v>49</c:v>
                </c:pt>
                <c:pt idx="34">
                  <c:v>50</c:v>
                </c:pt>
              </c:numCache>
            </c:numRef>
          </c:xVal>
          <c:yVal>
            <c:numRef>
              <c:f>Sheet1!$N$175:$N$209</c:f>
              <c:numCache>
                <c:formatCode>General</c:formatCode>
                <c:ptCount val="35"/>
                <c:pt idx="0">
                  <c:v>1.19616731E-2</c:v>
                </c:pt>
                <c:pt idx="1">
                  <c:v>1.5140934999999994E-2</c:v>
                </c:pt>
                <c:pt idx="2">
                  <c:v>1.8074622300000009E-2</c:v>
                </c:pt>
                <c:pt idx="3">
                  <c:v>2.0762734999999984E-2</c:v>
                </c:pt>
                <c:pt idx="4">
                  <c:v>2.32052731E-2</c:v>
                </c:pt>
                <c:pt idx="5">
                  <c:v>2.5402236600000003E-2</c:v>
                </c:pt>
                <c:pt idx="6">
                  <c:v>2.7353625499999985E-2</c:v>
                </c:pt>
                <c:pt idx="7">
                  <c:v>2.9059439800000003E-2</c:v>
                </c:pt>
                <c:pt idx="8">
                  <c:v>3.0519679500000008E-2</c:v>
                </c:pt>
                <c:pt idx="9">
                  <c:v>3.1734344599999978E-2</c:v>
                </c:pt>
                <c:pt idx="10">
                  <c:v>3.2703435099999997E-2</c:v>
                </c:pt>
                <c:pt idx="11">
                  <c:v>3.3426950999999996E-2</c:v>
                </c:pt>
                <c:pt idx="12">
                  <c:v>3.3904892299999989E-2</c:v>
                </c:pt>
                <c:pt idx="13">
                  <c:v>3.4137258999999975E-2</c:v>
                </c:pt>
                <c:pt idx="14">
                  <c:v>3.4124051100000011E-2</c:v>
                </c:pt>
                <c:pt idx="15">
                  <c:v>3.3865268599999998E-2</c:v>
                </c:pt>
                <c:pt idx="16">
                  <c:v>3.3360911499999979E-2</c:v>
                </c:pt>
                <c:pt idx="17">
                  <c:v>3.2610979800000023E-2</c:v>
                </c:pt>
                <c:pt idx="18">
                  <c:v>3.1615473499999991E-2</c:v>
                </c:pt>
                <c:pt idx="19">
                  <c:v>3.0374392599999966E-2</c:v>
                </c:pt>
                <c:pt idx="20">
                  <c:v>2.8887737100000033E-2</c:v>
                </c:pt>
                <c:pt idx="21">
                  <c:v>2.7155506999999968E-2</c:v>
                </c:pt>
                <c:pt idx="22">
                  <c:v>2.5177702299999966E-2</c:v>
                </c:pt>
                <c:pt idx="23">
                  <c:v>2.2954323000000026E-2</c:v>
                </c:pt>
                <c:pt idx="24">
                  <c:v>2.0485369100000012E-2</c:v>
                </c:pt>
                <c:pt idx="25">
                  <c:v>1.7770840599999976E-2</c:v>
                </c:pt>
                <c:pt idx="26">
                  <c:v>1.4810737500000004E-2</c:v>
                </c:pt>
                <c:pt idx="27">
                  <c:v>1.1605059800000012E-2</c:v>
                </c:pt>
                <c:pt idx="28">
                  <c:v>8.153807499999971E-3</c:v>
                </c:pt>
                <c:pt idx="29">
                  <c:v>4.4569806000000212E-3</c:v>
                </c:pt>
                <c:pt idx="30">
                  <c:v>5.1457910000002327E-4</c:v>
                </c:pt>
                <c:pt idx="31">
                  <c:v>-3.6733970000000227E-3</c:v>
                </c:pt>
                <c:pt idx="32">
                  <c:v>-8.1069476999999779E-3</c:v>
                </c:pt>
                <c:pt idx="33">
                  <c:v>-1.2786073000000009E-2</c:v>
                </c:pt>
                <c:pt idx="34">
                  <c:v>-1.771077290000006E-2</c:v>
                </c:pt>
              </c:numCache>
            </c:numRef>
          </c:yVal>
          <c:smooth val="0"/>
          <c:extLst>
            <c:ext xmlns:c16="http://schemas.microsoft.com/office/drawing/2014/chart" uri="{C3380CC4-5D6E-409C-BE32-E72D297353CC}">
              <c16:uniqueId val="{00000000-3775-486F-B9D0-B22433A4CDDB}"/>
            </c:ext>
          </c:extLst>
        </c:ser>
        <c:dLbls>
          <c:showLegendKey val="0"/>
          <c:showVal val="0"/>
          <c:showCatName val="0"/>
          <c:showSerName val="0"/>
          <c:showPercent val="0"/>
          <c:showBubbleSize val="0"/>
        </c:dLbls>
        <c:axId val="1215151200"/>
        <c:axId val="1238932800"/>
      </c:scatterChart>
      <c:valAx>
        <c:axId val="12151512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1238932800"/>
        <c:crosses val="autoZero"/>
        <c:crossBetween val="midCat"/>
      </c:valAx>
      <c:valAx>
        <c:axId val="1238932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1215151200"/>
        <c:crosses val="autoZero"/>
        <c:crossBetween val="midCat"/>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I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title>
    <c:autoTitleDeleted val="0"/>
    <c:plotArea>
      <c:layout/>
      <c:lineChart>
        <c:grouping val="standard"/>
        <c:varyColors val="0"/>
        <c:ser>
          <c:idx val="0"/>
          <c:order val="0"/>
          <c:tx>
            <c:strRef>
              <c:f>Sheet1!$A$71</c:f>
              <c:strCache>
                <c:ptCount val="1"/>
                <c:pt idx="0">
                  <c:v>20-24</c:v>
                </c:pt>
              </c:strCache>
            </c:strRef>
          </c:tx>
          <c:spPr>
            <a:ln w="28575" cap="rnd">
              <a:solidFill>
                <a:schemeClr val="accent1"/>
              </a:solidFill>
              <a:round/>
            </a:ln>
            <a:effectLst/>
          </c:spPr>
          <c:marker>
            <c:symbol val="none"/>
          </c:marker>
          <c:cat>
            <c:numRef>
              <c:f>Sheet1!$B$70:$J$70</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Sheet1!$B$71:$J$71</c:f>
              <c:numCache>
                <c:formatCode>General</c:formatCode>
                <c:ptCount val="9"/>
                <c:pt idx="0">
                  <c:v>8.5530839999999997E-2</c:v>
                </c:pt>
                <c:pt idx="1">
                  <c:v>8.0491850000000004E-2</c:v>
                </c:pt>
                <c:pt idx="2">
                  <c:v>7.2034819999999999E-2</c:v>
                </c:pt>
                <c:pt idx="3">
                  <c:v>6.9775569999999995E-2</c:v>
                </c:pt>
                <c:pt idx="4">
                  <c:v>7.2425710000000004E-2</c:v>
                </c:pt>
                <c:pt idx="5">
                  <c:v>7.435435E-2</c:v>
                </c:pt>
                <c:pt idx="6">
                  <c:v>7.6717610000000006E-2</c:v>
                </c:pt>
                <c:pt idx="7">
                  <c:v>7.8998219999999994E-2</c:v>
                </c:pt>
                <c:pt idx="8">
                  <c:v>6.7838140000000005E-2</c:v>
                </c:pt>
              </c:numCache>
            </c:numRef>
          </c:val>
          <c:smooth val="0"/>
          <c:extLst>
            <c:ext xmlns:c16="http://schemas.microsoft.com/office/drawing/2014/chart" uri="{C3380CC4-5D6E-409C-BE32-E72D297353CC}">
              <c16:uniqueId val="{00000000-0DBA-FB48-A251-0B87588309AF}"/>
            </c:ext>
          </c:extLst>
        </c:ser>
        <c:dLbls>
          <c:showLegendKey val="0"/>
          <c:showVal val="0"/>
          <c:showCatName val="0"/>
          <c:showSerName val="0"/>
          <c:showPercent val="0"/>
          <c:showBubbleSize val="0"/>
        </c:dLbls>
        <c:smooth val="0"/>
        <c:axId val="1177179632"/>
        <c:axId val="1174407344"/>
      </c:lineChart>
      <c:catAx>
        <c:axId val="1177179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1174407344"/>
        <c:crosses val="autoZero"/>
        <c:auto val="1"/>
        <c:lblAlgn val="ctr"/>
        <c:lblOffset val="100"/>
        <c:noMultiLvlLbl val="0"/>
      </c:catAx>
      <c:valAx>
        <c:axId val="1174407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117717963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I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title>
    <c:autoTitleDeleted val="0"/>
    <c:plotArea>
      <c:layout/>
      <c:lineChart>
        <c:grouping val="standard"/>
        <c:varyColors val="0"/>
        <c:ser>
          <c:idx val="0"/>
          <c:order val="0"/>
          <c:tx>
            <c:strRef>
              <c:f>Sheet1!$A$72</c:f>
              <c:strCache>
                <c:ptCount val="1"/>
                <c:pt idx="0">
                  <c:v>25-29</c:v>
                </c:pt>
              </c:strCache>
            </c:strRef>
          </c:tx>
          <c:spPr>
            <a:ln w="28575" cap="rnd">
              <a:solidFill>
                <a:schemeClr val="accent1"/>
              </a:solidFill>
              <a:round/>
            </a:ln>
            <a:effectLst/>
          </c:spPr>
          <c:marker>
            <c:symbol val="none"/>
          </c:marker>
          <c:cat>
            <c:numRef>
              <c:f>Sheet1!$B$70:$J$70</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Sheet1!$B$72:$J$72</c:f>
              <c:numCache>
                <c:formatCode>General</c:formatCode>
                <c:ptCount val="9"/>
                <c:pt idx="0">
                  <c:v>0.3505316</c:v>
                </c:pt>
                <c:pt idx="1">
                  <c:v>0.33369910000000003</c:v>
                </c:pt>
                <c:pt idx="2">
                  <c:v>0.31612669999999998</c:v>
                </c:pt>
                <c:pt idx="3">
                  <c:v>0.26628420000000003</c:v>
                </c:pt>
                <c:pt idx="4">
                  <c:v>0.28682570000000002</c:v>
                </c:pt>
                <c:pt idx="5">
                  <c:v>0.26761449999999998</c:v>
                </c:pt>
                <c:pt idx="6">
                  <c:v>0.3061372</c:v>
                </c:pt>
                <c:pt idx="7">
                  <c:v>0.30948029999999999</c:v>
                </c:pt>
                <c:pt idx="8">
                  <c:v>0.29387679999999999</c:v>
                </c:pt>
              </c:numCache>
            </c:numRef>
          </c:val>
          <c:smooth val="0"/>
          <c:extLst>
            <c:ext xmlns:c16="http://schemas.microsoft.com/office/drawing/2014/chart" uri="{C3380CC4-5D6E-409C-BE32-E72D297353CC}">
              <c16:uniqueId val="{00000000-DE99-644E-A960-D78A93A233F4}"/>
            </c:ext>
          </c:extLst>
        </c:ser>
        <c:dLbls>
          <c:showLegendKey val="0"/>
          <c:showVal val="0"/>
          <c:showCatName val="0"/>
          <c:showSerName val="0"/>
          <c:showPercent val="0"/>
          <c:showBubbleSize val="0"/>
        </c:dLbls>
        <c:smooth val="0"/>
        <c:axId val="1177245744"/>
        <c:axId val="1192529792"/>
      </c:lineChart>
      <c:catAx>
        <c:axId val="117724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1192529792"/>
        <c:crosses val="autoZero"/>
        <c:auto val="1"/>
        <c:lblAlgn val="ctr"/>
        <c:lblOffset val="100"/>
        <c:noMultiLvlLbl val="0"/>
      </c:catAx>
      <c:valAx>
        <c:axId val="1192529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117724574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I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title>
    <c:autoTitleDeleted val="0"/>
    <c:plotArea>
      <c:layout/>
      <c:lineChart>
        <c:grouping val="standard"/>
        <c:varyColors val="0"/>
        <c:ser>
          <c:idx val="0"/>
          <c:order val="0"/>
          <c:tx>
            <c:strRef>
              <c:f>Sheet1!$A$73</c:f>
              <c:strCache>
                <c:ptCount val="1"/>
                <c:pt idx="0">
                  <c:v>30-34</c:v>
                </c:pt>
              </c:strCache>
            </c:strRef>
          </c:tx>
          <c:spPr>
            <a:ln w="28575" cap="rnd">
              <a:solidFill>
                <a:schemeClr val="accent1"/>
              </a:solidFill>
              <a:round/>
            </a:ln>
            <a:effectLst/>
          </c:spPr>
          <c:marker>
            <c:symbol val="none"/>
          </c:marker>
          <c:cat>
            <c:numRef>
              <c:f>Sheet1!$B$70:$J$70</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Sheet1!$B$73:$J$73</c:f>
              <c:numCache>
                <c:formatCode>General</c:formatCode>
                <c:ptCount val="9"/>
                <c:pt idx="0">
                  <c:v>0.56953419999999999</c:v>
                </c:pt>
                <c:pt idx="1">
                  <c:v>0.56146790000000002</c:v>
                </c:pt>
                <c:pt idx="2">
                  <c:v>0.54182969999999997</c:v>
                </c:pt>
                <c:pt idx="3">
                  <c:v>0.5314816</c:v>
                </c:pt>
                <c:pt idx="4">
                  <c:v>0.52318960000000003</c:v>
                </c:pt>
                <c:pt idx="5">
                  <c:v>0.51415379999999999</c:v>
                </c:pt>
                <c:pt idx="6">
                  <c:v>0.52081679999999997</c:v>
                </c:pt>
                <c:pt idx="7">
                  <c:v>0.51880689999999996</c:v>
                </c:pt>
                <c:pt idx="8">
                  <c:v>0.50491529999999996</c:v>
                </c:pt>
              </c:numCache>
            </c:numRef>
          </c:val>
          <c:smooth val="0"/>
          <c:extLst>
            <c:ext xmlns:c16="http://schemas.microsoft.com/office/drawing/2014/chart" uri="{C3380CC4-5D6E-409C-BE32-E72D297353CC}">
              <c16:uniqueId val="{00000000-33C9-BE4F-ACE0-0713463F609E}"/>
            </c:ext>
          </c:extLst>
        </c:ser>
        <c:dLbls>
          <c:showLegendKey val="0"/>
          <c:showVal val="0"/>
          <c:showCatName val="0"/>
          <c:showSerName val="0"/>
          <c:showPercent val="0"/>
          <c:showBubbleSize val="0"/>
        </c:dLbls>
        <c:smooth val="0"/>
        <c:axId val="1179282032"/>
        <c:axId val="1175255632"/>
      </c:lineChart>
      <c:catAx>
        <c:axId val="1179282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1175255632"/>
        <c:crosses val="autoZero"/>
        <c:auto val="1"/>
        <c:lblAlgn val="ctr"/>
        <c:lblOffset val="100"/>
        <c:noMultiLvlLbl val="0"/>
      </c:catAx>
      <c:valAx>
        <c:axId val="1175255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117928203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I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title>
    <c:autoTitleDeleted val="0"/>
    <c:plotArea>
      <c:layout/>
      <c:lineChart>
        <c:grouping val="standard"/>
        <c:varyColors val="0"/>
        <c:ser>
          <c:idx val="0"/>
          <c:order val="0"/>
          <c:tx>
            <c:strRef>
              <c:f>Sheet1!$A$74</c:f>
              <c:strCache>
                <c:ptCount val="1"/>
                <c:pt idx="0">
                  <c:v>35-39</c:v>
                </c:pt>
              </c:strCache>
            </c:strRef>
          </c:tx>
          <c:spPr>
            <a:ln w="28575" cap="rnd">
              <a:solidFill>
                <a:schemeClr val="accent1"/>
              </a:solidFill>
              <a:round/>
            </a:ln>
            <a:effectLst/>
          </c:spPr>
          <c:marker>
            <c:symbol val="none"/>
          </c:marker>
          <c:cat>
            <c:numRef>
              <c:f>Sheet1!$B$70:$J$70</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Sheet1!$B$74:$J$74</c:f>
              <c:numCache>
                <c:formatCode>General</c:formatCode>
                <c:ptCount val="9"/>
                <c:pt idx="0">
                  <c:v>0.63633169999999994</c:v>
                </c:pt>
                <c:pt idx="1">
                  <c:v>0.63382819999999995</c:v>
                </c:pt>
                <c:pt idx="2">
                  <c:v>0.62691339999999995</c:v>
                </c:pt>
                <c:pt idx="3">
                  <c:v>0.61813709999999999</c:v>
                </c:pt>
                <c:pt idx="4">
                  <c:v>0.61425839999999998</c:v>
                </c:pt>
                <c:pt idx="5">
                  <c:v>0.60953970000000002</c:v>
                </c:pt>
                <c:pt idx="6">
                  <c:v>0.60697310000000004</c:v>
                </c:pt>
                <c:pt idx="7">
                  <c:v>0.60713159999999999</c:v>
                </c:pt>
                <c:pt idx="8">
                  <c:v>0.59251120000000002</c:v>
                </c:pt>
              </c:numCache>
            </c:numRef>
          </c:val>
          <c:smooth val="0"/>
          <c:extLst>
            <c:ext xmlns:c16="http://schemas.microsoft.com/office/drawing/2014/chart" uri="{C3380CC4-5D6E-409C-BE32-E72D297353CC}">
              <c16:uniqueId val="{00000000-7071-B144-BCB2-E4F3AA408C80}"/>
            </c:ext>
          </c:extLst>
        </c:ser>
        <c:dLbls>
          <c:showLegendKey val="0"/>
          <c:showVal val="0"/>
          <c:showCatName val="0"/>
          <c:showSerName val="0"/>
          <c:showPercent val="0"/>
          <c:showBubbleSize val="0"/>
        </c:dLbls>
        <c:smooth val="0"/>
        <c:axId val="1177393840"/>
        <c:axId val="1178881488"/>
      </c:lineChart>
      <c:catAx>
        <c:axId val="1177393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1178881488"/>
        <c:crosses val="autoZero"/>
        <c:auto val="1"/>
        <c:lblAlgn val="ctr"/>
        <c:lblOffset val="100"/>
        <c:noMultiLvlLbl val="0"/>
      </c:catAx>
      <c:valAx>
        <c:axId val="1178881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IS"/>
          </a:p>
        </c:txPr>
        <c:crossAx val="117739384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I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C9CD4-DA61-244E-97FB-210A4F8C387D}" type="datetimeFigureOut">
              <a:rPr lang="en-IS" smtClean="0"/>
              <a:t>06/12/2025</a:t>
            </a:fld>
            <a:endParaRPr lang="en-I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F1CCD0-5BD6-2748-A76D-A4DA2E75D276}" type="slidenum">
              <a:rPr lang="en-IS" smtClean="0"/>
              <a:t>‹#›</a:t>
            </a:fld>
            <a:endParaRPr lang="en-IS"/>
          </a:p>
        </p:txBody>
      </p:sp>
    </p:spTree>
    <p:extLst>
      <p:ext uri="{BB962C8B-B14F-4D97-AF65-F5344CB8AC3E}">
        <p14:creationId xmlns:p14="http://schemas.microsoft.com/office/powerpoint/2010/main" val="1527949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S" dirty="0"/>
              <a:t>In this presentation we are going to take a look at changes in fertilty in iceland</a:t>
            </a:r>
          </a:p>
        </p:txBody>
      </p:sp>
      <p:sp>
        <p:nvSpPr>
          <p:cNvPr id="4" name="Slide Number Placeholder 3"/>
          <p:cNvSpPr>
            <a:spLocks noGrp="1"/>
          </p:cNvSpPr>
          <p:nvPr>
            <p:ph type="sldNum" sz="quarter" idx="5"/>
          </p:nvPr>
        </p:nvSpPr>
        <p:spPr/>
        <p:txBody>
          <a:bodyPr/>
          <a:lstStyle/>
          <a:p>
            <a:fld id="{E5F1CCD0-5BD6-2748-A76D-A4DA2E75D276}" type="slidenum">
              <a:rPr lang="en-IS" smtClean="0"/>
              <a:t>1</a:t>
            </a:fld>
            <a:endParaRPr lang="en-IS"/>
          </a:p>
        </p:txBody>
      </p:sp>
    </p:spTree>
    <p:extLst>
      <p:ext uri="{BB962C8B-B14F-4D97-AF65-F5344CB8AC3E}">
        <p14:creationId xmlns:p14="http://schemas.microsoft.com/office/powerpoint/2010/main" val="1039953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t>
            </a:r>
            <a:r>
              <a:rPr lang="en-IS" dirty="0"/>
              <a:t>ere we normalized the share of women who own their own home</a:t>
            </a:r>
          </a:p>
          <a:p>
            <a:r>
              <a:rPr lang="en-GB" dirty="0"/>
              <a:t>A</a:t>
            </a:r>
            <a:r>
              <a:rPr lang="en-IS" dirty="0"/>
              <a:t>s being zero one year before the event of having a first child</a:t>
            </a:r>
          </a:p>
          <a:p>
            <a:r>
              <a:rPr lang="en-IS" dirty="0"/>
              <a:t>So the year of the first birth this goes up by 10% and then another 6-7%</a:t>
            </a:r>
          </a:p>
          <a:p>
            <a:r>
              <a:rPr lang="en-IS" dirty="0"/>
              <a:t>Two years later there is a 20% increase in the share of women who own their own home</a:t>
            </a:r>
          </a:p>
          <a:p>
            <a:endParaRPr lang="en-IS" dirty="0"/>
          </a:p>
          <a:p>
            <a:r>
              <a:rPr lang="en-IS" dirty="0"/>
              <a:t>-Here it showes the start of home ownership</a:t>
            </a:r>
          </a:p>
          <a:p>
            <a:r>
              <a:rPr lang="en-IS" dirty="0"/>
              <a:t>That is buying your first appartment </a:t>
            </a:r>
          </a:p>
          <a:p>
            <a:r>
              <a:rPr lang="en-IS" dirty="0"/>
              <a:t>Increases the year of birth and then further up in the second and third year</a:t>
            </a:r>
          </a:p>
          <a:p>
            <a:endParaRPr lang="en-IS" dirty="0"/>
          </a:p>
          <a:p>
            <a:r>
              <a:rPr lang="en-IS" dirty="0"/>
              <a:t>So child birth coincides with the buying of your own home</a:t>
            </a:r>
          </a:p>
          <a:p>
            <a:endParaRPr lang="en-IS" dirty="0"/>
          </a:p>
          <a:p>
            <a:r>
              <a:rPr lang="en-IS" dirty="0"/>
              <a:t>And childbirth coincides with cohabitation</a:t>
            </a:r>
          </a:p>
          <a:p>
            <a:r>
              <a:rPr lang="en-IS" dirty="0"/>
              <a:t>This seemes to be bec</a:t>
            </a:r>
            <a:r>
              <a:rPr lang="en-GB" dirty="0"/>
              <a:t>au</a:t>
            </a:r>
            <a:r>
              <a:rPr lang="en-IS" dirty="0"/>
              <a:t>se the child birth makes them move together </a:t>
            </a:r>
          </a:p>
          <a:p>
            <a:endParaRPr lang="en-IS" dirty="0"/>
          </a:p>
          <a:p>
            <a:r>
              <a:rPr lang="en-IS" dirty="0"/>
              <a:t>And here you can see the gender wage difference increases in the year of first birth, t</a:t>
            </a:r>
            <a:r>
              <a:rPr lang="en-GB" dirty="0"/>
              <a:t>h</a:t>
            </a:r>
            <a:r>
              <a:rPr lang="en-IS" dirty="0"/>
              <a:t>e year after and stays up</a:t>
            </a:r>
          </a:p>
          <a:p>
            <a:r>
              <a:rPr lang="en-IS" dirty="0"/>
              <a:t>That means that the wage of the father which was the same as the mothers in the year before the birth will become higher in the year of the birth and year after</a:t>
            </a:r>
          </a:p>
        </p:txBody>
      </p:sp>
      <p:sp>
        <p:nvSpPr>
          <p:cNvPr id="4" name="Slide Number Placeholder 3"/>
          <p:cNvSpPr>
            <a:spLocks noGrp="1"/>
          </p:cNvSpPr>
          <p:nvPr>
            <p:ph type="sldNum" sz="quarter" idx="5"/>
          </p:nvPr>
        </p:nvSpPr>
        <p:spPr/>
        <p:txBody>
          <a:bodyPr/>
          <a:lstStyle/>
          <a:p>
            <a:fld id="{E5F1CCD0-5BD6-2748-A76D-A4DA2E75D276}" type="slidenum">
              <a:rPr lang="en-IS" smtClean="0"/>
              <a:t>13</a:t>
            </a:fld>
            <a:endParaRPr lang="en-IS"/>
          </a:p>
        </p:txBody>
      </p:sp>
    </p:spTree>
    <p:extLst>
      <p:ext uri="{BB962C8B-B14F-4D97-AF65-F5344CB8AC3E}">
        <p14:creationId xmlns:p14="http://schemas.microsoft.com/office/powerpoint/2010/main" val="3036784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S" dirty="0"/>
              <a:t>To summarize</a:t>
            </a:r>
          </a:p>
        </p:txBody>
      </p:sp>
      <p:sp>
        <p:nvSpPr>
          <p:cNvPr id="4" name="Slide Number Placeholder 3"/>
          <p:cNvSpPr>
            <a:spLocks noGrp="1"/>
          </p:cNvSpPr>
          <p:nvPr>
            <p:ph type="sldNum" sz="quarter" idx="5"/>
          </p:nvPr>
        </p:nvSpPr>
        <p:spPr/>
        <p:txBody>
          <a:bodyPr/>
          <a:lstStyle/>
          <a:p>
            <a:fld id="{E5F1CCD0-5BD6-2748-A76D-A4DA2E75D276}" type="slidenum">
              <a:rPr lang="en-IS" smtClean="0"/>
              <a:t>14</a:t>
            </a:fld>
            <a:endParaRPr lang="en-IS"/>
          </a:p>
        </p:txBody>
      </p:sp>
    </p:spTree>
    <p:extLst>
      <p:ext uri="{BB962C8B-B14F-4D97-AF65-F5344CB8AC3E}">
        <p14:creationId xmlns:p14="http://schemas.microsoft.com/office/powerpoint/2010/main" val="2064158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N</a:t>
            </a:r>
            <a:r>
              <a:rPr lang="en-IS" dirty="0"/>
              <a:t>ot wanting to take long term decissions</a:t>
            </a:r>
          </a:p>
          <a:p>
            <a:pPr marL="171450" indent="-171450">
              <a:buFontTx/>
              <a:buChar char="-"/>
            </a:pPr>
            <a:r>
              <a:rPr lang="en-GB" dirty="0"/>
              <a:t>T</a:t>
            </a:r>
            <a:r>
              <a:rPr lang="en-IS" dirty="0"/>
              <a:t>hat women don’t need a husband in the same way as before</a:t>
            </a:r>
          </a:p>
          <a:p>
            <a:pPr marL="171450" indent="-171450">
              <a:buFontTx/>
              <a:buChar char="-"/>
            </a:pPr>
            <a:r>
              <a:rPr lang="en-GB" dirty="0"/>
              <a:t>I</a:t>
            </a:r>
            <a:r>
              <a:rPr lang="en-IS" dirty="0"/>
              <a:t>ncreased isolation with non-social entertainment, that is you don’t need to meet people</a:t>
            </a:r>
          </a:p>
          <a:p>
            <a:pPr marL="171450" indent="-171450">
              <a:buFontTx/>
              <a:buChar char="-"/>
            </a:pPr>
            <a:endParaRPr lang="en-IS" dirty="0"/>
          </a:p>
          <a:p>
            <a:pPr marL="171450" indent="-171450">
              <a:buFontTx/>
              <a:buChar char="-"/>
            </a:pPr>
            <a:r>
              <a:rPr lang="en-IS" dirty="0"/>
              <a:t>This could all contribute to a decline in the share of women in cohabtiation, which then would increase post-ponment</a:t>
            </a:r>
          </a:p>
        </p:txBody>
      </p:sp>
      <p:sp>
        <p:nvSpPr>
          <p:cNvPr id="4" name="Slide Number Placeholder 3"/>
          <p:cNvSpPr>
            <a:spLocks noGrp="1"/>
          </p:cNvSpPr>
          <p:nvPr>
            <p:ph type="sldNum" sz="quarter" idx="5"/>
          </p:nvPr>
        </p:nvSpPr>
        <p:spPr/>
        <p:txBody>
          <a:bodyPr/>
          <a:lstStyle/>
          <a:p>
            <a:fld id="{E5F1CCD0-5BD6-2748-A76D-A4DA2E75D276}" type="slidenum">
              <a:rPr lang="en-IS" smtClean="0"/>
              <a:t>15</a:t>
            </a:fld>
            <a:endParaRPr lang="en-IS"/>
          </a:p>
        </p:txBody>
      </p:sp>
    </p:spTree>
    <p:extLst>
      <p:ext uri="{BB962C8B-B14F-4D97-AF65-F5344CB8AC3E}">
        <p14:creationId xmlns:p14="http://schemas.microsoft.com/office/powerpoint/2010/main" val="3470590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S" dirty="0"/>
              <a:t>contribution to explaining the change in birth rate. </a:t>
            </a:r>
          </a:p>
          <a:p>
            <a:endParaRPr lang="en-IS" dirty="0"/>
          </a:p>
          <a:p>
            <a:r>
              <a:rPr lang="en-IS" dirty="0"/>
              <a:t>difference in birth rate is due to the time trend</a:t>
            </a:r>
          </a:p>
          <a:p>
            <a:endParaRPr lang="en-IS" dirty="0"/>
          </a:p>
          <a:p>
            <a:r>
              <a:rPr lang="en-IS" dirty="0"/>
              <a:t>the year dummy is more important than all these variables in explaining the changes</a:t>
            </a:r>
          </a:p>
        </p:txBody>
      </p:sp>
      <p:sp>
        <p:nvSpPr>
          <p:cNvPr id="4" name="Slide Number Placeholder 3"/>
          <p:cNvSpPr>
            <a:spLocks noGrp="1"/>
          </p:cNvSpPr>
          <p:nvPr>
            <p:ph type="sldNum" sz="quarter" idx="5"/>
          </p:nvPr>
        </p:nvSpPr>
        <p:spPr/>
        <p:txBody>
          <a:bodyPr/>
          <a:lstStyle/>
          <a:p>
            <a:fld id="{E5F1CCD0-5BD6-2748-A76D-A4DA2E75D276}" type="slidenum">
              <a:rPr lang="en-IS" smtClean="0"/>
              <a:t>22</a:t>
            </a:fld>
            <a:endParaRPr lang="en-IS"/>
          </a:p>
        </p:txBody>
      </p:sp>
    </p:spTree>
    <p:extLst>
      <p:ext uri="{BB962C8B-B14F-4D97-AF65-F5344CB8AC3E}">
        <p14:creationId xmlns:p14="http://schemas.microsoft.com/office/powerpoint/2010/main" val="2188341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S" dirty="0"/>
              <a:t>contribution to explaining the change in birth rate</a:t>
            </a:r>
          </a:p>
          <a:p>
            <a:endParaRPr lang="en-IS" dirty="0"/>
          </a:p>
          <a:p>
            <a:r>
              <a:rPr lang="en-IS" dirty="0"/>
              <a:t>difference in birth rate is due to the time trend</a:t>
            </a:r>
          </a:p>
          <a:p>
            <a:endParaRPr lang="en-IS" dirty="0"/>
          </a:p>
          <a:p>
            <a:r>
              <a:rPr lang="en-IS" dirty="0"/>
              <a:t>the year dummy is more important than all these variables in explaining the changes</a:t>
            </a:r>
          </a:p>
          <a:p>
            <a:endParaRPr lang="en-IS" dirty="0"/>
          </a:p>
        </p:txBody>
      </p:sp>
      <p:sp>
        <p:nvSpPr>
          <p:cNvPr id="4" name="Slide Number Placeholder 3"/>
          <p:cNvSpPr>
            <a:spLocks noGrp="1"/>
          </p:cNvSpPr>
          <p:nvPr>
            <p:ph type="sldNum" sz="quarter" idx="5"/>
          </p:nvPr>
        </p:nvSpPr>
        <p:spPr/>
        <p:txBody>
          <a:bodyPr/>
          <a:lstStyle/>
          <a:p>
            <a:fld id="{E5F1CCD0-5BD6-2748-A76D-A4DA2E75D276}" type="slidenum">
              <a:rPr lang="en-IS" smtClean="0"/>
              <a:t>23</a:t>
            </a:fld>
            <a:endParaRPr lang="en-IS"/>
          </a:p>
        </p:txBody>
      </p:sp>
    </p:spTree>
    <p:extLst>
      <p:ext uri="{BB962C8B-B14F-4D97-AF65-F5344CB8AC3E}">
        <p14:creationId xmlns:p14="http://schemas.microsoft.com/office/powerpoint/2010/main" val="118427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S" dirty="0"/>
              <a:t>contribution to explaining the change in birth rate</a:t>
            </a:r>
          </a:p>
          <a:p>
            <a:endParaRPr lang="en-IS" dirty="0"/>
          </a:p>
          <a:p>
            <a:r>
              <a:rPr lang="en-IS" dirty="0"/>
              <a:t>difference in birth rate is due to the time trend</a:t>
            </a:r>
          </a:p>
          <a:p>
            <a:endParaRPr lang="en-IS" dirty="0"/>
          </a:p>
          <a:p>
            <a:r>
              <a:rPr lang="en-IS" dirty="0"/>
              <a:t>the year dummy is more important than all these variables in explaining the changes</a:t>
            </a:r>
          </a:p>
          <a:p>
            <a:endParaRPr lang="en-IS" dirty="0"/>
          </a:p>
        </p:txBody>
      </p:sp>
      <p:sp>
        <p:nvSpPr>
          <p:cNvPr id="4" name="Slide Number Placeholder 3"/>
          <p:cNvSpPr>
            <a:spLocks noGrp="1"/>
          </p:cNvSpPr>
          <p:nvPr>
            <p:ph type="sldNum" sz="quarter" idx="5"/>
          </p:nvPr>
        </p:nvSpPr>
        <p:spPr/>
        <p:txBody>
          <a:bodyPr/>
          <a:lstStyle/>
          <a:p>
            <a:fld id="{E5F1CCD0-5BD6-2748-A76D-A4DA2E75D276}" type="slidenum">
              <a:rPr lang="en-IS" smtClean="0"/>
              <a:t>24</a:t>
            </a:fld>
            <a:endParaRPr lang="en-IS"/>
          </a:p>
        </p:txBody>
      </p:sp>
    </p:spTree>
    <p:extLst>
      <p:ext uri="{BB962C8B-B14F-4D97-AF65-F5344CB8AC3E}">
        <p14:creationId xmlns:p14="http://schemas.microsoft.com/office/powerpoint/2010/main" val="3431663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S" dirty="0"/>
          </a:p>
          <a:p>
            <a:r>
              <a:rPr lang="en-IS" dirty="0"/>
              <a:t>-Iceland has traditionaly</a:t>
            </a:r>
          </a:p>
          <a:p>
            <a:endParaRPr lang="en-IS" dirty="0"/>
          </a:p>
        </p:txBody>
      </p:sp>
      <p:sp>
        <p:nvSpPr>
          <p:cNvPr id="4" name="Slide Number Placeholder 3"/>
          <p:cNvSpPr>
            <a:spLocks noGrp="1"/>
          </p:cNvSpPr>
          <p:nvPr>
            <p:ph type="sldNum" sz="quarter" idx="5"/>
          </p:nvPr>
        </p:nvSpPr>
        <p:spPr/>
        <p:txBody>
          <a:bodyPr/>
          <a:lstStyle/>
          <a:p>
            <a:fld id="{E5F1CCD0-5BD6-2748-A76D-A4DA2E75D276}" type="slidenum">
              <a:rPr lang="en-IS" smtClean="0"/>
              <a:t>2</a:t>
            </a:fld>
            <a:endParaRPr lang="en-IS"/>
          </a:p>
        </p:txBody>
      </p:sp>
    </p:spTree>
    <p:extLst>
      <p:ext uri="{BB962C8B-B14F-4D97-AF65-F5344CB8AC3E}">
        <p14:creationId xmlns:p14="http://schemas.microsoft.com/office/powerpoint/2010/main" val="3034006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S" dirty="0"/>
              <a:t>Results seem to suggest age has an effect</a:t>
            </a:r>
          </a:p>
          <a:p>
            <a:r>
              <a:rPr lang="en-IS" dirty="0"/>
              <a:t>Probability of having a child seems to decline with female disp. </a:t>
            </a:r>
            <a:r>
              <a:rPr lang="en-GB" dirty="0"/>
              <a:t>I</a:t>
            </a:r>
            <a:r>
              <a:rPr lang="en-IS" dirty="0"/>
              <a:t>ncome as well as spouces but less</a:t>
            </a:r>
          </a:p>
          <a:p>
            <a:r>
              <a:rPr lang="en-IS" dirty="0"/>
              <a:t>Does not depend on disposable income of parents</a:t>
            </a:r>
          </a:p>
          <a:p>
            <a:r>
              <a:rPr lang="en-IS" dirty="0"/>
              <a:t>Instead it is living together th</a:t>
            </a:r>
            <a:r>
              <a:rPr lang="en-GB" dirty="0"/>
              <a:t>at matter. </a:t>
            </a:r>
            <a:r>
              <a:rPr lang="en-GB" dirty="0" err="1"/>
              <a:t>Cohabitiation</a:t>
            </a:r>
            <a:r>
              <a:rPr lang="en-GB" dirty="0"/>
              <a:t>, having a </a:t>
            </a:r>
            <a:r>
              <a:rPr lang="en-GB" dirty="0" err="1"/>
              <a:t>spouce</a:t>
            </a:r>
            <a:r>
              <a:rPr lang="en-GB" dirty="0"/>
              <a:t> and owning a home</a:t>
            </a:r>
          </a:p>
          <a:p>
            <a:r>
              <a:rPr lang="en-GB" dirty="0"/>
              <a:t>Having a University degree seems affect the probability of having a first child, but less so second and third</a:t>
            </a:r>
          </a:p>
          <a:p>
            <a:endParaRPr lang="en-GB" dirty="0"/>
          </a:p>
          <a:p>
            <a:r>
              <a:rPr lang="en-GB" dirty="0"/>
              <a:t>Big picture is that what is important is to be in a relationship, to live with someone in your own house.</a:t>
            </a:r>
            <a:endParaRPr lang="en-IS" dirty="0"/>
          </a:p>
        </p:txBody>
      </p:sp>
      <p:sp>
        <p:nvSpPr>
          <p:cNvPr id="4" name="Slide Number Placeholder 3"/>
          <p:cNvSpPr>
            <a:spLocks noGrp="1"/>
          </p:cNvSpPr>
          <p:nvPr>
            <p:ph type="sldNum" sz="quarter" idx="5"/>
          </p:nvPr>
        </p:nvSpPr>
        <p:spPr/>
        <p:txBody>
          <a:bodyPr/>
          <a:lstStyle/>
          <a:p>
            <a:fld id="{E5F1CCD0-5BD6-2748-A76D-A4DA2E75D276}" type="slidenum">
              <a:rPr lang="en-IS" smtClean="0"/>
              <a:t>6</a:t>
            </a:fld>
            <a:endParaRPr lang="en-IS"/>
          </a:p>
        </p:txBody>
      </p:sp>
    </p:spTree>
    <p:extLst>
      <p:ext uri="{BB962C8B-B14F-4D97-AF65-F5344CB8AC3E}">
        <p14:creationId xmlns:p14="http://schemas.microsoft.com/office/powerpoint/2010/main" val="498188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S" dirty="0"/>
              <a:t>A</a:t>
            </a:r>
            <a:r>
              <a:rPr lang="en-GB" dirty="0"/>
              <a:t>g</a:t>
            </a:r>
            <a:r>
              <a:rPr lang="en-IS" dirty="0"/>
              <a:t>e effects show the non-liner effect of age and there is a peak just after 20. </a:t>
            </a:r>
          </a:p>
          <a:p>
            <a:r>
              <a:rPr lang="en-IS" dirty="0"/>
              <a:t>Which says that women are most likey to have a child just after 20,</a:t>
            </a:r>
          </a:p>
          <a:p>
            <a:r>
              <a:rPr lang="en-IS" dirty="0"/>
              <a:t>After controlling for other variables</a:t>
            </a:r>
          </a:p>
          <a:p>
            <a:endParaRPr lang="en-IS" dirty="0"/>
          </a:p>
          <a:p>
            <a:r>
              <a:rPr lang="en-IS" dirty="0"/>
              <a:t>In reality it is later, but the age effect on its own gives you a peak just after 20</a:t>
            </a:r>
          </a:p>
        </p:txBody>
      </p:sp>
      <p:sp>
        <p:nvSpPr>
          <p:cNvPr id="4" name="Slide Number Placeholder 3"/>
          <p:cNvSpPr>
            <a:spLocks noGrp="1"/>
          </p:cNvSpPr>
          <p:nvPr>
            <p:ph type="sldNum" sz="quarter" idx="5"/>
          </p:nvPr>
        </p:nvSpPr>
        <p:spPr/>
        <p:txBody>
          <a:bodyPr/>
          <a:lstStyle/>
          <a:p>
            <a:fld id="{E5F1CCD0-5BD6-2748-A76D-A4DA2E75D276}" type="slidenum">
              <a:rPr lang="en-IS" smtClean="0"/>
              <a:t>7</a:t>
            </a:fld>
            <a:endParaRPr lang="en-IS"/>
          </a:p>
        </p:txBody>
      </p:sp>
    </p:spTree>
    <p:extLst>
      <p:ext uri="{BB962C8B-B14F-4D97-AF65-F5344CB8AC3E}">
        <p14:creationId xmlns:p14="http://schemas.microsoft.com/office/powerpoint/2010/main" val="701873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S" dirty="0"/>
              <a:t>Now we can plot the peak of the age distribution for each year</a:t>
            </a:r>
          </a:p>
          <a:p>
            <a:r>
              <a:rPr lang="en-GB" dirty="0"/>
              <a:t>D</a:t>
            </a:r>
            <a:r>
              <a:rPr lang="en-IS" dirty="0"/>
              <a:t>errived from cross section regressions </a:t>
            </a:r>
          </a:p>
          <a:p>
            <a:r>
              <a:rPr lang="en-GB" dirty="0"/>
              <a:t>W</a:t>
            </a:r>
            <a:r>
              <a:rPr lang="en-IS" dirty="0"/>
              <a:t>hen only the age variables are included</a:t>
            </a:r>
          </a:p>
          <a:p>
            <a:endParaRPr lang="en-IS" dirty="0"/>
          </a:p>
          <a:p>
            <a:r>
              <a:rPr lang="en-IS" dirty="0"/>
              <a:t>So we take the peak of the age effect of the cross section for 2014, 2015 …</a:t>
            </a:r>
          </a:p>
          <a:p>
            <a:r>
              <a:rPr lang="en-IS" dirty="0"/>
              <a:t>And when we do this we omit all other variables</a:t>
            </a:r>
          </a:p>
          <a:p>
            <a:endParaRPr lang="en-IS" dirty="0"/>
          </a:p>
          <a:p>
            <a:r>
              <a:rPr lang="en-IS" dirty="0"/>
              <a:t>And here you can see that the age of first birth has been increasing over time</a:t>
            </a:r>
          </a:p>
        </p:txBody>
      </p:sp>
      <p:sp>
        <p:nvSpPr>
          <p:cNvPr id="4" name="Slide Number Placeholder 3"/>
          <p:cNvSpPr>
            <a:spLocks noGrp="1"/>
          </p:cNvSpPr>
          <p:nvPr>
            <p:ph type="sldNum" sz="quarter" idx="5"/>
          </p:nvPr>
        </p:nvSpPr>
        <p:spPr/>
        <p:txBody>
          <a:bodyPr/>
          <a:lstStyle/>
          <a:p>
            <a:fld id="{E5F1CCD0-5BD6-2748-A76D-A4DA2E75D276}" type="slidenum">
              <a:rPr lang="en-IS" smtClean="0"/>
              <a:t>8</a:t>
            </a:fld>
            <a:endParaRPr lang="en-IS"/>
          </a:p>
        </p:txBody>
      </p:sp>
    </p:spTree>
    <p:extLst>
      <p:ext uri="{BB962C8B-B14F-4D97-AF65-F5344CB8AC3E}">
        <p14:creationId xmlns:p14="http://schemas.microsoft.com/office/powerpoint/2010/main" val="3353082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S" dirty="0"/>
              <a:t>A plausable reason why the age of first birth has been increasing is that the share of women cohabiting,</a:t>
            </a:r>
          </a:p>
          <a:p>
            <a:r>
              <a:rPr lang="en-GB" dirty="0"/>
              <a:t>T</a:t>
            </a:r>
            <a:r>
              <a:rPr lang="en-IS" dirty="0"/>
              <a:t>hat is living with a spouce,</a:t>
            </a:r>
          </a:p>
          <a:p>
            <a:r>
              <a:rPr lang="en-GB" dirty="0"/>
              <a:t>H</a:t>
            </a:r>
            <a:r>
              <a:rPr lang="en-IS" dirty="0"/>
              <a:t>as been declining</a:t>
            </a:r>
          </a:p>
          <a:p>
            <a:r>
              <a:rPr lang="en-GB" dirty="0"/>
              <a:t>E</a:t>
            </a:r>
            <a:r>
              <a:rPr lang="en-IS" dirty="0"/>
              <a:t>spe</a:t>
            </a:r>
            <a:r>
              <a:rPr lang="en-GB" dirty="0"/>
              <a:t>c</a:t>
            </a:r>
            <a:r>
              <a:rPr lang="en-IS" dirty="0"/>
              <a:t>ially for the 25-29, 30-34 and 35-39</a:t>
            </a:r>
          </a:p>
          <a:p>
            <a:endParaRPr lang="en-IS" dirty="0"/>
          </a:p>
          <a:p>
            <a:r>
              <a:rPr lang="en-IS" dirty="0"/>
              <a:t>So since the coefficient of cohabiting is positive in the regression analysis</a:t>
            </a:r>
          </a:p>
          <a:p>
            <a:r>
              <a:rPr lang="en-IS" dirty="0"/>
              <a:t>A decline in the share of cohabiting could explain why they are postponing childbirth, having children later</a:t>
            </a:r>
          </a:p>
        </p:txBody>
      </p:sp>
      <p:sp>
        <p:nvSpPr>
          <p:cNvPr id="4" name="Slide Number Placeholder 3"/>
          <p:cNvSpPr>
            <a:spLocks noGrp="1"/>
          </p:cNvSpPr>
          <p:nvPr>
            <p:ph type="sldNum" sz="quarter" idx="5"/>
          </p:nvPr>
        </p:nvSpPr>
        <p:spPr/>
        <p:txBody>
          <a:bodyPr/>
          <a:lstStyle/>
          <a:p>
            <a:fld id="{E5F1CCD0-5BD6-2748-A76D-A4DA2E75D276}" type="slidenum">
              <a:rPr lang="en-IS" smtClean="0"/>
              <a:t>9</a:t>
            </a:fld>
            <a:endParaRPr lang="en-IS"/>
          </a:p>
        </p:txBody>
      </p:sp>
    </p:spTree>
    <p:extLst>
      <p:ext uri="{BB962C8B-B14F-4D97-AF65-F5344CB8AC3E}">
        <p14:creationId xmlns:p14="http://schemas.microsoft.com/office/powerpoint/2010/main" val="201946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t>
            </a:r>
            <a:r>
              <a:rPr lang="en-IS" dirty="0"/>
              <a:t>his is the results of pooled regression for 2014-2022</a:t>
            </a:r>
          </a:p>
          <a:p>
            <a:r>
              <a:rPr lang="en-IS" dirty="0"/>
              <a:t>Here the pattern is the same as in the cross section but there is more significanse</a:t>
            </a:r>
          </a:p>
          <a:p>
            <a:endParaRPr lang="en-IS" dirty="0"/>
          </a:p>
          <a:p>
            <a:endParaRPr lang="en-IS" dirty="0"/>
          </a:p>
          <a:p>
            <a:r>
              <a:rPr lang="en-IS" dirty="0"/>
              <a:t>Almost identical to cross section 2022</a:t>
            </a:r>
          </a:p>
        </p:txBody>
      </p:sp>
      <p:sp>
        <p:nvSpPr>
          <p:cNvPr id="4" name="Slide Number Placeholder 3"/>
          <p:cNvSpPr>
            <a:spLocks noGrp="1"/>
          </p:cNvSpPr>
          <p:nvPr>
            <p:ph type="sldNum" sz="quarter" idx="5"/>
          </p:nvPr>
        </p:nvSpPr>
        <p:spPr/>
        <p:txBody>
          <a:bodyPr/>
          <a:lstStyle/>
          <a:p>
            <a:fld id="{E5F1CCD0-5BD6-2748-A76D-A4DA2E75D276}" type="slidenum">
              <a:rPr lang="en-IS" smtClean="0"/>
              <a:t>10</a:t>
            </a:fld>
            <a:endParaRPr lang="en-IS"/>
          </a:p>
        </p:txBody>
      </p:sp>
    </p:spTree>
    <p:extLst>
      <p:ext uri="{BB962C8B-B14F-4D97-AF65-F5344CB8AC3E}">
        <p14:creationId xmlns:p14="http://schemas.microsoft.com/office/powerpoint/2010/main" val="1591793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S" dirty="0"/>
              <a:t>Quite similar to the ones before</a:t>
            </a:r>
          </a:p>
          <a:p>
            <a:endParaRPr lang="en-IS" dirty="0"/>
          </a:p>
          <a:p>
            <a:endParaRPr lang="en-IS" dirty="0"/>
          </a:p>
          <a:p>
            <a:r>
              <a:rPr lang="en-IS" dirty="0"/>
              <a:t>Age profile</a:t>
            </a:r>
          </a:p>
          <a:p>
            <a:r>
              <a:rPr lang="en-IS" dirty="0"/>
              <a:t>Which indicates that women are postponing having their first child.</a:t>
            </a:r>
          </a:p>
        </p:txBody>
      </p:sp>
      <p:sp>
        <p:nvSpPr>
          <p:cNvPr id="4" name="Slide Number Placeholder 3"/>
          <p:cNvSpPr>
            <a:spLocks noGrp="1"/>
          </p:cNvSpPr>
          <p:nvPr>
            <p:ph type="sldNum" sz="quarter" idx="5"/>
          </p:nvPr>
        </p:nvSpPr>
        <p:spPr/>
        <p:txBody>
          <a:bodyPr/>
          <a:lstStyle/>
          <a:p>
            <a:fld id="{E5F1CCD0-5BD6-2748-A76D-A4DA2E75D276}" type="slidenum">
              <a:rPr lang="en-IS" smtClean="0"/>
              <a:t>11</a:t>
            </a:fld>
            <a:endParaRPr lang="en-IS"/>
          </a:p>
        </p:txBody>
      </p:sp>
    </p:spTree>
    <p:extLst>
      <p:ext uri="{BB962C8B-B14F-4D97-AF65-F5344CB8AC3E}">
        <p14:creationId xmlns:p14="http://schemas.microsoft.com/office/powerpoint/2010/main" val="4129262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S" dirty="0"/>
              <a:t>Time trends from the pooled regression</a:t>
            </a:r>
          </a:p>
          <a:p>
            <a:r>
              <a:rPr lang="en-IS" dirty="0"/>
              <a:t>Show a fall in the number of third births</a:t>
            </a:r>
          </a:p>
          <a:p>
            <a:r>
              <a:rPr lang="en-IS" dirty="0"/>
              <a:t>And effects of covid-19</a:t>
            </a:r>
          </a:p>
          <a:p>
            <a:endParaRPr lang="en-IS" dirty="0"/>
          </a:p>
          <a:p>
            <a:endParaRPr lang="en-IS" dirty="0"/>
          </a:p>
          <a:p>
            <a:r>
              <a:rPr lang="en-IS" dirty="0"/>
              <a:t>Time fixed effects</a:t>
            </a:r>
          </a:p>
          <a:p>
            <a:r>
              <a:rPr lang="en-IS" dirty="0"/>
              <a:t>Downward trend over time to have a third child</a:t>
            </a:r>
          </a:p>
        </p:txBody>
      </p:sp>
      <p:sp>
        <p:nvSpPr>
          <p:cNvPr id="4" name="Slide Number Placeholder 3"/>
          <p:cNvSpPr>
            <a:spLocks noGrp="1"/>
          </p:cNvSpPr>
          <p:nvPr>
            <p:ph type="sldNum" sz="quarter" idx="5"/>
          </p:nvPr>
        </p:nvSpPr>
        <p:spPr/>
        <p:txBody>
          <a:bodyPr/>
          <a:lstStyle/>
          <a:p>
            <a:fld id="{E5F1CCD0-5BD6-2748-A76D-A4DA2E75D276}" type="slidenum">
              <a:rPr lang="en-IS" smtClean="0"/>
              <a:t>12</a:t>
            </a:fld>
            <a:endParaRPr lang="en-IS"/>
          </a:p>
        </p:txBody>
      </p:sp>
    </p:spTree>
    <p:extLst>
      <p:ext uri="{BB962C8B-B14F-4D97-AF65-F5344CB8AC3E}">
        <p14:creationId xmlns:p14="http://schemas.microsoft.com/office/powerpoint/2010/main" val="48838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4F7F5-972D-148E-38FA-85049D5201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s-IS"/>
          </a:p>
        </p:txBody>
      </p:sp>
      <p:sp>
        <p:nvSpPr>
          <p:cNvPr id="3" name="Subtitle 2">
            <a:extLst>
              <a:ext uri="{FF2B5EF4-FFF2-40B4-BE49-F238E27FC236}">
                <a16:creationId xmlns:a16="http://schemas.microsoft.com/office/drawing/2014/main" id="{626CB863-F5B3-E12F-56F7-914CB85564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s-IS"/>
          </a:p>
        </p:txBody>
      </p:sp>
      <p:sp>
        <p:nvSpPr>
          <p:cNvPr id="4" name="Date Placeholder 3">
            <a:extLst>
              <a:ext uri="{FF2B5EF4-FFF2-40B4-BE49-F238E27FC236}">
                <a16:creationId xmlns:a16="http://schemas.microsoft.com/office/drawing/2014/main" id="{BC4B1536-8495-F724-9F56-006ED4E84844}"/>
              </a:ext>
            </a:extLst>
          </p:cNvPr>
          <p:cNvSpPr>
            <a:spLocks noGrp="1"/>
          </p:cNvSpPr>
          <p:nvPr>
            <p:ph type="dt" sz="half" idx="10"/>
          </p:nvPr>
        </p:nvSpPr>
        <p:spPr/>
        <p:txBody>
          <a:bodyPr/>
          <a:lstStyle/>
          <a:p>
            <a:fld id="{01CFD3A7-B044-4538-955E-5CD662EF2A6A}" type="datetimeFigureOut">
              <a:rPr lang="is-IS" smtClean="0"/>
              <a:t>12.6.2025</a:t>
            </a:fld>
            <a:endParaRPr lang="is-IS"/>
          </a:p>
        </p:txBody>
      </p:sp>
      <p:sp>
        <p:nvSpPr>
          <p:cNvPr id="5" name="Footer Placeholder 4">
            <a:extLst>
              <a:ext uri="{FF2B5EF4-FFF2-40B4-BE49-F238E27FC236}">
                <a16:creationId xmlns:a16="http://schemas.microsoft.com/office/drawing/2014/main" id="{56930103-E761-5295-62F9-DE3CE543EBAA}"/>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4DFE7B20-B9C0-1FB4-C4D4-58EC39D76AC7}"/>
              </a:ext>
            </a:extLst>
          </p:cNvPr>
          <p:cNvSpPr>
            <a:spLocks noGrp="1"/>
          </p:cNvSpPr>
          <p:nvPr>
            <p:ph type="sldNum" sz="quarter" idx="12"/>
          </p:nvPr>
        </p:nvSpPr>
        <p:spPr/>
        <p:txBody>
          <a:bodyPr/>
          <a:lstStyle/>
          <a:p>
            <a:fld id="{9C234A13-9F94-4572-A5F1-4C663B4256D4}" type="slidenum">
              <a:rPr lang="is-IS" smtClean="0"/>
              <a:t>‹#›</a:t>
            </a:fld>
            <a:endParaRPr lang="is-IS"/>
          </a:p>
        </p:txBody>
      </p:sp>
    </p:spTree>
    <p:extLst>
      <p:ext uri="{BB962C8B-B14F-4D97-AF65-F5344CB8AC3E}">
        <p14:creationId xmlns:p14="http://schemas.microsoft.com/office/powerpoint/2010/main" val="1171985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277E4-21E2-0D03-C068-329A415C85FF}"/>
              </a:ext>
            </a:extLst>
          </p:cNvPr>
          <p:cNvSpPr>
            <a:spLocks noGrp="1"/>
          </p:cNvSpPr>
          <p:nvPr>
            <p:ph type="title"/>
          </p:nvPr>
        </p:nvSpPr>
        <p:spPr/>
        <p:txBody>
          <a:bodyPr/>
          <a:lstStyle/>
          <a:p>
            <a:r>
              <a:rPr lang="en-US"/>
              <a:t>Click to edit Master title style</a:t>
            </a:r>
            <a:endParaRPr lang="is-IS"/>
          </a:p>
        </p:txBody>
      </p:sp>
      <p:sp>
        <p:nvSpPr>
          <p:cNvPr id="3" name="Vertical Text Placeholder 2">
            <a:extLst>
              <a:ext uri="{FF2B5EF4-FFF2-40B4-BE49-F238E27FC236}">
                <a16:creationId xmlns:a16="http://schemas.microsoft.com/office/drawing/2014/main" id="{FB21B8C2-AE96-FD2F-D9DE-25DD87D826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7A420E4D-19BF-4931-8AFE-25010913549D}"/>
              </a:ext>
            </a:extLst>
          </p:cNvPr>
          <p:cNvSpPr>
            <a:spLocks noGrp="1"/>
          </p:cNvSpPr>
          <p:nvPr>
            <p:ph type="dt" sz="half" idx="10"/>
          </p:nvPr>
        </p:nvSpPr>
        <p:spPr/>
        <p:txBody>
          <a:bodyPr/>
          <a:lstStyle/>
          <a:p>
            <a:fld id="{01CFD3A7-B044-4538-955E-5CD662EF2A6A}" type="datetimeFigureOut">
              <a:rPr lang="is-IS" smtClean="0"/>
              <a:t>12.6.2025</a:t>
            </a:fld>
            <a:endParaRPr lang="is-IS"/>
          </a:p>
        </p:txBody>
      </p:sp>
      <p:sp>
        <p:nvSpPr>
          <p:cNvPr id="5" name="Footer Placeholder 4">
            <a:extLst>
              <a:ext uri="{FF2B5EF4-FFF2-40B4-BE49-F238E27FC236}">
                <a16:creationId xmlns:a16="http://schemas.microsoft.com/office/drawing/2014/main" id="{7939EFAC-CA31-0ADF-05FE-7416622EB718}"/>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799077D1-4CF0-5787-F201-CE041F81ECCA}"/>
              </a:ext>
            </a:extLst>
          </p:cNvPr>
          <p:cNvSpPr>
            <a:spLocks noGrp="1"/>
          </p:cNvSpPr>
          <p:nvPr>
            <p:ph type="sldNum" sz="quarter" idx="12"/>
          </p:nvPr>
        </p:nvSpPr>
        <p:spPr/>
        <p:txBody>
          <a:bodyPr/>
          <a:lstStyle/>
          <a:p>
            <a:fld id="{9C234A13-9F94-4572-A5F1-4C663B4256D4}" type="slidenum">
              <a:rPr lang="is-IS" smtClean="0"/>
              <a:t>‹#›</a:t>
            </a:fld>
            <a:endParaRPr lang="is-IS"/>
          </a:p>
        </p:txBody>
      </p:sp>
    </p:spTree>
    <p:extLst>
      <p:ext uri="{BB962C8B-B14F-4D97-AF65-F5344CB8AC3E}">
        <p14:creationId xmlns:p14="http://schemas.microsoft.com/office/powerpoint/2010/main" val="1737918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0D2626-0841-F8AE-0250-FA7483E9B3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s-IS"/>
          </a:p>
        </p:txBody>
      </p:sp>
      <p:sp>
        <p:nvSpPr>
          <p:cNvPr id="3" name="Vertical Text Placeholder 2">
            <a:extLst>
              <a:ext uri="{FF2B5EF4-FFF2-40B4-BE49-F238E27FC236}">
                <a16:creationId xmlns:a16="http://schemas.microsoft.com/office/drawing/2014/main" id="{542E2193-71DD-7C1C-0314-D4FFB224AD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5A105358-215B-FC38-1100-8B20FBC010DD}"/>
              </a:ext>
            </a:extLst>
          </p:cNvPr>
          <p:cNvSpPr>
            <a:spLocks noGrp="1"/>
          </p:cNvSpPr>
          <p:nvPr>
            <p:ph type="dt" sz="half" idx="10"/>
          </p:nvPr>
        </p:nvSpPr>
        <p:spPr/>
        <p:txBody>
          <a:bodyPr/>
          <a:lstStyle/>
          <a:p>
            <a:fld id="{01CFD3A7-B044-4538-955E-5CD662EF2A6A}" type="datetimeFigureOut">
              <a:rPr lang="is-IS" smtClean="0"/>
              <a:t>12.6.2025</a:t>
            </a:fld>
            <a:endParaRPr lang="is-IS"/>
          </a:p>
        </p:txBody>
      </p:sp>
      <p:sp>
        <p:nvSpPr>
          <p:cNvPr id="5" name="Footer Placeholder 4">
            <a:extLst>
              <a:ext uri="{FF2B5EF4-FFF2-40B4-BE49-F238E27FC236}">
                <a16:creationId xmlns:a16="http://schemas.microsoft.com/office/drawing/2014/main" id="{53D5EFB5-E979-0188-29D9-FE34EFAA4417}"/>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61AD238D-33FB-543C-5FB7-EB4982D87D98}"/>
              </a:ext>
            </a:extLst>
          </p:cNvPr>
          <p:cNvSpPr>
            <a:spLocks noGrp="1"/>
          </p:cNvSpPr>
          <p:nvPr>
            <p:ph type="sldNum" sz="quarter" idx="12"/>
          </p:nvPr>
        </p:nvSpPr>
        <p:spPr/>
        <p:txBody>
          <a:bodyPr/>
          <a:lstStyle/>
          <a:p>
            <a:fld id="{9C234A13-9F94-4572-A5F1-4C663B4256D4}" type="slidenum">
              <a:rPr lang="is-IS" smtClean="0"/>
              <a:t>‹#›</a:t>
            </a:fld>
            <a:endParaRPr lang="is-IS"/>
          </a:p>
        </p:txBody>
      </p:sp>
    </p:spTree>
    <p:extLst>
      <p:ext uri="{BB962C8B-B14F-4D97-AF65-F5344CB8AC3E}">
        <p14:creationId xmlns:p14="http://schemas.microsoft.com/office/powerpoint/2010/main" val="2976287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7D82-BA79-C19B-1530-DD4BC83CD641}"/>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id="{0E69969C-6873-3C33-DA33-E75BB94B65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810187D2-5F2E-DF6B-E0EB-DC7CE0F76904}"/>
              </a:ext>
            </a:extLst>
          </p:cNvPr>
          <p:cNvSpPr>
            <a:spLocks noGrp="1"/>
          </p:cNvSpPr>
          <p:nvPr>
            <p:ph type="dt" sz="half" idx="10"/>
          </p:nvPr>
        </p:nvSpPr>
        <p:spPr/>
        <p:txBody>
          <a:bodyPr/>
          <a:lstStyle/>
          <a:p>
            <a:fld id="{01CFD3A7-B044-4538-955E-5CD662EF2A6A}" type="datetimeFigureOut">
              <a:rPr lang="is-IS" smtClean="0"/>
              <a:t>12.6.2025</a:t>
            </a:fld>
            <a:endParaRPr lang="is-IS"/>
          </a:p>
        </p:txBody>
      </p:sp>
      <p:sp>
        <p:nvSpPr>
          <p:cNvPr id="5" name="Footer Placeholder 4">
            <a:extLst>
              <a:ext uri="{FF2B5EF4-FFF2-40B4-BE49-F238E27FC236}">
                <a16:creationId xmlns:a16="http://schemas.microsoft.com/office/drawing/2014/main" id="{40042772-ED8C-9573-A6E8-731A271E9035}"/>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32EFA8F7-1D78-38A0-635E-5A7B810D734E}"/>
              </a:ext>
            </a:extLst>
          </p:cNvPr>
          <p:cNvSpPr>
            <a:spLocks noGrp="1"/>
          </p:cNvSpPr>
          <p:nvPr>
            <p:ph type="sldNum" sz="quarter" idx="12"/>
          </p:nvPr>
        </p:nvSpPr>
        <p:spPr/>
        <p:txBody>
          <a:bodyPr/>
          <a:lstStyle/>
          <a:p>
            <a:fld id="{9C234A13-9F94-4572-A5F1-4C663B4256D4}" type="slidenum">
              <a:rPr lang="is-IS" smtClean="0"/>
              <a:t>‹#›</a:t>
            </a:fld>
            <a:endParaRPr lang="is-IS"/>
          </a:p>
        </p:txBody>
      </p:sp>
    </p:spTree>
    <p:extLst>
      <p:ext uri="{BB962C8B-B14F-4D97-AF65-F5344CB8AC3E}">
        <p14:creationId xmlns:p14="http://schemas.microsoft.com/office/powerpoint/2010/main" val="260030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30181-1DBD-1D72-436E-9EF5BECFC8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s-IS"/>
          </a:p>
        </p:txBody>
      </p:sp>
      <p:sp>
        <p:nvSpPr>
          <p:cNvPr id="3" name="Text Placeholder 2">
            <a:extLst>
              <a:ext uri="{FF2B5EF4-FFF2-40B4-BE49-F238E27FC236}">
                <a16:creationId xmlns:a16="http://schemas.microsoft.com/office/drawing/2014/main" id="{9CE5D748-E232-CAF8-057C-E853A7F0349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8B4EDF-3361-0DCD-D8F4-2F08CBB1AABE}"/>
              </a:ext>
            </a:extLst>
          </p:cNvPr>
          <p:cNvSpPr>
            <a:spLocks noGrp="1"/>
          </p:cNvSpPr>
          <p:nvPr>
            <p:ph type="dt" sz="half" idx="10"/>
          </p:nvPr>
        </p:nvSpPr>
        <p:spPr/>
        <p:txBody>
          <a:bodyPr/>
          <a:lstStyle/>
          <a:p>
            <a:fld id="{01CFD3A7-B044-4538-955E-5CD662EF2A6A}" type="datetimeFigureOut">
              <a:rPr lang="is-IS" smtClean="0"/>
              <a:t>12.6.2025</a:t>
            </a:fld>
            <a:endParaRPr lang="is-IS"/>
          </a:p>
        </p:txBody>
      </p:sp>
      <p:sp>
        <p:nvSpPr>
          <p:cNvPr id="5" name="Footer Placeholder 4">
            <a:extLst>
              <a:ext uri="{FF2B5EF4-FFF2-40B4-BE49-F238E27FC236}">
                <a16:creationId xmlns:a16="http://schemas.microsoft.com/office/drawing/2014/main" id="{CDB32709-18B9-90EC-45E8-DB334CC0D7AC}"/>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A9437ECB-A6A0-FB79-67C8-1DA84DA56B01}"/>
              </a:ext>
            </a:extLst>
          </p:cNvPr>
          <p:cNvSpPr>
            <a:spLocks noGrp="1"/>
          </p:cNvSpPr>
          <p:nvPr>
            <p:ph type="sldNum" sz="quarter" idx="12"/>
          </p:nvPr>
        </p:nvSpPr>
        <p:spPr/>
        <p:txBody>
          <a:bodyPr/>
          <a:lstStyle/>
          <a:p>
            <a:fld id="{9C234A13-9F94-4572-A5F1-4C663B4256D4}" type="slidenum">
              <a:rPr lang="is-IS" smtClean="0"/>
              <a:t>‹#›</a:t>
            </a:fld>
            <a:endParaRPr lang="is-IS"/>
          </a:p>
        </p:txBody>
      </p:sp>
    </p:spTree>
    <p:extLst>
      <p:ext uri="{BB962C8B-B14F-4D97-AF65-F5344CB8AC3E}">
        <p14:creationId xmlns:p14="http://schemas.microsoft.com/office/powerpoint/2010/main" val="317406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DBC5D-FCDD-0343-8DE3-4C0FC11DCD1A}"/>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id="{31FFE9FB-6B8E-1420-FE12-983714708C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Content Placeholder 3">
            <a:extLst>
              <a:ext uri="{FF2B5EF4-FFF2-40B4-BE49-F238E27FC236}">
                <a16:creationId xmlns:a16="http://schemas.microsoft.com/office/drawing/2014/main" id="{4058980F-2909-2586-F40D-01ADDB88C1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Date Placeholder 4">
            <a:extLst>
              <a:ext uri="{FF2B5EF4-FFF2-40B4-BE49-F238E27FC236}">
                <a16:creationId xmlns:a16="http://schemas.microsoft.com/office/drawing/2014/main" id="{7C5E5FFE-9F32-0FC8-A6B8-9AFE210A4673}"/>
              </a:ext>
            </a:extLst>
          </p:cNvPr>
          <p:cNvSpPr>
            <a:spLocks noGrp="1"/>
          </p:cNvSpPr>
          <p:nvPr>
            <p:ph type="dt" sz="half" idx="10"/>
          </p:nvPr>
        </p:nvSpPr>
        <p:spPr/>
        <p:txBody>
          <a:bodyPr/>
          <a:lstStyle/>
          <a:p>
            <a:fld id="{01CFD3A7-B044-4538-955E-5CD662EF2A6A}" type="datetimeFigureOut">
              <a:rPr lang="is-IS" smtClean="0"/>
              <a:t>12.6.2025</a:t>
            </a:fld>
            <a:endParaRPr lang="is-IS"/>
          </a:p>
        </p:txBody>
      </p:sp>
      <p:sp>
        <p:nvSpPr>
          <p:cNvPr id="6" name="Footer Placeholder 5">
            <a:extLst>
              <a:ext uri="{FF2B5EF4-FFF2-40B4-BE49-F238E27FC236}">
                <a16:creationId xmlns:a16="http://schemas.microsoft.com/office/drawing/2014/main" id="{F7886E97-2434-0D96-F51C-2610E25D9627}"/>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E57EA075-6F70-79DD-1168-F0CF35A2B146}"/>
              </a:ext>
            </a:extLst>
          </p:cNvPr>
          <p:cNvSpPr>
            <a:spLocks noGrp="1"/>
          </p:cNvSpPr>
          <p:nvPr>
            <p:ph type="sldNum" sz="quarter" idx="12"/>
          </p:nvPr>
        </p:nvSpPr>
        <p:spPr/>
        <p:txBody>
          <a:bodyPr/>
          <a:lstStyle/>
          <a:p>
            <a:fld id="{9C234A13-9F94-4572-A5F1-4C663B4256D4}" type="slidenum">
              <a:rPr lang="is-IS" smtClean="0"/>
              <a:t>‹#›</a:t>
            </a:fld>
            <a:endParaRPr lang="is-IS"/>
          </a:p>
        </p:txBody>
      </p:sp>
    </p:spTree>
    <p:extLst>
      <p:ext uri="{BB962C8B-B14F-4D97-AF65-F5344CB8AC3E}">
        <p14:creationId xmlns:p14="http://schemas.microsoft.com/office/powerpoint/2010/main" val="3507479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20014-4A06-5F6E-4416-95D97097B4BC}"/>
              </a:ext>
            </a:extLst>
          </p:cNvPr>
          <p:cNvSpPr>
            <a:spLocks noGrp="1"/>
          </p:cNvSpPr>
          <p:nvPr>
            <p:ph type="title"/>
          </p:nvPr>
        </p:nvSpPr>
        <p:spPr>
          <a:xfrm>
            <a:off x="839788" y="365125"/>
            <a:ext cx="10515600" cy="1325563"/>
          </a:xfrm>
        </p:spPr>
        <p:txBody>
          <a:bodyPr/>
          <a:lstStyle/>
          <a:p>
            <a:r>
              <a:rPr lang="en-US"/>
              <a:t>Click to edit Master title style</a:t>
            </a:r>
            <a:endParaRPr lang="is-IS"/>
          </a:p>
        </p:txBody>
      </p:sp>
      <p:sp>
        <p:nvSpPr>
          <p:cNvPr id="3" name="Text Placeholder 2">
            <a:extLst>
              <a:ext uri="{FF2B5EF4-FFF2-40B4-BE49-F238E27FC236}">
                <a16:creationId xmlns:a16="http://schemas.microsoft.com/office/drawing/2014/main" id="{101271C9-0F96-7DFB-EBEC-25ACDFAF4E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914DF9-D865-8B71-14DB-9617F06765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Text Placeholder 4">
            <a:extLst>
              <a:ext uri="{FF2B5EF4-FFF2-40B4-BE49-F238E27FC236}">
                <a16:creationId xmlns:a16="http://schemas.microsoft.com/office/drawing/2014/main" id="{F48C48AE-26AC-E059-44EB-01D4236F49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582248-9CE3-F08F-224C-BDA4146439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7" name="Date Placeholder 6">
            <a:extLst>
              <a:ext uri="{FF2B5EF4-FFF2-40B4-BE49-F238E27FC236}">
                <a16:creationId xmlns:a16="http://schemas.microsoft.com/office/drawing/2014/main" id="{7AD2B592-570C-3AA7-F68C-91935D7743A3}"/>
              </a:ext>
            </a:extLst>
          </p:cNvPr>
          <p:cNvSpPr>
            <a:spLocks noGrp="1"/>
          </p:cNvSpPr>
          <p:nvPr>
            <p:ph type="dt" sz="half" idx="10"/>
          </p:nvPr>
        </p:nvSpPr>
        <p:spPr/>
        <p:txBody>
          <a:bodyPr/>
          <a:lstStyle/>
          <a:p>
            <a:fld id="{01CFD3A7-B044-4538-955E-5CD662EF2A6A}" type="datetimeFigureOut">
              <a:rPr lang="is-IS" smtClean="0"/>
              <a:t>12.6.2025</a:t>
            </a:fld>
            <a:endParaRPr lang="is-IS"/>
          </a:p>
        </p:txBody>
      </p:sp>
      <p:sp>
        <p:nvSpPr>
          <p:cNvPr id="8" name="Footer Placeholder 7">
            <a:extLst>
              <a:ext uri="{FF2B5EF4-FFF2-40B4-BE49-F238E27FC236}">
                <a16:creationId xmlns:a16="http://schemas.microsoft.com/office/drawing/2014/main" id="{193FBE0A-DA3E-ABD6-9920-98055491C7B6}"/>
              </a:ext>
            </a:extLst>
          </p:cNvPr>
          <p:cNvSpPr>
            <a:spLocks noGrp="1"/>
          </p:cNvSpPr>
          <p:nvPr>
            <p:ph type="ftr" sz="quarter" idx="11"/>
          </p:nvPr>
        </p:nvSpPr>
        <p:spPr/>
        <p:txBody>
          <a:bodyPr/>
          <a:lstStyle/>
          <a:p>
            <a:endParaRPr lang="is-IS"/>
          </a:p>
        </p:txBody>
      </p:sp>
      <p:sp>
        <p:nvSpPr>
          <p:cNvPr id="9" name="Slide Number Placeholder 8">
            <a:extLst>
              <a:ext uri="{FF2B5EF4-FFF2-40B4-BE49-F238E27FC236}">
                <a16:creationId xmlns:a16="http://schemas.microsoft.com/office/drawing/2014/main" id="{AC073ADA-A0AD-89C9-FA43-401D642A6070}"/>
              </a:ext>
            </a:extLst>
          </p:cNvPr>
          <p:cNvSpPr>
            <a:spLocks noGrp="1"/>
          </p:cNvSpPr>
          <p:nvPr>
            <p:ph type="sldNum" sz="quarter" idx="12"/>
          </p:nvPr>
        </p:nvSpPr>
        <p:spPr/>
        <p:txBody>
          <a:bodyPr/>
          <a:lstStyle/>
          <a:p>
            <a:fld id="{9C234A13-9F94-4572-A5F1-4C663B4256D4}" type="slidenum">
              <a:rPr lang="is-IS" smtClean="0"/>
              <a:t>‹#›</a:t>
            </a:fld>
            <a:endParaRPr lang="is-IS"/>
          </a:p>
        </p:txBody>
      </p:sp>
    </p:spTree>
    <p:extLst>
      <p:ext uri="{BB962C8B-B14F-4D97-AF65-F5344CB8AC3E}">
        <p14:creationId xmlns:p14="http://schemas.microsoft.com/office/powerpoint/2010/main" val="3565649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723B6-5745-CF5E-25FC-5F9A69D3B1E4}"/>
              </a:ext>
            </a:extLst>
          </p:cNvPr>
          <p:cNvSpPr>
            <a:spLocks noGrp="1"/>
          </p:cNvSpPr>
          <p:nvPr>
            <p:ph type="title"/>
          </p:nvPr>
        </p:nvSpPr>
        <p:spPr/>
        <p:txBody>
          <a:bodyPr/>
          <a:lstStyle/>
          <a:p>
            <a:r>
              <a:rPr lang="en-US"/>
              <a:t>Click to edit Master title style</a:t>
            </a:r>
            <a:endParaRPr lang="is-IS"/>
          </a:p>
        </p:txBody>
      </p:sp>
      <p:sp>
        <p:nvSpPr>
          <p:cNvPr id="3" name="Date Placeholder 2">
            <a:extLst>
              <a:ext uri="{FF2B5EF4-FFF2-40B4-BE49-F238E27FC236}">
                <a16:creationId xmlns:a16="http://schemas.microsoft.com/office/drawing/2014/main" id="{456E6132-D73C-3A6A-3FE8-E251B8BAEBE6}"/>
              </a:ext>
            </a:extLst>
          </p:cNvPr>
          <p:cNvSpPr>
            <a:spLocks noGrp="1"/>
          </p:cNvSpPr>
          <p:nvPr>
            <p:ph type="dt" sz="half" idx="10"/>
          </p:nvPr>
        </p:nvSpPr>
        <p:spPr/>
        <p:txBody>
          <a:bodyPr/>
          <a:lstStyle/>
          <a:p>
            <a:fld id="{01CFD3A7-B044-4538-955E-5CD662EF2A6A}" type="datetimeFigureOut">
              <a:rPr lang="is-IS" smtClean="0"/>
              <a:t>12.6.2025</a:t>
            </a:fld>
            <a:endParaRPr lang="is-IS"/>
          </a:p>
        </p:txBody>
      </p:sp>
      <p:sp>
        <p:nvSpPr>
          <p:cNvPr id="4" name="Footer Placeholder 3">
            <a:extLst>
              <a:ext uri="{FF2B5EF4-FFF2-40B4-BE49-F238E27FC236}">
                <a16:creationId xmlns:a16="http://schemas.microsoft.com/office/drawing/2014/main" id="{448899FB-818A-7F95-CD72-18FF1115721B}"/>
              </a:ext>
            </a:extLst>
          </p:cNvPr>
          <p:cNvSpPr>
            <a:spLocks noGrp="1"/>
          </p:cNvSpPr>
          <p:nvPr>
            <p:ph type="ftr" sz="quarter" idx="11"/>
          </p:nvPr>
        </p:nvSpPr>
        <p:spPr/>
        <p:txBody>
          <a:bodyPr/>
          <a:lstStyle/>
          <a:p>
            <a:endParaRPr lang="is-IS"/>
          </a:p>
        </p:txBody>
      </p:sp>
      <p:sp>
        <p:nvSpPr>
          <p:cNvPr id="5" name="Slide Number Placeholder 4">
            <a:extLst>
              <a:ext uri="{FF2B5EF4-FFF2-40B4-BE49-F238E27FC236}">
                <a16:creationId xmlns:a16="http://schemas.microsoft.com/office/drawing/2014/main" id="{C3958DC4-FD55-C770-E544-D20E9154268F}"/>
              </a:ext>
            </a:extLst>
          </p:cNvPr>
          <p:cNvSpPr>
            <a:spLocks noGrp="1"/>
          </p:cNvSpPr>
          <p:nvPr>
            <p:ph type="sldNum" sz="quarter" idx="12"/>
          </p:nvPr>
        </p:nvSpPr>
        <p:spPr/>
        <p:txBody>
          <a:bodyPr/>
          <a:lstStyle/>
          <a:p>
            <a:fld id="{9C234A13-9F94-4572-A5F1-4C663B4256D4}" type="slidenum">
              <a:rPr lang="is-IS" smtClean="0"/>
              <a:t>‹#›</a:t>
            </a:fld>
            <a:endParaRPr lang="is-IS"/>
          </a:p>
        </p:txBody>
      </p:sp>
    </p:spTree>
    <p:extLst>
      <p:ext uri="{BB962C8B-B14F-4D97-AF65-F5344CB8AC3E}">
        <p14:creationId xmlns:p14="http://schemas.microsoft.com/office/powerpoint/2010/main" val="2017820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3C4A77-BDE0-595C-0D82-2263375827B9}"/>
              </a:ext>
            </a:extLst>
          </p:cNvPr>
          <p:cNvSpPr>
            <a:spLocks noGrp="1"/>
          </p:cNvSpPr>
          <p:nvPr>
            <p:ph type="dt" sz="half" idx="10"/>
          </p:nvPr>
        </p:nvSpPr>
        <p:spPr/>
        <p:txBody>
          <a:bodyPr/>
          <a:lstStyle/>
          <a:p>
            <a:fld id="{01CFD3A7-B044-4538-955E-5CD662EF2A6A}" type="datetimeFigureOut">
              <a:rPr lang="is-IS" smtClean="0"/>
              <a:t>12.6.2025</a:t>
            </a:fld>
            <a:endParaRPr lang="is-IS"/>
          </a:p>
        </p:txBody>
      </p:sp>
      <p:sp>
        <p:nvSpPr>
          <p:cNvPr id="3" name="Footer Placeholder 2">
            <a:extLst>
              <a:ext uri="{FF2B5EF4-FFF2-40B4-BE49-F238E27FC236}">
                <a16:creationId xmlns:a16="http://schemas.microsoft.com/office/drawing/2014/main" id="{B2D5299F-442F-2C95-184F-E3AF19B99071}"/>
              </a:ext>
            </a:extLst>
          </p:cNvPr>
          <p:cNvSpPr>
            <a:spLocks noGrp="1"/>
          </p:cNvSpPr>
          <p:nvPr>
            <p:ph type="ftr" sz="quarter" idx="11"/>
          </p:nvPr>
        </p:nvSpPr>
        <p:spPr/>
        <p:txBody>
          <a:bodyPr/>
          <a:lstStyle/>
          <a:p>
            <a:endParaRPr lang="is-IS"/>
          </a:p>
        </p:txBody>
      </p:sp>
      <p:sp>
        <p:nvSpPr>
          <p:cNvPr id="4" name="Slide Number Placeholder 3">
            <a:extLst>
              <a:ext uri="{FF2B5EF4-FFF2-40B4-BE49-F238E27FC236}">
                <a16:creationId xmlns:a16="http://schemas.microsoft.com/office/drawing/2014/main" id="{082DE26E-E003-3F56-6AB7-57687664BC2F}"/>
              </a:ext>
            </a:extLst>
          </p:cNvPr>
          <p:cNvSpPr>
            <a:spLocks noGrp="1"/>
          </p:cNvSpPr>
          <p:nvPr>
            <p:ph type="sldNum" sz="quarter" idx="12"/>
          </p:nvPr>
        </p:nvSpPr>
        <p:spPr/>
        <p:txBody>
          <a:bodyPr/>
          <a:lstStyle/>
          <a:p>
            <a:fld id="{9C234A13-9F94-4572-A5F1-4C663B4256D4}" type="slidenum">
              <a:rPr lang="is-IS" smtClean="0"/>
              <a:t>‹#›</a:t>
            </a:fld>
            <a:endParaRPr lang="is-IS"/>
          </a:p>
        </p:txBody>
      </p:sp>
    </p:spTree>
    <p:extLst>
      <p:ext uri="{BB962C8B-B14F-4D97-AF65-F5344CB8AC3E}">
        <p14:creationId xmlns:p14="http://schemas.microsoft.com/office/powerpoint/2010/main" val="2801109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29AF6-2690-9A43-8BEE-47D539884F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s-IS"/>
          </a:p>
        </p:txBody>
      </p:sp>
      <p:sp>
        <p:nvSpPr>
          <p:cNvPr id="3" name="Content Placeholder 2">
            <a:extLst>
              <a:ext uri="{FF2B5EF4-FFF2-40B4-BE49-F238E27FC236}">
                <a16:creationId xmlns:a16="http://schemas.microsoft.com/office/drawing/2014/main" id="{17F8A5D7-A160-A84E-2011-3AC403D61F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Text Placeholder 3">
            <a:extLst>
              <a:ext uri="{FF2B5EF4-FFF2-40B4-BE49-F238E27FC236}">
                <a16:creationId xmlns:a16="http://schemas.microsoft.com/office/drawing/2014/main" id="{4C46F722-FE58-264B-0379-869F08D669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73F59D-F697-29F9-20FA-A48788671944}"/>
              </a:ext>
            </a:extLst>
          </p:cNvPr>
          <p:cNvSpPr>
            <a:spLocks noGrp="1"/>
          </p:cNvSpPr>
          <p:nvPr>
            <p:ph type="dt" sz="half" idx="10"/>
          </p:nvPr>
        </p:nvSpPr>
        <p:spPr/>
        <p:txBody>
          <a:bodyPr/>
          <a:lstStyle/>
          <a:p>
            <a:fld id="{01CFD3A7-B044-4538-955E-5CD662EF2A6A}" type="datetimeFigureOut">
              <a:rPr lang="is-IS" smtClean="0"/>
              <a:t>12.6.2025</a:t>
            </a:fld>
            <a:endParaRPr lang="is-IS"/>
          </a:p>
        </p:txBody>
      </p:sp>
      <p:sp>
        <p:nvSpPr>
          <p:cNvPr id="6" name="Footer Placeholder 5">
            <a:extLst>
              <a:ext uri="{FF2B5EF4-FFF2-40B4-BE49-F238E27FC236}">
                <a16:creationId xmlns:a16="http://schemas.microsoft.com/office/drawing/2014/main" id="{65F5EC17-A1BB-C526-148F-7C470D7D1E46}"/>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FE955009-A050-E706-301F-180F5E60DD32}"/>
              </a:ext>
            </a:extLst>
          </p:cNvPr>
          <p:cNvSpPr>
            <a:spLocks noGrp="1"/>
          </p:cNvSpPr>
          <p:nvPr>
            <p:ph type="sldNum" sz="quarter" idx="12"/>
          </p:nvPr>
        </p:nvSpPr>
        <p:spPr/>
        <p:txBody>
          <a:bodyPr/>
          <a:lstStyle/>
          <a:p>
            <a:fld id="{9C234A13-9F94-4572-A5F1-4C663B4256D4}" type="slidenum">
              <a:rPr lang="is-IS" smtClean="0"/>
              <a:t>‹#›</a:t>
            </a:fld>
            <a:endParaRPr lang="is-IS"/>
          </a:p>
        </p:txBody>
      </p:sp>
    </p:spTree>
    <p:extLst>
      <p:ext uri="{BB962C8B-B14F-4D97-AF65-F5344CB8AC3E}">
        <p14:creationId xmlns:p14="http://schemas.microsoft.com/office/powerpoint/2010/main" val="1823017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746E8-2100-6A4E-57E7-C1B51967DB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s-IS"/>
          </a:p>
        </p:txBody>
      </p:sp>
      <p:sp>
        <p:nvSpPr>
          <p:cNvPr id="3" name="Picture Placeholder 2">
            <a:extLst>
              <a:ext uri="{FF2B5EF4-FFF2-40B4-BE49-F238E27FC236}">
                <a16:creationId xmlns:a16="http://schemas.microsoft.com/office/drawing/2014/main" id="{C56AC859-84B7-24F6-1DBB-58907F7836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a:extLst>
              <a:ext uri="{FF2B5EF4-FFF2-40B4-BE49-F238E27FC236}">
                <a16:creationId xmlns:a16="http://schemas.microsoft.com/office/drawing/2014/main" id="{AE85FD57-A8EB-6996-1E88-4D694358CA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B9084A-DDAA-91C3-2182-ECF33810C995}"/>
              </a:ext>
            </a:extLst>
          </p:cNvPr>
          <p:cNvSpPr>
            <a:spLocks noGrp="1"/>
          </p:cNvSpPr>
          <p:nvPr>
            <p:ph type="dt" sz="half" idx="10"/>
          </p:nvPr>
        </p:nvSpPr>
        <p:spPr/>
        <p:txBody>
          <a:bodyPr/>
          <a:lstStyle/>
          <a:p>
            <a:fld id="{01CFD3A7-B044-4538-955E-5CD662EF2A6A}" type="datetimeFigureOut">
              <a:rPr lang="is-IS" smtClean="0"/>
              <a:t>12.6.2025</a:t>
            </a:fld>
            <a:endParaRPr lang="is-IS"/>
          </a:p>
        </p:txBody>
      </p:sp>
      <p:sp>
        <p:nvSpPr>
          <p:cNvPr id="6" name="Footer Placeholder 5">
            <a:extLst>
              <a:ext uri="{FF2B5EF4-FFF2-40B4-BE49-F238E27FC236}">
                <a16:creationId xmlns:a16="http://schemas.microsoft.com/office/drawing/2014/main" id="{5420F09D-AAA3-F09C-95B5-0AA5A8311BC1}"/>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BFAD2137-F8B4-63FC-A49C-AC4E406EFF6F}"/>
              </a:ext>
            </a:extLst>
          </p:cNvPr>
          <p:cNvSpPr>
            <a:spLocks noGrp="1"/>
          </p:cNvSpPr>
          <p:nvPr>
            <p:ph type="sldNum" sz="quarter" idx="12"/>
          </p:nvPr>
        </p:nvSpPr>
        <p:spPr/>
        <p:txBody>
          <a:bodyPr/>
          <a:lstStyle/>
          <a:p>
            <a:fld id="{9C234A13-9F94-4572-A5F1-4C663B4256D4}" type="slidenum">
              <a:rPr lang="is-IS" smtClean="0"/>
              <a:t>‹#›</a:t>
            </a:fld>
            <a:endParaRPr lang="is-IS"/>
          </a:p>
        </p:txBody>
      </p:sp>
    </p:spTree>
    <p:extLst>
      <p:ext uri="{BB962C8B-B14F-4D97-AF65-F5344CB8AC3E}">
        <p14:creationId xmlns:p14="http://schemas.microsoft.com/office/powerpoint/2010/main" val="3313696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0B761C-CB53-0083-3187-F36952D459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s-IS"/>
          </a:p>
        </p:txBody>
      </p:sp>
      <p:sp>
        <p:nvSpPr>
          <p:cNvPr id="3" name="Text Placeholder 2">
            <a:extLst>
              <a:ext uri="{FF2B5EF4-FFF2-40B4-BE49-F238E27FC236}">
                <a16:creationId xmlns:a16="http://schemas.microsoft.com/office/drawing/2014/main" id="{8C198941-78E0-D204-1AC6-6F1E16F2C2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64CA28B6-61B7-9D6B-2CB0-CA7F4C138E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1CFD3A7-B044-4538-955E-5CD662EF2A6A}" type="datetimeFigureOut">
              <a:rPr lang="is-IS" smtClean="0"/>
              <a:t>12.6.2025</a:t>
            </a:fld>
            <a:endParaRPr lang="is-IS"/>
          </a:p>
        </p:txBody>
      </p:sp>
      <p:sp>
        <p:nvSpPr>
          <p:cNvPr id="5" name="Footer Placeholder 4">
            <a:extLst>
              <a:ext uri="{FF2B5EF4-FFF2-40B4-BE49-F238E27FC236}">
                <a16:creationId xmlns:a16="http://schemas.microsoft.com/office/drawing/2014/main" id="{A6F2F682-CAA7-7857-71D9-D96CB1D077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s-IS"/>
          </a:p>
        </p:txBody>
      </p:sp>
      <p:sp>
        <p:nvSpPr>
          <p:cNvPr id="6" name="Slide Number Placeholder 5">
            <a:extLst>
              <a:ext uri="{FF2B5EF4-FFF2-40B4-BE49-F238E27FC236}">
                <a16:creationId xmlns:a16="http://schemas.microsoft.com/office/drawing/2014/main" id="{9BEB149A-2868-B279-369D-CB9131924A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C234A13-9F94-4572-A5F1-4C663B4256D4}" type="slidenum">
              <a:rPr lang="is-IS" smtClean="0"/>
              <a:t>‹#›</a:t>
            </a:fld>
            <a:endParaRPr lang="is-IS"/>
          </a:p>
        </p:txBody>
      </p:sp>
    </p:spTree>
    <p:extLst>
      <p:ext uri="{BB962C8B-B14F-4D97-AF65-F5344CB8AC3E}">
        <p14:creationId xmlns:p14="http://schemas.microsoft.com/office/powerpoint/2010/main" val="3976261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chart" Target="../charts/char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17.xml"/><Relationship Id="rId4" Type="http://schemas.openxmlformats.org/officeDocument/2006/relationships/chart" Target="../charts/char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1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xml"/><Relationship Id="rId4" Type="http://schemas.openxmlformats.org/officeDocument/2006/relationships/chart" Target="../charts/chart27.xml"/></Relationships>
</file>

<file path=ppt/slides/_rels/slide19.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xml"/><Relationship Id="rId4" Type="http://schemas.openxmlformats.org/officeDocument/2006/relationships/chart" Target="../charts/chart31.xml"/></Relationships>
</file>

<file path=ppt/slides/_rels/slide2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2.xml"/><Relationship Id="rId4" Type="http://schemas.openxmlformats.org/officeDocument/2006/relationships/chart" Target="../charts/chart3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chart" Target="../charts/chart6.xml"/><Relationship Id="rId7"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C348A-CAEB-842D-8B70-815339554FB1}"/>
              </a:ext>
            </a:extLst>
          </p:cNvPr>
          <p:cNvSpPr>
            <a:spLocks noGrp="1"/>
          </p:cNvSpPr>
          <p:nvPr>
            <p:ph type="ctrTitle"/>
          </p:nvPr>
        </p:nvSpPr>
        <p:spPr>
          <a:xfrm>
            <a:off x="1523999" y="1114348"/>
            <a:ext cx="9144000" cy="1443038"/>
          </a:xfrm>
        </p:spPr>
        <p:txBody>
          <a:bodyPr>
            <a:normAutofit/>
          </a:bodyPr>
          <a:lstStyle/>
          <a:p>
            <a:r>
              <a:rPr lang="is-IS" sz="4800" dirty="0">
                <a:latin typeface="Times New Roman" panose="02020603050405020304" pitchFamily="18" charset="0"/>
                <a:cs typeface="Times New Roman" panose="02020603050405020304" pitchFamily="18" charset="0"/>
              </a:rPr>
              <a:t>Causes of Declining Fertility in Iceland</a:t>
            </a:r>
          </a:p>
        </p:txBody>
      </p:sp>
      <p:sp>
        <p:nvSpPr>
          <p:cNvPr id="3" name="Subtitle 2">
            <a:extLst>
              <a:ext uri="{FF2B5EF4-FFF2-40B4-BE49-F238E27FC236}">
                <a16:creationId xmlns:a16="http://schemas.microsoft.com/office/drawing/2014/main" id="{5A2AC68C-D8F4-9660-393A-466C8957B6AD}"/>
              </a:ext>
            </a:extLst>
          </p:cNvPr>
          <p:cNvSpPr>
            <a:spLocks noGrp="1"/>
          </p:cNvSpPr>
          <p:nvPr>
            <p:ph type="subTitle" idx="1"/>
          </p:nvPr>
        </p:nvSpPr>
        <p:spPr>
          <a:xfrm>
            <a:off x="2490787" y="3173413"/>
            <a:ext cx="7210425" cy="2074862"/>
          </a:xfrm>
        </p:spPr>
        <p:txBody>
          <a:bodyPr>
            <a:normAutofit fontScale="77500" lnSpcReduction="20000"/>
          </a:bodyPr>
          <a:lstStyle/>
          <a:p>
            <a:r>
              <a:rPr lang="is-IS" sz="3800" dirty="0">
                <a:latin typeface="Times New Roman" panose="02020603050405020304" pitchFamily="18" charset="0"/>
                <a:cs typeface="Times New Roman" panose="02020603050405020304" pitchFamily="18" charset="0"/>
              </a:rPr>
              <a:t>Vilmundur Torfason and Gylfi Zoega</a:t>
            </a:r>
          </a:p>
          <a:p>
            <a:endParaRPr lang="is-IS" sz="3800" dirty="0">
              <a:latin typeface="Times New Roman" panose="02020603050405020304" pitchFamily="18" charset="0"/>
              <a:cs typeface="Times New Roman" panose="02020603050405020304" pitchFamily="18" charset="0"/>
            </a:endParaRPr>
          </a:p>
          <a:p>
            <a:r>
              <a:rPr lang="is-IS" sz="3200" dirty="0">
                <a:latin typeface="Times New Roman" panose="02020603050405020304" pitchFamily="18" charset="0"/>
                <a:cs typeface="Times New Roman" panose="02020603050405020304" pitchFamily="18" charset="0"/>
              </a:rPr>
              <a:t>PRICE presentation</a:t>
            </a:r>
          </a:p>
          <a:p>
            <a:endParaRPr lang="is-IS" sz="3200" dirty="0">
              <a:latin typeface="Times New Roman" panose="02020603050405020304" pitchFamily="18" charset="0"/>
              <a:cs typeface="Times New Roman" panose="02020603050405020304" pitchFamily="18" charset="0"/>
            </a:endParaRPr>
          </a:p>
          <a:p>
            <a:r>
              <a:rPr lang="is-IS" sz="3200" dirty="0">
                <a:latin typeface="Times New Roman" panose="02020603050405020304" pitchFamily="18" charset="0"/>
                <a:cs typeface="Times New Roman" panose="02020603050405020304" pitchFamily="18" charset="0"/>
              </a:rPr>
              <a:t>12 June 2025</a:t>
            </a:r>
          </a:p>
        </p:txBody>
      </p:sp>
    </p:spTree>
    <p:extLst>
      <p:ext uri="{BB962C8B-B14F-4D97-AF65-F5344CB8AC3E}">
        <p14:creationId xmlns:p14="http://schemas.microsoft.com/office/powerpoint/2010/main" val="181065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9C2BEA35-DC07-42F6-2E61-928450DEB4BD}"/>
              </a:ext>
            </a:extLst>
          </p:cNvPr>
          <p:cNvGraphicFramePr>
            <a:graphicFrameLocks noGrp="1"/>
          </p:cNvGraphicFramePr>
          <p:nvPr>
            <p:extLst>
              <p:ext uri="{D42A27DB-BD31-4B8C-83A1-F6EECF244321}">
                <p14:modId xmlns:p14="http://schemas.microsoft.com/office/powerpoint/2010/main" val="4186737771"/>
              </p:ext>
            </p:extLst>
          </p:nvPr>
        </p:nvGraphicFramePr>
        <p:xfrm>
          <a:off x="1323976" y="1540192"/>
          <a:ext cx="9178925" cy="4212905"/>
        </p:xfrm>
        <a:graphic>
          <a:graphicData uri="http://schemas.openxmlformats.org/drawingml/2006/table">
            <a:tbl>
              <a:tblPr/>
              <a:tblGrid>
                <a:gridCol w="2057399">
                  <a:extLst>
                    <a:ext uri="{9D8B030D-6E8A-4147-A177-3AD203B41FA5}">
                      <a16:colId xmlns:a16="http://schemas.microsoft.com/office/drawing/2014/main" val="3592249703"/>
                    </a:ext>
                  </a:extLst>
                </a:gridCol>
                <a:gridCol w="866775">
                  <a:extLst>
                    <a:ext uri="{9D8B030D-6E8A-4147-A177-3AD203B41FA5}">
                      <a16:colId xmlns:a16="http://schemas.microsoft.com/office/drawing/2014/main" val="2145774985"/>
                    </a:ext>
                  </a:extLst>
                </a:gridCol>
                <a:gridCol w="851418">
                  <a:extLst>
                    <a:ext uri="{9D8B030D-6E8A-4147-A177-3AD203B41FA5}">
                      <a16:colId xmlns:a16="http://schemas.microsoft.com/office/drawing/2014/main" val="4906586"/>
                    </a:ext>
                  </a:extLst>
                </a:gridCol>
                <a:gridCol w="616423">
                  <a:extLst>
                    <a:ext uri="{9D8B030D-6E8A-4147-A177-3AD203B41FA5}">
                      <a16:colId xmlns:a16="http://schemas.microsoft.com/office/drawing/2014/main" val="633366241"/>
                    </a:ext>
                  </a:extLst>
                </a:gridCol>
                <a:gridCol w="866845">
                  <a:extLst>
                    <a:ext uri="{9D8B030D-6E8A-4147-A177-3AD203B41FA5}">
                      <a16:colId xmlns:a16="http://schemas.microsoft.com/office/drawing/2014/main" val="1868459460"/>
                    </a:ext>
                  </a:extLst>
                </a:gridCol>
                <a:gridCol w="924635">
                  <a:extLst>
                    <a:ext uri="{9D8B030D-6E8A-4147-A177-3AD203B41FA5}">
                      <a16:colId xmlns:a16="http://schemas.microsoft.com/office/drawing/2014/main" val="1763065794"/>
                    </a:ext>
                  </a:extLst>
                </a:gridCol>
                <a:gridCol w="616423">
                  <a:extLst>
                    <a:ext uri="{9D8B030D-6E8A-4147-A177-3AD203B41FA5}">
                      <a16:colId xmlns:a16="http://schemas.microsoft.com/office/drawing/2014/main" val="3415119193"/>
                    </a:ext>
                  </a:extLst>
                </a:gridCol>
                <a:gridCol w="780160">
                  <a:extLst>
                    <a:ext uri="{9D8B030D-6E8A-4147-A177-3AD203B41FA5}">
                      <a16:colId xmlns:a16="http://schemas.microsoft.com/office/drawing/2014/main" val="242135030"/>
                    </a:ext>
                  </a:extLst>
                </a:gridCol>
                <a:gridCol w="982424">
                  <a:extLst>
                    <a:ext uri="{9D8B030D-6E8A-4147-A177-3AD203B41FA5}">
                      <a16:colId xmlns:a16="http://schemas.microsoft.com/office/drawing/2014/main" val="2757499190"/>
                    </a:ext>
                  </a:extLst>
                </a:gridCol>
                <a:gridCol w="616423">
                  <a:extLst>
                    <a:ext uri="{9D8B030D-6E8A-4147-A177-3AD203B41FA5}">
                      <a16:colId xmlns:a16="http://schemas.microsoft.com/office/drawing/2014/main" val="3663063379"/>
                    </a:ext>
                  </a:extLst>
                </a:gridCol>
              </a:tblGrid>
              <a:tr h="259466">
                <a:tc>
                  <a:txBody>
                    <a:bodyPr/>
                    <a:lstStyle/>
                    <a:p>
                      <a:pPr algn="l" fontAlgn="b"/>
                      <a:r>
                        <a:rPr lang="en-US" sz="1100" b="0" i="0" u="none" strike="noStrike" dirty="0">
                          <a:solidFill>
                            <a:srgbClr val="000000"/>
                          </a:solidFill>
                          <a:effectLst/>
                          <a:latin typeface="Times New Roman" panose="02020603050405020304" pitchFamily="18"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9">
                  <a:txBody>
                    <a:bodyPr/>
                    <a:lstStyle/>
                    <a:p>
                      <a:pPr algn="ctr" fontAlgn="ctr"/>
                      <a:r>
                        <a:rPr lang="en-US" sz="1600" b="0" i="0" u="none" strike="noStrike" dirty="0">
                          <a:solidFill>
                            <a:srgbClr val="000000"/>
                          </a:solidFill>
                          <a:effectLst/>
                          <a:latin typeface="Times New Roman" panose="02020603050405020304" pitchFamily="18" charset="0"/>
                        </a:rPr>
                        <a:t>Pooled – 2014-2022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is-IS"/>
                    </a:p>
                  </a:txBody>
                  <a:tcPr/>
                </a:tc>
                <a:tc hMerge="1">
                  <a:txBody>
                    <a:bodyPr/>
                    <a:lstStyle/>
                    <a:p>
                      <a:endParaRPr lang="is-IS"/>
                    </a:p>
                  </a:txBody>
                  <a:tcPr/>
                </a:tc>
                <a:tc hMerge="1">
                  <a:txBody>
                    <a:bodyPr/>
                    <a:lstStyle/>
                    <a:p>
                      <a:endParaRPr lang="is-IS"/>
                    </a:p>
                  </a:txBody>
                  <a:tcPr/>
                </a:tc>
                <a:tc hMerge="1">
                  <a:txBody>
                    <a:bodyPr/>
                    <a:lstStyle/>
                    <a:p>
                      <a:endParaRPr lang="is-IS"/>
                    </a:p>
                  </a:txBody>
                  <a:tcPr/>
                </a:tc>
                <a:tc hMerge="1">
                  <a:txBody>
                    <a:bodyPr/>
                    <a:lstStyle/>
                    <a:p>
                      <a:endParaRPr lang="is-IS"/>
                    </a:p>
                  </a:txBody>
                  <a:tcPr/>
                </a:tc>
                <a:tc hMerge="1">
                  <a:txBody>
                    <a:bodyPr/>
                    <a:lstStyle/>
                    <a:p>
                      <a:endParaRPr lang="is-IS"/>
                    </a:p>
                  </a:txBody>
                  <a:tcPr/>
                </a:tc>
                <a:tc hMerge="1">
                  <a:txBody>
                    <a:bodyPr/>
                    <a:lstStyle/>
                    <a:p>
                      <a:endParaRPr lang="is-IS"/>
                    </a:p>
                  </a:txBody>
                  <a:tcPr/>
                </a:tc>
                <a:tc hMerge="1">
                  <a:txBody>
                    <a:bodyPr/>
                    <a:lstStyle/>
                    <a:p>
                      <a:endParaRPr lang="is-IS"/>
                    </a:p>
                  </a:txBody>
                  <a:tcPr/>
                </a:tc>
                <a:extLst>
                  <a:ext uri="{0D108BD9-81ED-4DB2-BD59-A6C34878D82A}">
                    <a16:rowId xmlns:a16="http://schemas.microsoft.com/office/drawing/2014/main" val="1482515284"/>
                  </a:ext>
                </a:extLst>
              </a:tr>
              <a:tr h="195087">
                <a:tc>
                  <a:txBody>
                    <a:bodyPr/>
                    <a:lstStyle/>
                    <a:p>
                      <a:pPr algn="l" fontAlgn="b"/>
                      <a:r>
                        <a:rPr lang="en-US" sz="1100" b="1" i="0" u="none" strike="noStrike" dirty="0">
                          <a:solidFill>
                            <a:srgbClr val="000000"/>
                          </a:solidFill>
                          <a:effectLst/>
                          <a:latin typeface="Times New Roman" panose="02020603050405020304" pitchFamily="18" charset="0"/>
                        </a:rPr>
                        <a:t>Variables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gridSpan="3">
                  <a:txBody>
                    <a:bodyPr/>
                    <a:lstStyle/>
                    <a:p>
                      <a:pPr algn="ctr" fontAlgn="b"/>
                      <a:r>
                        <a:rPr lang="en-US" sz="1100" b="0" i="0" u="none" strike="noStrike" dirty="0">
                          <a:solidFill>
                            <a:srgbClr val="000000"/>
                          </a:solidFill>
                          <a:effectLst/>
                          <a:latin typeface="Times New Roman" panose="02020603050405020304" pitchFamily="18" charset="0"/>
                        </a:rPr>
                        <a:t>First child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is-IS"/>
                    </a:p>
                  </a:txBody>
                  <a:tcPr/>
                </a:tc>
                <a:tc hMerge="1">
                  <a:txBody>
                    <a:bodyPr/>
                    <a:lstStyle/>
                    <a:p>
                      <a:endParaRPr lang="is-IS"/>
                    </a:p>
                  </a:txBody>
                  <a:tcPr/>
                </a:tc>
                <a:tc gridSpan="3">
                  <a:txBody>
                    <a:bodyPr/>
                    <a:lstStyle/>
                    <a:p>
                      <a:pPr algn="ctr" fontAlgn="b"/>
                      <a:r>
                        <a:rPr lang="en-US" sz="1100" b="0" i="0" u="none" strike="noStrike" dirty="0">
                          <a:solidFill>
                            <a:srgbClr val="000000"/>
                          </a:solidFill>
                          <a:effectLst/>
                          <a:latin typeface="Times New Roman" panose="02020603050405020304" pitchFamily="18" charset="0"/>
                        </a:rPr>
                        <a:t>Second child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is-IS"/>
                    </a:p>
                  </a:txBody>
                  <a:tcPr/>
                </a:tc>
                <a:tc hMerge="1">
                  <a:txBody>
                    <a:bodyPr/>
                    <a:lstStyle/>
                    <a:p>
                      <a:endParaRPr lang="is-IS"/>
                    </a:p>
                  </a:txBody>
                  <a:tcPr/>
                </a:tc>
                <a:tc gridSpan="3">
                  <a:txBody>
                    <a:bodyPr/>
                    <a:lstStyle/>
                    <a:p>
                      <a:pPr algn="ctr" fontAlgn="ctr"/>
                      <a:r>
                        <a:rPr lang="en-US" sz="1100" b="0" i="0" u="none" strike="noStrike" dirty="0">
                          <a:solidFill>
                            <a:srgbClr val="000000"/>
                          </a:solidFill>
                          <a:effectLst/>
                          <a:latin typeface="Times New Roman" panose="02020603050405020304" pitchFamily="18" charset="0"/>
                        </a:rPr>
                        <a:t>Third child</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is-IS"/>
                    </a:p>
                  </a:txBody>
                  <a:tcPr/>
                </a:tc>
                <a:tc hMerge="1">
                  <a:txBody>
                    <a:bodyPr/>
                    <a:lstStyle/>
                    <a:p>
                      <a:endParaRPr lang="is-IS"/>
                    </a:p>
                  </a:txBody>
                  <a:tcPr/>
                </a:tc>
                <a:extLst>
                  <a:ext uri="{0D108BD9-81ED-4DB2-BD59-A6C34878D82A}">
                    <a16:rowId xmlns:a16="http://schemas.microsoft.com/office/drawing/2014/main" val="3244279063"/>
                  </a:ext>
                </a:extLst>
              </a:tr>
              <a:tr h="195087">
                <a:tc>
                  <a:txBody>
                    <a:bodyPr/>
                    <a:lstStyle/>
                    <a:p>
                      <a:pPr algn="l" fontAlgn="b"/>
                      <a:r>
                        <a:rPr lang="en-US" sz="1100" b="0" i="0" u="none" strike="noStrike" dirty="0">
                          <a:solidFill>
                            <a:srgbClr val="000000"/>
                          </a:solidFill>
                          <a:effectLst/>
                          <a:latin typeface="Times New Roman" panose="02020603050405020304" pitchFamily="18" charset="0"/>
                        </a:rPr>
                        <a:t>Intercept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IS" sz="1100" b="0" i="0" u="none" strike="noStrike" dirty="0">
                          <a:solidFill>
                            <a:srgbClr val="000000"/>
                          </a:solidFill>
                          <a:effectLst/>
                          <a:latin typeface="Times New Roman" panose="02020603050405020304" pitchFamily="18" charset="0"/>
                          <a:cs typeface="Times New Roman" panose="02020603050405020304" pitchFamily="18" charset="0"/>
                        </a:rPr>
                        <a:t>-0,0380</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r>
                        <a:rPr lang="en-IS" sz="1100" b="0" i="0" u="none" strike="noStrike">
                          <a:solidFill>
                            <a:srgbClr val="000000"/>
                          </a:solidFill>
                          <a:effectLst/>
                          <a:latin typeface="Times New Roman" panose="02020603050405020304" pitchFamily="18" charset="0"/>
                          <a:cs typeface="Times New Roman" panose="02020603050405020304" pitchFamily="18" charset="0"/>
                        </a:rPr>
                        <a:t>(0,0022)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r>
                        <a:rPr lang="en-IS" sz="1100" b="0" i="0" u="none" strike="noStrike">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IS" sz="1100" b="0" i="0" u="none" strike="noStrike" dirty="0">
                          <a:solidFill>
                            <a:srgbClr val="000000"/>
                          </a:solidFill>
                          <a:effectLst/>
                          <a:latin typeface="Times New Roman" panose="02020603050405020304" pitchFamily="18" charset="0"/>
                          <a:cs typeface="Times New Roman" panose="02020603050405020304" pitchFamily="18" charset="0"/>
                        </a:rPr>
                        <a:t>-0,1015</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r>
                        <a:rPr lang="en-IS" sz="1100" b="0" i="0" u="none" strike="noStrike">
                          <a:solidFill>
                            <a:srgbClr val="000000"/>
                          </a:solidFill>
                          <a:effectLst/>
                          <a:latin typeface="Times New Roman" panose="02020603050405020304" pitchFamily="18" charset="0"/>
                          <a:cs typeface="Times New Roman" panose="02020603050405020304" pitchFamily="18" charset="0"/>
                        </a:rPr>
                        <a:t>(0,0020)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r>
                        <a:rPr lang="en-IS" sz="1100" b="0" i="0" u="none" strike="noStrike">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IS" sz="1100" b="0" i="0" u="none" strike="noStrike">
                          <a:solidFill>
                            <a:srgbClr val="000000"/>
                          </a:solidFill>
                          <a:effectLst/>
                          <a:latin typeface="Times New Roman" panose="02020603050405020304" pitchFamily="18" charset="0"/>
                          <a:cs typeface="Times New Roman" panose="02020603050405020304" pitchFamily="18" charset="0"/>
                        </a:rPr>
                        <a:t>-0,0757</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r>
                        <a:rPr lang="en-IS" sz="1100" b="0" i="0" u="none" strike="noStrike">
                          <a:solidFill>
                            <a:srgbClr val="000000"/>
                          </a:solidFill>
                          <a:effectLst/>
                          <a:latin typeface="Times New Roman" panose="02020603050405020304" pitchFamily="18" charset="0"/>
                          <a:cs typeface="Times New Roman" panose="02020603050405020304" pitchFamily="18" charset="0"/>
                        </a:rPr>
                        <a:t>(0,0015)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r>
                        <a:rPr lang="en-IS" sz="1100" b="0" i="0" u="none" strike="noStrike">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742729166"/>
                  </a:ext>
                </a:extLst>
              </a:tr>
              <a:tr h="195087">
                <a:tc>
                  <a:txBody>
                    <a:bodyPr/>
                    <a:lstStyle/>
                    <a:p>
                      <a:pPr algn="l" fontAlgn="b"/>
                      <a:r>
                        <a:rPr lang="en-US" sz="1100" b="0" i="0" u="none" strike="noStrike" dirty="0">
                          <a:solidFill>
                            <a:srgbClr val="000000"/>
                          </a:solidFill>
                          <a:effectLst/>
                          <a:latin typeface="Times New Roman" panose="02020603050405020304" pitchFamily="18" charset="0"/>
                        </a:rPr>
                        <a:t>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dirty="0">
                          <a:solidFill>
                            <a:srgbClr val="000000"/>
                          </a:solidFill>
                          <a:effectLst/>
                          <a:latin typeface="Times New Roman" panose="02020603050405020304" pitchFamily="18" charset="0"/>
                          <a:cs typeface="Times New Roman" panose="02020603050405020304" pitchFamily="18" charset="0"/>
                        </a:rPr>
                        <a:t>0,0051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(0,0001)</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dirty="0">
                          <a:solidFill>
                            <a:srgbClr val="000000"/>
                          </a:solidFill>
                          <a:effectLst/>
                          <a:latin typeface="Times New Roman" panose="02020603050405020304" pitchFamily="18" charset="0"/>
                          <a:cs typeface="Times New Roman" panose="02020603050405020304" pitchFamily="18" charset="0"/>
                        </a:rPr>
                        <a:t>0,0088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(0,0001)</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0,0059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(0,0001)</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153350409"/>
                  </a:ext>
                </a:extLst>
              </a:tr>
              <a:tr h="195087">
                <a:tc>
                  <a:txBody>
                    <a:bodyPr/>
                    <a:lstStyle/>
                    <a:p>
                      <a:pPr algn="l" fontAlgn="b"/>
                      <a:r>
                        <a:rPr lang="en-US" sz="1100" b="0" i="0" u="none" strike="noStrike" dirty="0">
                          <a:solidFill>
                            <a:srgbClr val="000000"/>
                          </a:solidFill>
                          <a:effectLst/>
                          <a:latin typeface="Times New Roman" panose="02020603050405020304" pitchFamily="18" charset="0"/>
                        </a:rPr>
                        <a:t>Age squared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dirty="0">
                          <a:solidFill>
                            <a:srgbClr val="000000"/>
                          </a:solidFill>
                          <a:effectLst/>
                          <a:latin typeface="Times New Roman" panose="02020603050405020304" pitchFamily="18" charset="0"/>
                          <a:cs typeface="Times New Roman" panose="02020603050405020304" pitchFamily="18" charset="0"/>
                        </a:rPr>
                        <a:t>-0,0001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(0,000002)</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dirty="0">
                          <a:solidFill>
                            <a:srgbClr val="000000"/>
                          </a:solidFill>
                          <a:effectLst/>
                          <a:latin typeface="Times New Roman" panose="02020603050405020304" pitchFamily="18" charset="0"/>
                          <a:cs typeface="Times New Roman" panose="02020603050405020304" pitchFamily="18" charset="0"/>
                        </a:rPr>
                        <a:t>-0,0002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(0,000002)</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-0,0001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(0,000002)</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455665035"/>
                  </a:ext>
                </a:extLst>
              </a:tr>
              <a:tr h="195087">
                <a:tc>
                  <a:txBody>
                    <a:bodyPr/>
                    <a:lstStyle/>
                    <a:p>
                      <a:pPr algn="l" fontAlgn="b"/>
                      <a:r>
                        <a:rPr lang="en-US" sz="1100" b="0" i="0" u="none" strike="noStrike" dirty="0">
                          <a:solidFill>
                            <a:srgbClr val="000000"/>
                          </a:solidFill>
                          <a:effectLst/>
                          <a:latin typeface="Times New Roman" panose="02020603050405020304" pitchFamily="18" charset="0"/>
                        </a:rPr>
                        <a:t>Unemployment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0,0116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(0,0011)</a:t>
                      </a:r>
                    </a:p>
                  </a:txBody>
                  <a:tcPr marL="9525" marR="9525" marT="9525" marB="0" anchor="b">
                    <a:lnL>
                      <a:noFill/>
                    </a:lnL>
                    <a:lnR>
                      <a:noFill/>
                    </a:lnR>
                    <a:lnT>
                      <a:noFill/>
                    </a:lnT>
                    <a:lnB>
                      <a:noFill/>
                    </a:lnB>
                    <a:noFill/>
                  </a:tcPr>
                </a:tc>
                <a:tc>
                  <a:txBody>
                    <a:bodyPr/>
                    <a:lstStyle/>
                    <a:p>
                      <a:pPr algn="l" fontAlgn="b"/>
                      <a:r>
                        <a:rPr lang="en-IS" sz="11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0,0098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(0,0010)</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0,0006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(0,0007)</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839562705"/>
                  </a:ext>
                </a:extLst>
              </a:tr>
              <a:tr h="195087">
                <a:tc>
                  <a:txBody>
                    <a:bodyPr/>
                    <a:lstStyle/>
                    <a:p>
                      <a:pPr algn="l" fontAlgn="b"/>
                      <a:r>
                        <a:rPr lang="en-US" sz="1100" b="0" i="0" u="none" strike="noStrike" dirty="0">
                          <a:solidFill>
                            <a:srgbClr val="000000"/>
                          </a:solidFill>
                          <a:effectLst/>
                          <a:latin typeface="Times New Roman" panose="02020603050405020304" pitchFamily="18" charset="0"/>
                        </a:rPr>
                        <a:t>Female disposable income (m)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-0,0003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(0,0001)</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-0,0006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(0,0001)</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-0,0005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(0,00007)</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593618632"/>
                  </a:ext>
                </a:extLst>
              </a:tr>
              <a:tr h="195087">
                <a:tc>
                  <a:txBody>
                    <a:bodyPr/>
                    <a:lstStyle/>
                    <a:p>
                      <a:pPr algn="l" fontAlgn="b"/>
                      <a:r>
                        <a:rPr lang="en-US" sz="1100" b="0" i="0" u="none" strike="noStrike" dirty="0">
                          <a:solidFill>
                            <a:srgbClr val="000000"/>
                          </a:solidFill>
                          <a:effectLst/>
                          <a:latin typeface="Times New Roman" panose="02020603050405020304" pitchFamily="18" charset="0"/>
                        </a:rPr>
                        <a:t>Spouse disposable income (m)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-0,0008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(0,0001)</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-0,00009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(0,0001)</a:t>
                      </a:r>
                    </a:p>
                  </a:txBody>
                  <a:tcPr marL="9525" marR="9525" marT="9525" marB="0" anchor="b">
                    <a:lnL>
                      <a:noFill/>
                    </a:lnL>
                    <a:lnR>
                      <a:noFill/>
                    </a:lnR>
                    <a:lnT>
                      <a:noFill/>
                    </a:lnT>
                    <a:lnB>
                      <a:noFill/>
                    </a:lnB>
                    <a:noFill/>
                  </a:tcPr>
                </a:tc>
                <a:tc>
                  <a:txBody>
                    <a:bodyPr/>
                    <a:lstStyle/>
                    <a:p>
                      <a:pPr algn="l" fontAlgn="b"/>
                      <a:endParaRPr lang="en-I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0,0003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(0,00006)</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175135102"/>
                  </a:ext>
                </a:extLst>
              </a:tr>
              <a:tr h="195087">
                <a:tc>
                  <a:txBody>
                    <a:bodyPr/>
                    <a:lstStyle/>
                    <a:p>
                      <a:pPr algn="l" fontAlgn="b"/>
                      <a:r>
                        <a:rPr lang="en-US" sz="1100" b="0" i="0" u="none" strike="noStrike" dirty="0">
                          <a:solidFill>
                            <a:srgbClr val="000000"/>
                          </a:solidFill>
                          <a:effectLst/>
                          <a:latin typeface="Times New Roman" panose="02020603050405020304" pitchFamily="18" charset="0"/>
                        </a:rPr>
                        <a:t>Immigrant (first and second 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-0,0048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(0,0015)</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dirty="0">
                          <a:solidFill>
                            <a:srgbClr val="000000"/>
                          </a:solidFill>
                          <a:effectLst/>
                          <a:latin typeface="Times New Roman" panose="02020603050405020304" pitchFamily="18" charset="0"/>
                          <a:cs typeface="Times New Roman" panose="02020603050405020304" pitchFamily="18" charset="0"/>
                        </a:rPr>
                        <a:t>-0,0034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(0,0011)</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0,0001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(0,0008)</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035996705"/>
                  </a:ext>
                </a:extLst>
              </a:tr>
              <a:tr h="195087">
                <a:tc>
                  <a:txBody>
                    <a:bodyPr/>
                    <a:lstStyle/>
                    <a:p>
                      <a:pPr algn="l" fontAlgn="b"/>
                      <a:r>
                        <a:rPr lang="en-US" sz="1100" b="0" i="0" u="none" strike="noStrike" dirty="0">
                          <a:solidFill>
                            <a:srgbClr val="000000"/>
                          </a:solidFill>
                          <a:effectLst/>
                          <a:latin typeface="Times New Roman" panose="02020603050405020304" pitchFamily="18" charset="0"/>
                        </a:rPr>
                        <a:t>Spouse (binary)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0,0291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(0,0011)</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0,0432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(0,0011)</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0,0150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(0,0006)</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740126201"/>
                  </a:ext>
                </a:extLst>
              </a:tr>
              <a:tr h="195087">
                <a:tc>
                  <a:txBody>
                    <a:bodyPr/>
                    <a:lstStyle/>
                    <a:p>
                      <a:pPr algn="l" fontAlgn="b"/>
                      <a:r>
                        <a:rPr lang="en-US" sz="1100" b="0" i="0" u="none" strike="noStrike" dirty="0">
                          <a:solidFill>
                            <a:srgbClr val="000000"/>
                          </a:solidFill>
                          <a:effectLst/>
                          <a:latin typeface="Times New Roman" panose="02020603050405020304" pitchFamily="18" charset="0"/>
                        </a:rPr>
                        <a:t>House ownership (binary)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0,0118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(0,0008)</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0,0116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dirty="0">
                          <a:solidFill>
                            <a:srgbClr val="000000"/>
                          </a:solidFill>
                          <a:effectLst/>
                          <a:latin typeface="Times New Roman" panose="02020603050405020304" pitchFamily="18" charset="0"/>
                          <a:cs typeface="Times New Roman" panose="02020603050405020304" pitchFamily="18" charset="0"/>
                        </a:rPr>
                        <a:t>(0,0006)</a:t>
                      </a:r>
                    </a:p>
                  </a:txBody>
                  <a:tcPr marL="9525" marR="9525" marT="9525" marB="0" anchor="b">
                    <a:lnL>
                      <a:noFill/>
                    </a:lnL>
                    <a:lnR>
                      <a:noFill/>
                    </a:lnR>
                    <a:lnT>
                      <a:noFill/>
                    </a:lnT>
                    <a:lnB>
                      <a:noFill/>
                    </a:lnB>
                    <a:noFill/>
                  </a:tcPr>
                </a:tc>
                <a:tc>
                  <a:txBody>
                    <a:bodyPr/>
                    <a:lstStyle/>
                    <a:p>
                      <a:pPr algn="l" fontAlgn="b"/>
                      <a:r>
                        <a:rPr lang="en-IS" sz="11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0,0035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(0,0004)</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344114778"/>
                  </a:ext>
                </a:extLst>
              </a:tr>
              <a:tr h="195087">
                <a:tc>
                  <a:txBody>
                    <a:bodyPr/>
                    <a:lstStyle/>
                    <a:p>
                      <a:pPr algn="l" fontAlgn="b"/>
                      <a:r>
                        <a:rPr lang="en-US" sz="1100" b="0" i="0" u="none" strike="noStrike" dirty="0">
                          <a:solidFill>
                            <a:srgbClr val="000000"/>
                          </a:solidFill>
                          <a:effectLst/>
                          <a:latin typeface="Times New Roman" panose="02020603050405020304" pitchFamily="18" charset="0"/>
                        </a:rPr>
                        <a:t>Disposable income of parents (m)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-0,000002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(0,000008)</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0,000006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dirty="0">
                          <a:solidFill>
                            <a:srgbClr val="000000"/>
                          </a:solidFill>
                          <a:effectLst/>
                          <a:latin typeface="Times New Roman" panose="02020603050405020304" pitchFamily="18" charset="0"/>
                          <a:cs typeface="Times New Roman" panose="02020603050405020304" pitchFamily="18" charset="0"/>
                        </a:rPr>
                        <a:t>(0,000007)</a:t>
                      </a:r>
                    </a:p>
                  </a:txBody>
                  <a:tcPr marL="9525" marR="9525" marT="9525" marB="0" anchor="b">
                    <a:lnL>
                      <a:noFill/>
                    </a:lnL>
                    <a:lnR>
                      <a:noFill/>
                    </a:lnR>
                    <a:lnT>
                      <a:noFill/>
                    </a:lnT>
                    <a:lnB>
                      <a:noFill/>
                    </a:lnB>
                    <a:noFill/>
                  </a:tcPr>
                </a:tc>
                <a:tc>
                  <a:txBody>
                    <a:bodyPr/>
                    <a:lstStyle/>
                    <a:p>
                      <a:pPr algn="l" fontAlgn="b"/>
                      <a:endParaRPr lang="en-I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-0,000004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(0,00003)</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778106898"/>
                  </a:ext>
                </a:extLst>
              </a:tr>
              <a:tr h="195087">
                <a:tc>
                  <a:txBody>
                    <a:bodyPr/>
                    <a:lstStyle/>
                    <a:p>
                      <a:pPr algn="l" fontAlgn="b"/>
                      <a:r>
                        <a:rPr lang="en-US" sz="1100" b="0" i="0" u="none" strike="noStrike" dirty="0">
                          <a:solidFill>
                            <a:srgbClr val="000000"/>
                          </a:solidFill>
                          <a:effectLst/>
                          <a:latin typeface="Times New Roman" panose="02020603050405020304" pitchFamily="18" charset="0"/>
                        </a:rPr>
                        <a:t>Secondary school (binary)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0,0041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(0,0005)</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-0,0047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(0,0005)</a:t>
                      </a:r>
                    </a:p>
                  </a:txBody>
                  <a:tcPr marL="9525" marR="9525" marT="9525" marB="0" anchor="b">
                    <a:lnL>
                      <a:noFill/>
                    </a:lnL>
                    <a:lnR>
                      <a:noFill/>
                    </a:lnR>
                    <a:lnT>
                      <a:noFill/>
                    </a:lnT>
                    <a:lnB>
                      <a:noFill/>
                    </a:lnB>
                    <a:noFill/>
                  </a:tcPr>
                </a:tc>
                <a:tc>
                  <a:txBody>
                    <a:bodyPr/>
                    <a:lstStyle/>
                    <a:p>
                      <a:pPr algn="l" fontAlgn="b"/>
                      <a:r>
                        <a:rPr lang="en-IS" sz="11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-0,0047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(0,0003)</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326468905"/>
                  </a:ext>
                </a:extLst>
              </a:tr>
              <a:tr h="19508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Times New Roman" panose="02020603050405020304" pitchFamily="18" charset="0"/>
                        </a:rPr>
                        <a:t>Other post-primary school (binary)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0,0056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(0,0013)</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-0,0049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(0,0013)</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dirty="0">
                          <a:solidFill>
                            <a:srgbClr val="000000"/>
                          </a:solidFill>
                          <a:effectLst/>
                          <a:latin typeface="Times New Roman" panose="02020603050405020304" pitchFamily="18" charset="0"/>
                          <a:cs typeface="Times New Roman" panose="02020603050405020304" pitchFamily="18" charset="0"/>
                        </a:rPr>
                        <a:t>-0,0057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(0,0010)</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874249646"/>
                  </a:ext>
                </a:extLst>
              </a:tr>
              <a:tr h="19508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Times New Roman" panose="02020603050405020304" pitchFamily="18" charset="0"/>
                        </a:rPr>
                        <a:t>University (short) (binary)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0,0099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(0,0016)</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-0,0018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(0,0015)</a:t>
                      </a:r>
                    </a:p>
                  </a:txBody>
                  <a:tcPr marL="9525" marR="9525" marT="9525" marB="0" anchor="b">
                    <a:lnL>
                      <a:noFill/>
                    </a:lnL>
                    <a:lnR>
                      <a:noFill/>
                    </a:lnR>
                    <a:lnT>
                      <a:noFill/>
                    </a:lnT>
                    <a:lnB>
                      <a:noFill/>
                    </a:lnB>
                    <a:noFill/>
                  </a:tcPr>
                </a:tc>
                <a:tc>
                  <a:txBody>
                    <a:bodyPr/>
                    <a:lstStyle/>
                    <a:p>
                      <a:pPr algn="l" fontAlgn="b"/>
                      <a:endParaRPr lang="en-I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-0,0053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(0,0011)</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008882955"/>
                  </a:ext>
                </a:extLst>
              </a:tr>
              <a:tr h="195087">
                <a:tc>
                  <a:txBody>
                    <a:bodyPr/>
                    <a:lstStyle/>
                    <a:p>
                      <a:pPr algn="l" fontAlgn="b"/>
                      <a:r>
                        <a:rPr lang="en-US" sz="1100" b="0" i="0" u="none" strike="noStrike" dirty="0">
                          <a:solidFill>
                            <a:srgbClr val="000000"/>
                          </a:solidFill>
                          <a:effectLst/>
                          <a:latin typeface="Times New Roman" panose="02020603050405020304" pitchFamily="18" charset="0"/>
                        </a:rPr>
                        <a:t>University BSc (binary)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0,0113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(0,0007)</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-0,0008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(0,0006)</a:t>
                      </a:r>
                    </a:p>
                  </a:txBody>
                  <a:tcPr marL="9525" marR="9525" marT="9525" marB="0" anchor="b">
                    <a:lnL>
                      <a:noFill/>
                    </a:lnL>
                    <a:lnR>
                      <a:noFill/>
                    </a:lnR>
                    <a:lnT>
                      <a:noFill/>
                    </a:lnT>
                    <a:lnB>
                      <a:noFill/>
                    </a:lnB>
                    <a:noFill/>
                  </a:tcPr>
                </a:tc>
                <a:tc>
                  <a:txBody>
                    <a:bodyPr/>
                    <a:lstStyle/>
                    <a:p>
                      <a:pPr algn="l" fontAlgn="b"/>
                      <a:endParaRPr lang="en-I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-0,0041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(0,0005)</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721470238"/>
                  </a:ext>
                </a:extLst>
              </a:tr>
              <a:tr h="195087">
                <a:tc>
                  <a:txBody>
                    <a:bodyPr/>
                    <a:lstStyle/>
                    <a:p>
                      <a:pPr algn="l" fontAlgn="b"/>
                      <a:r>
                        <a:rPr lang="en-US" sz="1100" b="0" i="0" u="none" strike="noStrike" dirty="0">
                          <a:solidFill>
                            <a:srgbClr val="000000"/>
                          </a:solidFill>
                          <a:effectLst/>
                          <a:latin typeface="Times New Roman" panose="02020603050405020304" pitchFamily="18" charset="0"/>
                        </a:rPr>
                        <a:t>University MSc (binary)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0,0144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(0,0008)</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0,0044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(0,0008)</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0,0005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dirty="0">
                          <a:solidFill>
                            <a:srgbClr val="000000"/>
                          </a:solidFill>
                          <a:effectLst/>
                          <a:latin typeface="Times New Roman" panose="02020603050405020304" pitchFamily="18" charset="0"/>
                          <a:cs typeface="Times New Roman" panose="02020603050405020304" pitchFamily="18" charset="0"/>
                        </a:rPr>
                        <a:t>(0,0006)</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905688116"/>
                  </a:ext>
                </a:extLst>
              </a:tr>
              <a:tr h="195087">
                <a:tc>
                  <a:txBody>
                    <a:bodyPr/>
                    <a:lstStyle/>
                    <a:p>
                      <a:pPr algn="l" fontAlgn="b"/>
                      <a:r>
                        <a:rPr lang="en-US" sz="1100" b="0" i="0" u="none" strike="noStrike" dirty="0">
                          <a:solidFill>
                            <a:srgbClr val="000000"/>
                          </a:solidFill>
                          <a:effectLst/>
                          <a:latin typeface="Times New Roman" panose="02020603050405020304" pitchFamily="18" charset="0"/>
                        </a:rPr>
                        <a:t>PhD (binary)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0,0110</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(0,0026)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0,0010</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(0,0026)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I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r>
                        <a:rPr lang="en-IS" sz="1100" b="0" i="0" u="none" strike="noStrike">
                          <a:solidFill>
                            <a:srgbClr val="000000"/>
                          </a:solidFill>
                          <a:effectLst/>
                          <a:latin typeface="Times New Roman" panose="02020603050405020304" pitchFamily="18" charset="0"/>
                          <a:cs typeface="Times New Roman" panose="02020603050405020304" pitchFamily="18" charset="0"/>
                        </a:rPr>
                        <a:t>0,0007</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IS" sz="1100" b="0" i="0" u="none" strike="noStrike" dirty="0">
                          <a:solidFill>
                            <a:srgbClr val="000000"/>
                          </a:solidFill>
                          <a:effectLst/>
                          <a:latin typeface="Times New Roman" panose="02020603050405020304" pitchFamily="18" charset="0"/>
                          <a:cs typeface="Times New Roman" panose="02020603050405020304" pitchFamily="18" charset="0"/>
                        </a:rPr>
                        <a:t>(0,0024)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IS" sz="11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4763890"/>
                  </a:ext>
                </a:extLst>
              </a:tr>
              <a:tr h="195087">
                <a:tc>
                  <a:txBody>
                    <a:bodyPr/>
                    <a:lstStyle/>
                    <a:p>
                      <a:pPr algn="l" fontAlgn="b"/>
                      <a:r>
                        <a:rPr lang="en-US" sz="1100" b="0" i="0" u="none" strike="noStrike" dirty="0">
                          <a:solidFill>
                            <a:srgbClr val="000000"/>
                          </a:solidFill>
                          <a:effectLst/>
                          <a:latin typeface="Times New Roman" panose="02020603050405020304" pitchFamily="18" charset="0"/>
                        </a:rPr>
                        <a:t>Multiple R-squared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gridSpan="3">
                  <a:txBody>
                    <a:bodyPr/>
                    <a:lstStyle/>
                    <a:p>
                      <a:pPr algn="ctr" fontAlgn="ctr"/>
                      <a:r>
                        <a:rPr lang="en-US" sz="1100" b="0" i="0" u="none" strike="noStrike" dirty="0">
                          <a:solidFill>
                            <a:srgbClr val="000000"/>
                          </a:solidFill>
                          <a:effectLst/>
                          <a:latin typeface="Times New Roman" panose="02020603050405020304" pitchFamily="18" charset="0"/>
                        </a:rPr>
                        <a:t>0.0197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lang="is-IS"/>
                    </a:p>
                  </a:txBody>
                  <a:tcPr/>
                </a:tc>
                <a:tc hMerge="1">
                  <a:txBody>
                    <a:bodyPr/>
                    <a:lstStyle/>
                    <a:p>
                      <a:endParaRPr lang="is-IS"/>
                    </a:p>
                  </a:txBody>
                  <a:tcPr/>
                </a:tc>
                <a:tc gridSpan="3">
                  <a:txBody>
                    <a:bodyPr/>
                    <a:lstStyle/>
                    <a:p>
                      <a:pPr algn="ctr" fontAlgn="ctr"/>
                      <a:r>
                        <a:rPr lang="en-US" sz="1100" b="0" i="0" u="none" strike="noStrike" dirty="0">
                          <a:solidFill>
                            <a:srgbClr val="000000"/>
                          </a:solidFill>
                          <a:effectLst/>
                          <a:latin typeface="Times New Roman" panose="02020603050405020304" pitchFamily="18" charset="0"/>
                        </a:rPr>
                        <a:t>0.0284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lang="is-IS"/>
                    </a:p>
                  </a:txBody>
                  <a:tcPr/>
                </a:tc>
                <a:tc hMerge="1">
                  <a:txBody>
                    <a:bodyPr/>
                    <a:lstStyle/>
                    <a:p>
                      <a:endParaRPr lang="is-IS"/>
                    </a:p>
                  </a:txBody>
                  <a:tcPr/>
                </a:tc>
                <a:tc gridSpan="3">
                  <a:txBody>
                    <a:bodyPr/>
                    <a:lstStyle/>
                    <a:p>
                      <a:pPr algn="ctr" fontAlgn="ctr"/>
                      <a:r>
                        <a:rPr lang="en-US" sz="1100" b="0" i="0" u="none" strike="noStrike" dirty="0">
                          <a:solidFill>
                            <a:srgbClr val="000000"/>
                          </a:solidFill>
                          <a:effectLst/>
                          <a:latin typeface="Times New Roman" panose="02020603050405020304" pitchFamily="18" charset="0"/>
                        </a:rPr>
                        <a:t>0.0156</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lang="is-IS"/>
                    </a:p>
                  </a:txBody>
                  <a:tcPr/>
                </a:tc>
                <a:tc hMerge="1">
                  <a:txBody>
                    <a:bodyPr/>
                    <a:lstStyle/>
                    <a:p>
                      <a:endParaRPr lang="is-IS"/>
                    </a:p>
                  </a:txBody>
                  <a:tcPr/>
                </a:tc>
                <a:extLst>
                  <a:ext uri="{0D108BD9-81ED-4DB2-BD59-A6C34878D82A}">
                    <a16:rowId xmlns:a16="http://schemas.microsoft.com/office/drawing/2014/main" val="770994454"/>
                  </a:ext>
                </a:extLst>
              </a:tr>
              <a:tr h="260442">
                <a:tc>
                  <a:txBody>
                    <a:bodyPr/>
                    <a:lstStyle/>
                    <a:p>
                      <a:pPr algn="l" fontAlgn="b"/>
                      <a:r>
                        <a:rPr lang="en-US" sz="1100" b="0" i="0" u="none" strike="noStrike" dirty="0">
                          <a:solidFill>
                            <a:srgbClr val="000000"/>
                          </a:solidFill>
                          <a:effectLst/>
                          <a:latin typeface="Times New Roman" panose="02020603050405020304" pitchFamily="18" charset="0"/>
                        </a:rPr>
                        <a:t>Adjusted R-squared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gridSpan="3">
                  <a:txBody>
                    <a:bodyPr/>
                    <a:lstStyle/>
                    <a:p>
                      <a:pPr algn="ctr" fontAlgn="ctr"/>
                      <a:r>
                        <a:rPr lang="en-US" sz="1100" b="0" i="0" u="none" strike="noStrike" dirty="0">
                          <a:solidFill>
                            <a:srgbClr val="000000"/>
                          </a:solidFill>
                          <a:effectLst/>
                          <a:latin typeface="Times New Roman" panose="02020603050405020304" pitchFamily="18" charset="0"/>
                        </a:rPr>
                        <a:t>0.0196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hMerge="1">
                  <a:txBody>
                    <a:bodyPr/>
                    <a:lstStyle/>
                    <a:p>
                      <a:endParaRPr lang="is-IS"/>
                    </a:p>
                  </a:txBody>
                  <a:tcPr/>
                </a:tc>
                <a:tc hMerge="1">
                  <a:txBody>
                    <a:bodyPr/>
                    <a:lstStyle/>
                    <a:p>
                      <a:endParaRPr lang="is-IS"/>
                    </a:p>
                  </a:txBody>
                  <a:tcPr/>
                </a:tc>
                <a:tc gridSpan="3">
                  <a:txBody>
                    <a:bodyPr/>
                    <a:lstStyle/>
                    <a:p>
                      <a:pPr algn="ctr" fontAlgn="ctr"/>
                      <a:r>
                        <a:rPr lang="en-US" sz="1100" b="0" i="0" u="none" strike="noStrike" dirty="0">
                          <a:solidFill>
                            <a:srgbClr val="000000"/>
                          </a:solidFill>
                          <a:effectLst/>
                          <a:latin typeface="Times New Roman" panose="02020603050405020304" pitchFamily="18" charset="0"/>
                        </a:rPr>
                        <a:t>0.0284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is-IS"/>
                    </a:p>
                  </a:txBody>
                  <a:tcPr/>
                </a:tc>
                <a:tc hMerge="1">
                  <a:txBody>
                    <a:bodyPr/>
                    <a:lstStyle/>
                    <a:p>
                      <a:endParaRPr lang="is-IS"/>
                    </a:p>
                  </a:txBody>
                  <a:tcPr/>
                </a:tc>
                <a:tc gridSpan="3">
                  <a:txBody>
                    <a:bodyPr/>
                    <a:lstStyle/>
                    <a:p>
                      <a:pPr algn="ctr" fontAlgn="ctr"/>
                      <a:r>
                        <a:rPr lang="en-US" sz="1100" b="0" i="0" u="none" strike="noStrike" dirty="0">
                          <a:solidFill>
                            <a:srgbClr val="000000"/>
                          </a:solidFill>
                          <a:effectLst/>
                          <a:latin typeface="Times New Roman" panose="02020603050405020304" pitchFamily="18" charset="0"/>
                        </a:rPr>
                        <a:t>0.0155</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hMerge="1">
                  <a:txBody>
                    <a:bodyPr/>
                    <a:lstStyle/>
                    <a:p>
                      <a:endParaRPr lang="is-IS"/>
                    </a:p>
                  </a:txBody>
                  <a:tcPr/>
                </a:tc>
                <a:tc hMerge="1">
                  <a:txBody>
                    <a:bodyPr/>
                    <a:lstStyle/>
                    <a:p>
                      <a:endParaRPr lang="is-IS"/>
                    </a:p>
                  </a:txBody>
                  <a:tcPr/>
                </a:tc>
                <a:extLst>
                  <a:ext uri="{0D108BD9-81ED-4DB2-BD59-A6C34878D82A}">
                    <a16:rowId xmlns:a16="http://schemas.microsoft.com/office/drawing/2014/main" val="280984925"/>
                  </a:ext>
                </a:extLst>
              </a:tr>
              <a:tr h="181431">
                <a:tc>
                  <a:txBody>
                    <a:bodyPr/>
                    <a:lstStyle/>
                    <a:p>
                      <a:pPr algn="l" fontAlgn="b"/>
                      <a:r>
                        <a:rPr lang="en-US" sz="1100" b="0" i="0" u="none" strike="noStrike" dirty="0">
                          <a:solidFill>
                            <a:srgbClr val="000000"/>
                          </a:solidFill>
                          <a:effectLst/>
                          <a:latin typeface="Times New Roman" panose="02020603050405020304" pitchFamily="18" charset="0"/>
                        </a:rPr>
                        <a:t>F statistic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gridSpan="3">
                  <a:txBody>
                    <a:bodyPr/>
                    <a:lstStyle/>
                    <a:p>
                      <a:pPr algn="ctr" fontAlgn="ctr"/>
                      <a:r>
                        <a:rPr lang="en-US" sz="1100" b="0" i="0" u="none" strike="noStrike" dirty="0">
                          <a:solidFill>
                            <a:srgbClr val="000000"/>
                          </a:solidFill>
                          <a:effectLst/>
                          <a:latin typeface="Times New Roman" panose="02020603050405020304" pitchFamily="18" charset="0"/>
                        </a:rPr>
                        <a:t>407.9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hMerge="1">
                  <a:txBody>
                    <a:bodyPr/>
                    <a:lstStyle/>
                    <a:p>
                      <a:endParaRPr lang="is-IS"/>
                    </a:p>
                  </a:txBody>
                  <a:tcPr/>
                </a:tc>
                <a:tc hMerge="1">
                  <a:txBody>
                    <a:bodyPr/>
                    <a:lstStyle/>
                    <a:p>
                      <a:endParaRPr lang="is-IS"/>
                    </a:p>
                  </a:txBody>
                  <a:tcPr/>
                </a:tc>
                <a:tc gridSpan="3">
                  <a:txBody>
                    <a:bodyPr/>
                    <a:lstStyle/>
                    <a:p>
                      <a:pPr algn="ctr" fontAlgn="ctr"/>
                      <a:r>
                        <a:rPr lang="en-US" sz="1100" b="0" i="0" u="none" strike="noStrike" dirty="0">
                          <a:solidFill>
                            <a:srgbClr val="000000"/>
                          </a:solidFill>
                          <a:effectLst/>
                          <a:latin typeface="Times New Roman" panose="02020603050405020304" pitchFamily="18" charset="0"/>
                        </a:rPr>
                        <a:t>595.8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hMerge="1">
                  <a:txBody>
                    <a:bodyPr/>
                    <a:lstStyle/>
                    <a:p>
                      <a:endParaRPr lang="is-IS"/>
                    </a:p>
                  </a:txBody>
                  <a:tcPr/>
                </a:tc>
                <a:tc hMerge="1">
                  <a:txBody>
                    <a:bodyPr/>
                    <a:lstStyle/>
                    <a:p>
                      <a:endParaRPr lang="is-IS"/>
                    </a:p>
                  </a:txBody>
                  <a:tcPr/>
                </a:tc>
                <a:tc gridSpan="3">
                  <a:txBody>
                    <a:bodyPr/>
                    <a:lstStyle/>
                    <a:p>
                      <a:pPr algn="ctr" fontAlgn="ctr"/>
                      <a:r>
                        <a:rPr lang="en-US" sz="1100" b="0" i="0" u="none" strike="noStrike" dirty="0">
                          <a:solidFill>
                            <a:srgbClr val="000000"/>
                          </a:solidFill>
                          <a:effectLst/>
                          <a:latin typeface="Times New Roman" panose="02020603050405020304" pitchFamily="18" charset="0"/>
                        </a:rPr>
                        <a:t>321.6</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hMerge="1">
                  <a:txBody>
                    <a:bodyPr/>
                    <a:lstStyle/>
                    <a:p>
                      <a:endParaRPr lang="is-IS"/>
                    </a:p>
                  </a:txBody>
                  <a:tcPr/>
                </a:tc>
                <a:tc hMerge="1">
                  <a:txBody>
                    <a:bodyPr/>
                    <a:lstStyle/>
                    <a:p>
                      <a:endParaRPr lang="is-IS"/>
                    </a:p>
                  </a:txBody>
                  <a:tcPr/>
                </a:tc>
                <a:extLst>
                  <a:ext uri="{0D108BD9-81ED-4DB2-BD59-A6C34878D82A}">
                    <a16:rowId xmlns:a16="http://schemas.microsoft.com/office/drawing/2014/main" val="1536582600"/>
                  </a:ext>
                </a:extLst>
              </a:tr>
            </a:tbl>
          </a:graphicData>
        </a:graphic>
      </p:graphicFrame>
      <p:sp>
        <p:nvSpPr>
          <p:cNvPr id="11" name="TextBox 10">
            <a:extLst>
              <a:ext uri="{FF2B5EF4-FFF2-40B4-BE49-F238E27FC236}">
                <a16:creationId xmlns:a16="http://schemas.microsoft.com/office/drawing/2014/main" id="{08C2F103-5006-582A-E3EC-E4A2238936C6}"/>
              </a:ext>
            </a:extLst>
          </p:cNvPr>
          <p:cNvSpPr txBox="1"/>
          <p:nvPr/>
        </p:nvSpPr>
        <p:spPr>
          <a:xfrm>
            <a:off x="1355724" y="339863"/>
            <a:ext cx="4740276" cy="1200329"/>
          </a:xfrm>
          <a:prstGeom prst="rect">
            <a:avLst/>
          </a:prstGeom>
          <a:noFill/>
        </p:spPr>
        <p:txBody>
          <a:bodyPr wrap="square" rtlCol="0">
            <a:spAutoFit/>
          </a:bodyPr>
          <a:lstStyle/>
          <a:p>
            <a:r>
              <a:rPr lang="is-IS" dirty="0">
                <a:latin typeface="Times New Roman" panose="02020603050405020304" pitchFamily="18" charset="0"/>
                <a:cs typeface="Times New Roman" panose="02020603050405020304" pitchFamily="18" charset="0"/>
              </a:rPr>
              <a:t>OLS – pooled regression</a:t>
            </a:r>
          </a:p>
          <a:p>
            <a:r>
              <a:rPr lang="is-IS" dirty="0">
                <a:latin typeface="Times New Roman" panose="02020603050405020304" pitchFamily="18" charset="0"/>
                <a:cs typeface="Times New Roman" panose="02020603050405020304" pitchFamily="18" charset="0"/>
              </a:rPr>
              <a:t>Dependent variable: 0 if no birth, 1 if birth</a:t>
            </a:r>
          </a:p>
          <a:p>
            <a:r>
              <a:rPr lang="is-IS" dirty="0">
                <a:latin typeface="Times New Roman" panose="02020603050405020304" pitchFamily="18" charset="0"/>
                <a:cs typeface="Times New Roman" panose="02020603050405020304" pitchFamily="18" charset="0"/>
              </a:rPr>
              <a:t>Women between 16 and 50 </a:t>
            </a:r>
          </a:p>
          <a:p>
            <a:endParaRPr lang="is-IS" dirty="0">
              <a:latin typeface="Times New Roman" panose="02020603050405020304" pitchFamily="18" charset="0"/>
              <a:cs typeface="Times New Roman" panose="02020603050405020304" pitchFamily="18" charset="0"/>
            </a:endParaRPr>
          </a:p>
        </p:txBody>
      </p:sp>
      <p:sp>
        <p:nvSpPr>
          <p:cNvPr id="2" name="Rectangle 3">
            <a:extLst>
              <a:ext uri="{FF2B5EF4-FFF2-40B4-BE49-F238E27FC236}">
                <a16:creationId xmlns:a16="http://schemas.microsoft.com/office/drawing/2014/main" id="{3E63E64B-7EE0-B865-2299-95BD2ECAAA6A}"/>
              </a:ext>
            </a:extLst>
          </p:cNvPr>
          <p:cNvSpPr>
            <a:spLocks noChangeArrowheads="1"/>
          </p:cNvSpPr>
          <p:nvPr/>
        </p:nvSpPr>
        <p:spPr bwMode="auto">
          <a:xfrm>
            <a:off x="1431310" y="5993259"/>
            <a:ext cx="3585730" cy="296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52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s-IS" altLang="is-IS" sz="1000" b="0" i="0" u="none" strike="noStrike" cap="none" normalizeH="0" baseline="0" dirty="0">
                <a:ln>
                  <a:noFill/>
                </a:ln>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Standard errors in parentheses. ***' 0.001 '**' 0.01 '*' 0.05 '.' 0.1 ' </a:t>
            </a:r>
            <a:endParaRPr kumimoji="0" lang="is-IS" altLang="is-I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FE7D3709-C1B5-8D44-3CAD-1E95951641B8}"/>
              </a:ext>
            </a:extLst>
          </p:cNvPr>
          <p:cNvSpPr txBox="1"/>
          <p:nvPr/>
        </p:nvSpPr>
        <p:spPr>
          <a:xfrm>
            <a:off x="7502013" y="384320"/>
            <a:ext cx="2930013" cy="646331"/>
          </a:xfrm>
          <a:prstGeom prst="rect">
            <a:avLst/>
          </a:prstGeom>
          <a:noFill/>
        </p:spPr>
        <p:txBody>
          <a:bodyPr wrap="square" rtlCol="0">
            <a:spAutoFit/>
          </a:bodyPr>
          <a:lstStyle/>
          <a:p>
            <a:r>
              <a:rPr lang="is-IS" dirty="0">
                <a:solidFill>
                  <a:srgbClr val="C00000"/>
                </a:solidFill>
                <a:latin typeface="Times New Roman" panose="02020603050405020304" pitchFamily="18" charset="0"/>
                <a:cs typeface="Times New Roman" panose="02020603050405020304" pitchFamily="18" charset="0"/>
              </a:rPr>
              <a:t>Same pattern as in cross section but more significance.</a:t>
            </a:r>
          </a:p>
        </p:txBody>
      </p:sp>
    </p:spTree>
    <p:extLst>
      <p:ext uri="{BB962C8B-B14F-4D97-AF65-F5344CB8AC3E}">
        <p14:creationId xmlns:p14="http://schemas.microsoft.com/office/powerpoint/2010/main" val="289089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610AF06-2FA6-5928-22ED-78EF314D5281}"/>
              </a:ext>
            </a:extLst>
          </p:cNvPr>
          <p:cNvSpPr txBox="1"/>
          <p:nvPr/>
        </p:nvSpPr>
        <p:spPr>
          <a:xfrm>
            <a:off x="4004413" y="760393"/>
            <a:ext cx="6053987" cy="584775"/>
          </a:xfrm>
          <a:prstGeom prst="rect">
            <a:avLst/>
          </a:prstGeom>
          <a:noFill/>
        </p:spPr>
        <p:txBody>
          <a:bodyPr wrap="square" rtlCol="0">
            <a:spAutoFit/>
          </a:bodyPr>
          <a:lstStyle/>
          <a:p>
            <a:r>
              <a:rPr lang="is-IS" sz="3200" dirty="0">
                <a:latin typeface="Times New Roman" panose="02020603050405020304" pitchFamily="18" charset="0"/>
                <a:cs typeface="Times New Roman" panose="02020603050405020304" pitchFamily="18" charset="0"/>
              </a:rPr>
              <a:t>Age effects (pooled 2014-2022)</a:t>
            </a:r>
          </a:p>
        </p:txBody>
      </p:sp>
      <p:sp>
        <p:nvSpPr>
          <p:cNvPr id="8" name="TextBox 7">
            <a:extLst>
              <a:ext uri="{FF2B5EF4-FFF2-40B4-BE49-F238E27FC236}">
                <a16:creationId xmlns:a16="http://schemas.microsoft.com/office/drawing/2014/main" id="{BBA51F52-DFCF-3AFF-2B77-C5058743C9ED}"/>
              </a:ext>
            </a:extLst>
          </p:cNvPr>
          <p:cNvSpPr txBox="1"/>
          <p:nvPr/>
        </p:nvSpPr>
        <p:spPr>
          <a:xfrm>
            <a:off x="1474138" y="5143500"/>
            <a:ext cx="1971675" cy="369332"/>
          </a:xfrm>
          <a:prstGeom prst="rect">
            <a:avLst/>
          </a:prstGeom>
          <a:noFill/>
        </p:spPr>
        <p:txBody>
          <a:bodyPr wrap="square" rtlCol="0">
            <a:spAutoFit/>
          </a:bodyPr>
          <a:lstStyle/>
          <a:p>
            <a:r>
              <a:rPr lang="is-IS" dirty="0">
                <a:latin typeface="Times New Roman" panose="02020603050405020304" pitchFamily="18" charset="0"/>
                <a:cs typeface="Times New Roman" panose="02020603050405020304" pitchFamily="18" charset="0"/>
              </a:rPr>
              <a:t>Maximum: 23.1</a:t>
            </a:r>
          </a:p>
        </p:txBody>
      </p:sp>
      <p:sp>
        <p:nvSpPr>
          <p:cNvPr id="9" name="TextBox 8">
            <a:extLst>
              <a:ext uri="{FF2B5EF4-FFF2-40B4-BE49-F238E27FC236}">
                <a16:creationId xmlns:a16="http://schemas.microsoft.com/office/drawing/2014/main" id="{A95C3B23-1D7A-3C57-F830-AEF1E2D7AC6D}"/>
              </a:ext>
            </a:extLst>
          </p:cNvPr>
          <p:cNvSpPr txBox="1"/>
          <p:nvPr/>
        </p:nvSpPr>
        <p:spPr>
          <a:xfrm>
            <a:off x="5286374" y="5143500"/>
            <a:ext cx="1971675" cy="369332"/>
          </a:xfrm>
          <a:prstGeom prst="rect">
            <a:avLst/>
          </a:prstGeom>
          <a:noFill/>
        </p:spPr>
        <p:txBody>
          <a:bodyPr wrap="square" rtlCol="0">
            <a:spAutoFit/>
          </a:bodyPr>
          <a:lstStyle/>
          <a:p>
            <a:r>
              <a:rPr lang="is-IS" dirty="0">
                <a:latin typeface="Times New Roman" panose="02020603050405020304" pitchFamily="18" charset="0"/>
                <a:cs typeface="Times New Roman" panose="02020603050405020304" pitchFamily="18" charset="0"/>
              </a:rPr>
              <a:t>Maximum: 28.1</a:t>
            </a:r>
          </a:p>
        </p:txBody>
      </p:sp>
      <p:sp>
        <p:nvSpPr>
          <p:cNvPr id="10" name="TextBox 9">
            <a:extLst>
              <a:ext uri="{FF2B5EF4-FFF2-40B4-BE49-F238E27FC236}">
                <a16:creationId xmlns:a16="http://schemas.microsoft.com/office/drawing/2014/main" id="{2141ABEF-9513-E313-37EB-0C0EAC8CB1EA}"/>
              </a:ext>
            </a:extLst>
          </p:cNvPr>
          <p:cNvSpPr txBox="1"/>
          <p:nvPr/>
        </p:nvSpPr>
        <p:spPr>
          <a:xfrm>
            <a:off x="9153524" y="5143500"/>
            <a:ext cx="1971675" cy="369332"/>
          </a:xfrm>
          <a:prstGeom prst="rect">
            <a:avLst/>
          </a:prstGeom>
          <a:noFill/>
        </p:spPr>
        <p:txBody>
          <a:bodyPr wrap="square" rtlCol="0">
            <a:spAutoFit/>
          </a:bodyPr>
          <a:lstStyle/>
          <a:p>
            <a:r>
              <a:rPr lang="is-IS" dirty="0">
                <a:latin typeface="Times New Roman" panose="02020603050405020304" pitchFamily="18" charset="0"/>
                <a:cs typeface="Times New Roman" panose="02020603050405020304" pitchFamily="18" charset="0"/>
              </a:rPr>
              <a:t>Maximum: 29.5</a:t>
            </a:r>
          </a:p>
        </p:txBody>
      </p:sp>
      <p:graphicFrame>
        <p:nvGraphicFramePr>
          <p:cNvPr id="12" name="Chart 11">
            <a:extLst>
              <a:ext uri="{FF2B5EF4-FFF2-40B4-BE49-F238E27FC236}">
                <a16:creationId xmlns:a16="http://schemas.microsoft.com/office/drawing/2014/main" id="{32544B6E-C9B7-A348-976A-B7CDF7E7793B}"/>
              </a:ext>
            </a:extLst>
          </p:cNvPr>
          <p:cNvGraphicFramePr>
            <a:graphicFrameLocks/>
          </p:cNvGraphicFramePr>
          <p:nvPr>
            <p:extLst>
              <p:ext uri="{D42A27DB-BD31-4B8C-83A1-F6EECF244321}">
                <p14:modId xmlns:p14="http://schemas.microsoft.com/office/powerpoint/2010/main" val="3877267339"/>
              </p:ext>
            </p:extLst>
          </p:nvPr>
        </p:nvGraphicFramePr>
        <p:xfrm>
          <a:off x="238750" y="2047867"/>
          <a:ext cx="3824288" cy="25074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4E6F27B5-BF80-4C44-ABFB-768458ADD819}"/>
              </a:ext>
            </a:extLst>
          </p:cNvPr>
          <p:cNvGraphicFramePr>
            <a:graphicFrameLocks/>
          </p:cNvGraphicFramePr>
          <p:nvPr>
            <p:extLst>
              <p:ext uri="{D42A27DB-BD31-4B8C-83A1-F6EECF244321}">
                <p14:modId xmlns:p14="http://schemas.microsoft.com/office/powerpoint/2010/main" val="3556798688"/>
              </p:ext>
            </p:extLst>
          </p:nvPr>
        </p:nvGraphicFramePr>
        <p:xfrm>
          <a:off x="4004413" y="2000829"/>
          <a:ext cx="4183174" cy="26348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07916E35-8CDE-9346-935D-BD01C1EBC9E0}"/>
              </a:ext>
            </a:extLst>
          </p:cNvPr>
          <p:cNvGraphicFramePr>
            <a:graphicFrameLocks/>
          </p:cNvGraphicFramePr>
          <p:nvPr>
            <p:extLst>
              <p:ext uri="{D42A27DB-BD31-4B8C-83A1-F6EECF244321}">
                <p14:modId xmlns:p14="http://schemas.microsoft.com/office/powerpoint/2010/main" val="2267153101"/>
              </p:ext>
            </p:extLst>
          </p:nvPr>
        </p:nvGraphicFramePr>
        <p:xfrm>
          <a:off x="8128964" y="2064530"/>
          <a:ext cx="3992888" cy="250746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694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7456F7-C439-D5FE-C242-B9805FD86212}"/>
              </a:ext>
            </a:extLst>
          </p:cNvPr>
          <p:cNvSpPr>
            <a:spLocks noGrp="1"/>
          </p:cNvSpPr>
          <p:nvPr>
            <p:ph idx="1"/>
          </p:nvPr>
        </p:nvSpPr>
        <p:spPr>
          <a:xfrm>
            <a:off x="4695826" y="752476"/>
            <a:ext cx="2286000" cy="514350"/>
          </a:xfrm>
        </p:spPr>
        <p:txBody>
          <a:bodyPr>
            <a:noAutofit/>
          </a:bodyPr>
          <a:lstStyle/>
          <a:p>
            <a:pPr marL="0" indent="0">
              <a:buNone/>
            </a:pPr>
            <a:r>
              <a:rPr lang="is-IS" sz="3200" dirty="0">
                <a:latin typeface="Times New Roman" panose="02020603050405020304" pitchFamily="18" charset="0"/>
                <a:cs typeface="Times New Roman" panose="02020603050405020304" pitchFamily="18" charset="0"/>
              </a:rPr>
              <a:t>Time trends</a:t>
            </a:r>
          </a:p>
        </p:txBody>
      </p:sp>
      <p:graphicFrame>
        <p:nvGraphicFramePr>
          <p:cNvPr id="9" name="Chart 8">
            <a:extLst>
              <a:ext uri="{FF2B5EF4-FFF2-40B4-BE49-F238E27FC236}">
                <a16:creationId xmlns:a16="http://schemas.microsoft.com/office/drawing/2014/main" id="{5B16BA2D-A4C7-5F4C-9B8D-ACD3EE5B6789}"/>
              </a:ext>
            </a:extLst>
          </p:cNvPr>
          <p:cNvGraphicFramePr>
            <a:graphicFrameLocks/>
          </p:cNvGraphicFramePr>
          <p:nvPr>
            <p:extLst>
              <p:ext uri="{D42A27DB-BD31-4B8C-83A1-F6EECF244321}">
                <p14:modId xmlns:p14="http://schemas.microsoft.com/office/powerpoint/2010/main" val="1484071387"/>
              </p:ext>
            </p:extLst>
          </p:nvPr>
        </p:nvGraphicFramePr>
        <p:xfrm>
          <a:off x="457431" y="2437323"/>
          <a:ext cx="3843223" cy="267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10D38D7E-94D3-E84C-B6E5-972D9BA56B19}"/>
              </a:ext>
            </a:extLst>
          </p:cNvPr>
          <p:cNvGraphicFramePr>
            <a:graphicFrameLocks/>
          </p:cNvGraphicFramePr>
          <p:nvPr>
            <p:extLst>
              <p:ext uri="{D42A27DB-BD31-4B8C-83A1-F6EECF244321}">
                <p14:modId xmlns:p14="http://schemas.microsoft.com/office/powerpoint/2010/main" val="2193642034"/>
              </p:ext>
            </p:extLst>
          </p:nvPr>
        </p:nvGraphicFramePr>
        <p:xfrm>
          <a:off x="4398458" y="2437323"/>
          <a:ext cx="3843222" cy="26781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04F6D796-51E3-E540-A58E-AD2F59F02779}"/>
              </a:ext>
            </a:extLst>
          </p:cNvPr>
          <p:cNvGraphicFramePr>
            <a:graphicFrameLocks/>
          </p:cNvGraphicFramePr>
          <p:nvPr>
            <p:extLst>
              <p:ext uri="{D42A27DB-BD31-4B8C-83A1-F6EECF244321}">
                <p14:modId xmlns:p14="http://schemas.microsoft.com/office/powerpoint/2010/main" val="2669075942"/>
              </p:ext>
            </p:extLst>
          </p:nvPr>
        </p:nvGraphicFramePr>
        <p:xfrm>
          <a:off x="8339484" y="2437322"/>
          <a:ext cx="3843222" cy="2678151"/>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id="{8BFAD9B4-44E8-4110-7171-8BD35848C14B}"/>
              </a:ext>
            </a:extLst>
          </p:cNvPr>
          <p:cNvSpPr txBox="1"/>
          <p:nvPr/>
        </p:nvSpPr>
        <p:spPr>
          <a:xfrm>
            <a:off x="8241680" y="1189703"/>
            <a:ext cx="2908101" cy="646331"/>
          </a:xfrm>
          <a:prstGeom prst="rect">
            <a:avLst/>
          </a:prstGeom>
          <a:noFill/>
        </p:spPr>
        <p:txBody>
          <a:bodyPr wrap="square" rtlCol="0">
            <a:spAutoFit/>
          </a:bodyPr>
          <a:lstStyle/>
          <a:p>
            <a:r>
              <a:rPr lang="is-IS" dirty="0">
                <a:solidFill>
                  <a:srgbClr val="C00000"/>
                </a:solidFill>
                <a:latin typeface="Times New Roman" panose="02020603050405020304" pitchFamily="18" charset="0"/>
                <a:cs typeface="Times New Roman" panose="02020603050405020304" pitchFamily="18" charset="0"/>
              </a:rPr>
              <a:t>Fall in the number of third childs born.</a:t>
            </a:r>
          </a:p>
        </p:txBody>
      </p:sp>
    </p:spTree>
    <p:extLst>
      <p:ext uri="{BB962C8B-B14F-4D97-AF65-F5344CB8AC3E}">
        <p14:creationId xmlns:p14="http://schemas.microsoft.com/office/powerpoint/2010/main" val="214034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A644D0E-DC72-DA47-B8AE-BBC89B62DF58}"/>
              </a:ext>
            </a:extLst>
          </p:cNvPr>
          <p:cNvSpPr>
            <a:spLocks noGrp="1"/>
          </p:cNvSpPr>
          <p:nvPr>
            <p:ph type="title"/>
          </p:nvPr>
        </p:nvSpPr>
        <p:spPr>
          <a:xfrm>
            <a:off x="2867025" y="257175"/>
            <a:ext cx="5695950" cy="787400"/>
          </a:xfrm>
        </p:spPr>
        <p:txBody>
          <a:bodyPr>
            <a:normAutofit/>
          </a:bodyPr>
          <a:lstStyle/>
          <a:p>
            <a:pPr algn="ctr"/>
            <a:r>
              <a:rPr lang="is-IS" sz="3200" dirty="0">
                <a:latin typeface="Times New Roman" panose="02020603050405020304" pitchFamily="18" charset="0"/>
                <a:cs typeface="Times New Roman" panose="02020603050405020304" pitchFamily="18" charset="0"/>
              </a:rPr>
              <a:t>Event study</a:t>
            </a:r>
          </a:p>
        </p:txBody>
      </p:sp>
      <p:graphicFrame>
        <p:nvGraphicFramePr>
          <p:cNvPr id="12" name="Chart 11">
            <a:extLst>
              <a:ext uri="{FF2B5EF4-FFF2-40B4-BE49-F238E27FC236}">
                <a16:creationId xmlns:a16="http://schemas.microsoft.com/office/drawing/2014/main" id="{23E7D06C-6152-4740-9685-5DEBA1928141}"/>
              </a:ext>
            </a:extLst>
          </p:cNvPr>
          <p:cNvGraphicFramePr>
            <a:graphicFrameLocks/>
          </p:cNvGraphicFramePr>
          <p:nvPr>
            <p:extLst>
              <p:ext uri="{D42A27DB-BD31-4B8C-83A1-F6EECF244321}">
                <p14:modId xmlns:p14="http://schemas.microsoft.com/office/powerpoint/2010/main" val="1911692346"/>
              </p:ext>
            </p:extLst>
          </p:nvPr>
        </p:nvGraphicFramePr>
        <p:xfrm>
          <a:off x="1032634" y="1172280"/>
          <a:ext cx="4201551" cy="2503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370B9D06-7436-0F4F-AE81-A96150234D9E}"/>
              </a:ext>
            </a:extLst>
          </p:cNvPr>
          <p:cNvGraphicFramePr>
            <a:graphicFrameLocks/>
          </p:cNvGraphicFramePr>
          <p:nvPr>
            <p:extLst>
              <p:ext uri="{D42A27DB-BD31-4B8C-83A1-F6EECF244321}">
                <p14:modId xmlns:p14="http://schemas.microsoft.com/office/powerpoint/2010/main" val="1954423371"/>
              </p:ext>
            </p:extLst>
          </p:nvPr>
        </p:nvGraphicFramePr>
        <p:xfrm>
          <a:off x="6294476" y="1172281"/>
          <a:ext cx="4201551" cy="25035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BB74BD5C-81D7-064E-8A94-40E63C157121}"/>
              </a:ext>
            </a:extLst>
          </p:cNvPr>
          <p:cNvGraphicFramePr>
            <a:graphicFrameLocks/>
          </p:cNvGraphicFramePr>
          <p:nvPr>
            <p:extLst>
              <p:ext uri="{D42A27DB-BD31-4B8C-83A1-F6EECF244321}">
                <p14:modId xmlns:p14="http://schemas.microsoft.com/office/powerpoint/2010/main" val="2500538661"/>
              </p:ext>
            </p:extLst>
          </p:nvPr>
        </p:nvGraphicFramePr>
        <p:xfrm>
          <a:off x="1032635" y="4097299"/>
          <a:ext cx="4201551" cy="25035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a:extLst>
              <a:ext uri="{FF2B5EF4-FFF2-40B4-BE49-F238E27FC236}">
                <a16:creationId xmlns:a16="http://schemas.microsoft.com/office/drawing/2014/main" id="{07F267F1-7BED-BA49-A7FD-462A456E2A84}"/>
              </a:ext>
            </a:extLst>
          </p:cNvPr>
          <p:cNvGraphicFramePr>
            <a:graphicFrameLocks/>
          </p:cNvGraphicFramePr>
          <p:nvPr>
            <p:extLst>
              <p:ext uri="{D42A27DB-BD31-4B8C-83A1-F6EECF244321}">
                <p14:modId xmlns:p14="http://schemas.microsoft.com/office/powerpoint/2010/main" val="3684686126"/>
              </p:ext>
            </p:extLst>
          </p:nvPr>
        </p:nvGraphicFramePr>
        <p:xfrm>
          <a:off x="6294475" y="3803511"/>
          <a:ext cx="4201552" cy="290677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42684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13" grpId="0">
        <p:bldAsOne/>
      </p:bldGraphic>
      <p:bldGraphic spid="14" grpId="0">
        <p:bldAsOne/>
      </p:bldGraphic>
      <p:bldGraphic spid="1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D02DD-9C34-58F1-8FFB-2BD0DC24D1E8}"/>
              </a:ext>
            </a:extLst>
          </p:cNvPr>
          <p:cNvSpPr>
            <a:spLocks noGrp="1"/>
          </p:cNvSpPr>
          <p:nvPr>
            <p:ph type="title"/>
          </p:nvPr>
        </p:nvSpPr>
        <p:spPr>
          <a:xfrm>
            <a:off x="247649" y="681036"/>
            <a:ext cx="2943225" cy="587375"/>
          </a:xfrm>
        </p:spPr>
        <p:txBody>
          <a:bodyPr>
            <a:normAutofit/>
          </a:bodyPr>
          <a:lstStyle/>
          <a:p>
            <a:pPr algn="ctr"/>
            <a:r>
              <a:rPr lang="is-IS" sz="3200" dirty="0">
                <a:latin typeface="Times New Roman" panose="02020603050405020304" pitchFamily="18" charset="0"/>
                <a:cs typeface="Times New Roman" panose="02020603050405020304" pitchFamily="18" charset="0"/>
              </a:rPr>
              <a:t>Summary</a:t>
            </a:r>
          </a:p>
        </p:txBody>
      </p:sp>
      <p:sp>
        <p:nvSpPr>
          <p:cNvPr id="3" name="Content Placeholder 2">
            <a:extLst>
              <a:ext uri="{FF2B5EF4-FFF2-40B4-BE49-F238E27FC236}">
                <a16:creationId xmlns:a16="http://schemas.microsoft.com/office/drawing/2014/main" id="{F6D3012C-C8A6-DA21-F5E3-9D291B65CA96}"/>
              </a:ext>
            </a:extLst>
          </p:cNvPr>
          <p:cNvSpPr>
            <a:spLocks noGrp="1"/>
          </p:cNvSpPr>
          <p:nvPr>
            <p:ph idx="1"/>
          </p:nvPr>
        </p:nvSpPr>
        <p:spPr>
          <a:xfrm>
            <a:off x="838200" y="1514476"/>
            <a:ext cx="5061155" cy="4662488"/>
          </a:xfrm>
        </p:spPr>
        <p:txBody>
          <a:bodyPr>
            <a:normAutofit fontScale="92500" lnSpcReduction="10000"/>
          </a:bodyPr>
          <a:lstStyle/>
          <a:p>
            <a:pPr marL="0" indent="0">
              <a:buNone/>
            </a:pPr>
            <a:r>
              <a:rPr lang="en-US" sz="2400" dirty="0">
                <a:latin typeface="Times New Roman" panose="02020603050405020304" pitchFamily="18" charset="0"/>
                <a:cs typeface="Times New Roman" panose="02020603050405020304" pitchFamily="18" charset="0"/>
              </a:rPr>
              <a:t>Fertility depends on </a:t>
            </a:r>
          </a:p>
          <a:p>
            <a:r>
              <a:rPr lang="en-US" sz="2200" dirty="0">
                <a:latin typeface="Times New Roman" panose="02020603050405020304" pitchFamily="18" charset="0"/>
                <a:cs typeface="Times New Roman" panose="02020603050405020304" pitchFamily="18" charset="0"/>
              </a:rPr>
              <a:t>Age </a:t>
            </a:r>
          </a:p>
          <a:p>
            <a:r>
              <a:rPr lang="en-US" sz="2200" dirty="0">
                <a:latin typeface="Times New Roman" panose="02020603050405020304" pitchFamily="18" charset="0"/>
                <a:cs typeface="Times New Roman" panose="02020603050405020304" pitchFamily="18" charset="0"/>
              </a:rPr>
              <a:t>Disposable income of wife and disposable </a:t>
            </a:r>
          </a:p>
          <a:p>
            <a:pPr marL="0" indent="0">
              <a:spcBef>
                <a:spcPts val="0"/>
              </a:spcBef>
              <a:buNone/>
            </a:pPr>
            <a:r>
              <a:rPr lang="en-US" sz="2200" dirty="0">
                <a:latin typeface="Times New Roman" panose="02020603050405020304" pitchFamily="18" charset="0"/>
                <a:cs typeface="Times New Roman" panose="02020603050405020304" pitchFamily="18" charset="0"/>
              </a:rPr>
              <a:t>   income of spouse (positive if third child) </a:t>
            </a:r>
          </a:p>
          <a:p>
            <a:r>
              <a:rPr lang="en-US" sz="2200" dirty="0">
                <a:latin typeface="Times New Roman" panose="02020603050405020304" pitchFamily="18" charset="0"/>
                <a:cs typeface="Times New Roman" panose="02020603050405020304" pitchFamily="18" charset="0"/>
              </a:rPr>
              <a:t>Cohabitation</a:t>
            </a:r>
          </a:p>
          <a:p>
            <a:r>
              <a:rPr lang="en-US" sz="2200" dirty="0">
                <a:latin typeface="Times New Roman" panose="02020603050405020304" pitchFamily="18" charset="0"/>
                <a:cs typeface="Times New Roman" panose="02020603050405020304" pitchFamily="18" charset="0"/>
              </a:rPr>
              <a:t>Home ownership </a:t>
            </a:r>
          </a:p>
          <a:p>
            <a:r>
              <a:rPr lang="en-US" sz="2200" dirty="0">
                <a:latin typeface="Times New Roman" panose="02020603050405020304" pitchFamily="18" charset="0"/>
                <a:cs typeface="Times New Roman" panose="02020603050405020304" pitchFamily="18" charset="0"/>
              </a:rPr>
              <a:t>COVID-19 </a:t>
            </a:r>
          </a:p>
          <a:p>
            <a:r>
              <a:rPr lang="en-US" sz="2200" dirty="0">
                <a:latin typeface="Times New Roman" panose="02020603050405020304" pitchFamily="18" charset="0"/>
                <a:cs typeface="Times New Roman" panose="02020603050405020304" pitchFamily="18" charset="0"/>
              </a:rPr>
              <a:t>Education (positive for first child, negative for second and third)</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Fertility does </a:t>
            </a:r>
            <a:r>
              <a:rPr lang="en-US" sz="2400" u="sng" dirty="0">
                <a:latin typeface="Times New Roman" panose="02020603050405020304" pitchFamily="18" charset="0"/>
                <a:cs typeface="Times New Roman" panose="02020603050405020304" pitchFamily="18" charset="0"/>
              </a:rPr>
              <a:t>not</a:t>
            </a:r>
            <a:r>
              <a:rPr lang="en-US" sz="2400" dirty="0">
                <a:latin typeface="Times New Roman" panose="02020603050405020304" pitchFamily="18" charset="0"/>
                <a:cs typeface="Times New Roman" panose="02020603050405020304" pitchFamily="18" charset="0"/>
              </a:rPr>
              <a:t> depend on</a:t>
            </a:r>
          </a:p>
          <a:p>
            <a:r>
              <a:rPr lang="en-US" sz="2200" dirty="0">
                <a:latin typeface="Times New Roman" panose="02020603050405020304" pitchFamily="18" charset="0"/>
                <a:cs typeface="Times New Roman" panose="02020603050405020304" pitchFamily="18" charset="0"/>
              </a:rPr>
              <a:t>Parent’s disposable income (mother’s)</a:t>
            </a:r>
          </a:p>
          <a:p>
            <a:r>
              <a:rPr lang="en-US" sz="2200" dirty="0">
                <a:latin typeface="Times New Roman" panose="02020603050405020304" pitchFamily="18" charset="0"/>
                <a:cs typeface="Times New Roman" panose="02020603050405020304" pitchFamily="18" charset="0"/>
              </a:rPr>
              <a:t>Immigrant versus native</a:t>
            </a:r>
          </a:p>
          <a:p>
            <a:pPr marL="0" indent="0">
              <a:buNone/>
            </a:pPr>
            <a:endParaRPr lang="en-US" sz="2400" dirty="0">
              <a:latin typeface="Times New Roman" panose="02020603050405020304" pitchFamily="18" charset="0"/>
              <a:cs typeface="Times New Roman" panose="02020603050405020304" pitchFamily="18" charset="0"/>
            </a:endParaRPr>
          </a:p>
          <a:p>
            <a:pPr lvl="1"/>
            <a:endParaRPr lang="is-IS" dirty="0"/>
          </a:p>
        </p:txBody>
      </p:sp>
      <p:sp>
        <p:nvSpPr>
          <p:cNvPr id="4" name="TextBox 3">
            <a:extLst>
              <a:ext uri="{FF2B5EF4-FFF2-40B4-BE49-F238E27FC236}">
                <a16:creationId xmlns:a16="http://schemas.microsoft.com/office/drawing/2014/main" id="{FEC89E39-A541-4A10-43CD-EC6EC5FC4A9E}"/>
              </a:ext>
            </a:extLst>
          </p:cNvPr>
          <p:cNvSpPr txBox="1"/>
          <p:nvPr/>
        </p:nvSpPr>
        <p:spPr>
          <a:xfrm>
            <a:off x="7325032" y="1415845"/>
            <a:ext cx="3352800" cy="3570208"/>
          </a:xfrm>
          <a:prstGeom prst="rect">
            <a:avLst/>
          </a:prstGeom>
          <a:noFill/>
        </p:spPr>
        <p:txBody>
          <a:bodyPr wrap="square" rtlCol="0">
            <a:spAutoFit/>
          </a:bodyPr>
          <a:lstStyle/>
          <a:p>
            <a:pPr marL="0" indent="0">
              <a:buNone/>
            </a:pPr>
            <a:r>
              <a:rPr lang="is-IS" sz="2400" dirty="0">
                <a:latin typeface="Times New Roman" panose="02020603050405020304" pitchFamily="18" charset="0"/>
                <a:cs typeface="Times New Roman" panose="02020603050405020304" pitchFamily="18" charset="0"/>
              </a:rPr>
              <a:t>Event study shows </a:t>
            </a:r>
          </a:p>
          <a:p>
            <a:pPr marL="285750" indent="-285750">
              <a:spcBef>
                <a:spcPts val="600"/>
              </a:spcBef>
              <a:spcAft>
                <a:spcPts val="600"/>
              </a:spcAft>
              <a:buFont typeface="Arial" panose="020B0604020202020204" pitchFamily="34" charset="0"/>
              <a:buChar char="•"/>
            </a:pPr>
            <a:r>
              <a:rPr lang="is-IS" sz="2200" dirty="0">
                <a:latin typeface="Times New Roman" panose="02020603050405020304" pitchFamily="18" charset="0"/>
                <a:cs typeface="Times New Roman" panose="02020603050405020304" pitchFamily="18" charset="0"/>
              </a:rPr>
              <a:t>Rising home ownership before and after birth</a:t>
            </a:r>
          </a:p>
          <a:p>
            <a:pPr marL="285750" indent="-285750">
              <a:spcBef>
                <a:spcPts val="600"/>
              </a:spcBef>
              <a:spcAft>
                <a:spcPts val="600"/>
              </a:spcAft>
              <a:buFont typeface="Arial" panose="020B0604020202020204" pitchFamily="34" charset="0"/>
              <a:buChar char="•"/>
            </a:pPr>
            <a:r>
              <a:rPr lang="is-IS" sz="2200" dirty="0">
                <a:latin typeface="Times New Roman" panose="02020603050405020304" pitchFamily="18" charset="0"/>
                <a:cs typeface="Times New Roman" panose="02020603050405020304" pitchFamily="18" charset="0"/>
              </a:rPr>
              <a:t>Start of cohabitation in year of birth</a:t>
            </a:r>
          </a:p>
          <a:p>
            <a:pPr marL="285750" indent="-285750">
              <a:spcBef>
                <a:spcPts val="600"/>
              </a:spcBef>
              <a:spcAft>
                <a:spcPts val="600"/>
              </a:spcAft>
              <a:buFont typeface="Arial" panose="020B0604020202020204" pitchFamily="34" charset="0"/>
              <a:buChar char="•"/>
            </a:pPr>
            <a:r>
              <a:rPr lang="is-IS" sz="2200" dirty="0">
                <a:latin typeface="Times New Roman" panose="02020603050405020304" pitchFamily="18" charset="0"/>
                <a:cs typeface="Times New Roman" panose="02020603050405020304" pitchFamily="18" charset="0"/>
              </a:rPr>
              <a:t>Increasing gender inequalty before and after birth</a:t>
            </a:r>
          </a:p>
          <a:p>
            <a:endParaRPr lang="is-IS" dirty="0"/>
          </a:p>
        </p:txBody>
      </p:sp>
    </p:spTree>
    <p:extLst>
      <p:ext uri="{BB962C8B-B14F-4D97-AF65-F5344CB8AC3E}">
        <p14:creationId xmlns:p14="http://schemas.microsoft.com/office/powerpoint/2010/main" val="365214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5E933-4B47-00D3-03FC-F411C33740D3}"/>
              </a:ext>
            </a:extLst>
          </p:cNvPr>
          <p:cNvSpPr>
            <a:spLocks noGrp="1"/>
          </p:cNvSpPr>
          <p:nvPr>
            <p:ph type="title"/>
          </p:nvPr>
        </p:nvSpPr>
        <p:spPr>
          <a:xfrm>
            <a:off x="2864566" y="609395"/>
            <a:ext cx="6462867" cy="458787"/>
          </a:xfrm>
        </p:spPr>
        <p:txBody>
          <a:bodyPr>
            <a:noAutofit/>
          </a:bodyPr>
          <a:lstStyle/>
          <a:p>
            <a:pPr algn="ctr"/>
            <a:r>
              <a:rPr lang="is-IS" sz="3200" dirty="0">
                <a:latin typeface="Times New Roman" panose="02020603050405020304" pitchFamily="18" charset="0"/>
                <a:cs typeface="Times New Roman" panose="02020603050405020304" pitchFamily="18" charset="0"/>
              </a:rPr>
              <a:t>Causes of the fall in fertility</a:t>
            </a:r>
            <a:endParaRPr lang="is-IS" sz="3200" dirty="0"/>
          </a:p>
        </p:txBody>
      </p:sp>
      <p:sp>
        <p:nvSpPr>
          <p:cNvPr id="3" name="Content Placeholder 2">
            <a:extLst>
              <a:ext uri="{FF2B5EF4-FFF2-40B4-BE49-F238E27FC236}">
                <a16:creationId xmlns:a16="http://schemas.microsoft.com/office/drawing/2014/main" id="{1B0BFD47-5C34-CCF5-B3A1-D2E0DAE8A178}"/>
              </a:ext>
            </a:extLst>
          </p:cNvPr>
          <p:cNvSpPr>
            <a:spLocks noGrp="1"/>
          </p:cNvSpPr>
          <p:nvPr>
            <p:ph idx="1"/>
          </p:nvPr>
        </p:nvSpPr>
        <p:spPr>
          <a:xfrm>
            <a:off x="1192161" y="1684053"/>
            <a:ext cx="10515600" cy="1610344"/>
          </a:xfrm>
        </p:spPr>
        <p:txBody>
          <a:bodyPr>
            <a:normAutofit/>
          </a:bodyPr>
          <a:lstStyle/>
          <a:p>
            <a:pPr marL="0" indent="0">
              <a:spcAft>
                <a:spcPts val="1200"/>
              </a:spcAft>
              <a:buNone/>
            </a:pPr>
            <a:r>
              <a:rPr lang="is-IS" sz="2400" dirty="0">
                <a:latin typeface="Times New Roman" panose="02020603050405020304" pitchFamily="18" charset="0"/>
                <a:cs typeface="Times New Roman" panose="02020603050405020304" pitchFamily="18" charset="0"/>
              </a:rPr>
              <a:t>Lower fertility possibly due to: </a:t>
            </a:r>
          </a:p>
          <a:p>
            <a:pPr algn="ctr"/>
            <a:r>
              <a:rPr lang="is-IS" sz="2400" dirty="0">
                <a:latin typeface="Times New Roman" panose="02020603050405020304" pitchFamily="18" charset="0"/>
                <a:cs typeface="Times New Roman" panose="02020603050405020304" pitchFamily="18" charset="0"/>
              </a:rPr>
              <a:t>Fall in the number of third births, and </a:t>
            </a:r>
          </a:p>
          <a:p>
            <a:pPr algn="ctr"/>
            <a:r>
              <a:rPr lang="is-IS" sz="2400" dirty="0">
                <a:latin typeface="Times New Roman" panose="02020603050405020304" pitchFamily="18" charset="0"/>
                <a:cs typeface="Times New Roman" panose="02020603050405020304" pitchFamily="18" charset="0"/>
              </a:rPr>
              <a:t>postponement of having a first child.</a:t>
            </a:r>
            <a:endParaRPr lang="is-IS" dirty="0"/>
          </a:p>
        </p:txBody>
      </p:sp>
      <p:sp>
        <p:nvSpPr>
          <p:cNvPr id="5" name="TextBox 4">
            <a:extLst>
              <a:ext uri="{FF2B5EF4-FFF2-40B4-BE49-F238E27FC236}">
                <a16:creationId xmlns:a16="http://schemas.microsoft.com/office/drawing/2014/main" id="{47EC8AE0-BC63-EEB6-2C03-317E26EFFDD1}"/>
              </a:ext>
            </a:extLst>
          </p:cNvPr>
          <p:cNvSpPr txBox="1"/>
          <p:nvPr/>
        </p:nvSpPr>
        <p:spPr>
          <a:xfrm>
            <a:off x="4365523" y="3660181"/>
            <a:ext cx="3618271" cy="584775"/>
          </a:xfrm>
          <a:prstGeom prst="rect">
            <a:avLst/>
          </a:prstGeom>
          <a:noFill/>
        </p:spPr>
        <p:txBody>
          <a:bodyPr wrap="square" rtlCol="0">
            <a:spAutoFit/>
          </a:bodyPr>
          <a:lstStyle/>
          <a:p>
            <a:r>
              <a:rPr lang="is-IS" sz="3200" dirty="0">
                <a:latin typeface="Times New Roman" panose="02020603050405020304" pitchFamily="18" charset="0"/>
                <a:cs typeface="Times New Roman" panose="02020603050405020304" pitchFamily="18" charset="0"/>
              </a:rPr>
              <a:t>Possible reasons</a:t>
            </a:r>
          </a:p>
        </p:txBody>
      </p:sp>
      <p:sp>
        <p:nvSpPr>
          <p:cNvPr id="6" name="TextBox 5">
            <a:extLst>
              <a:ext uri="{FF2B5EF4-FFF2-40B4-BE49-F238E27FC236}">
                <a16:creationId xmlns:a16="http://schemas.microsoft.com/office/drawing/2014/main" id="{39CB37A8-9EB4-D9F6-F056-1561765427C0}"/>
              </a:ext>
            </a:extLst>
          </p:cNvPr>
          <p:cNvSpPr txBox="1"/>
          <p:nvPr/>
        </p:nvSpPr>
        <p:spPr>
          <a:xfrm>
            <a:off x="639099" y="4335684"/>
            <a:ext cx="1956617" cy="369332"/>
          </a:xfrm>
          <a:prstGeom prst="rect">
            <a:avLst/>
          </a:prstGeom>
          <a:noFill/>
        </p:spPr>
        <p:txBody>
          <a:bodyPr wrap="square" rtlCol="0">
            <a:spAutoFit/>
          </a:bodyPr>
          <a:lstStyle/>
          <a:p>
            <a:r>
              <a:rPr lang="is-IS" dirty="0">
                <a:latin typeface="Times New Roman" panose="02020603050405020304" pitchFamily="18" charset="0"/>
                <a:cs typeface="Times New Roman" panose="02020603050405020304" pitchFamily="18" charset="0"/>
              </a:rPr>
              <a:t>Fear of the future</a:t>
            </a:r>
          </a:p>
        </p:txBody>
      </p:sp>
      <p:sp>
        <p:nvSpPr>
          <p:cNvPr id="7" name="TextBox 6">
            <a:extLst>
              <a:ext uri="{FF2B5EF4-FFF2-40B4-BE49-F238E27FC236}">
                <a16:creationId xmlns:a16="http://schemas.microsoft.com/office/drawing/2014/main" id="{02296F9D-0D00-462D-362D-AEAB282F515E}"/>
              </a:ext>
            </a:extLst>
          </p:cNvPr>
          <p:cNvSpPr txBox="1"/>
          <p:nvPr/>
        </p:nvSpPr>
        <p:spPr>
          <a:xfrm>
            <a:off x="3217377" y="4335684"/>
            <a:ext cx="2276166" cy="369332"/>
          </a:xfrm>
          <a:prstGeom prst="rect">
            <a:avLst/>
          </a:prstGeom>
          <a:noFill/>
        </p:spPr>
        <p:txBody>
          <a:bodyPr wrap="square" rtlCol="0">
            <a:spAutoFit/>
          </a:bodyPr>
          <a:lstStyle/>
          <a:p>
            <a:r>
              <a:rPr lang="is-IS" dirty="0">
                <a:latin typeface="Times New Roman" panose="02020603050405020304" pitchFamily="18" charset="0"/>
                <a:cs typeface="Times New Roman" panose="02020603050405020304" pitchFamily="18" charset="0"/>
              </a:rPr>
              <a:t>Female empowerment</a:t>
            </a:r>
          </a:p>
        </p:txBody>
      </p:sp>
      <p:sp>
        <p:nvSpPr>
          <p:cNvPr id="8" name="TextBox 7">
            <a:extLst>
              <a:ext uri="{FF2B5EF4-FFF2-40B4-BE49-F238E27FC236}">
                <a16:creationId xmlns:a16="http://schemas.microsoft.com/office/drawing/2014/main" id="{8C62B66D-8E3B-E61B-E41A-CD4A80D1DFEB}"/>
              </a:ext>
            </a:extLst>
          </p:cNvPr>
          <p:cNvSpPr txBox="1"/>
          <p:nvPr/>
        </p:nvSpPr>
        <p:spPr>
          <a:xfrm>
            <a:off x="5843975" y="4335684"/>
            <a:ext cx="3330676" cy="369332"/>
          </a:xfrm>
          <a:prstGeom prst="rect">
            <a:avLst/>
          </a:prstGeom>
          <a:noFill/>
        </p:spPr>
        <p:txBody>
          <a:bodyPr wrap="square" rtlCol="0">
            <a:spAutoFit/>
          </a:bodyPr>
          <a:lstStyle/>
          <a:p>
            <a:r>
              <a:rPr lang="is-IS" dirty="0">
                <a:latin typeface="Times New Roman" panose="02020603050405020304" pitchFamily="18" charset="0"/>
                <a:cs typeface="Times New Roman" panose="02020603050405020304" pitchFamily="18" charset="0"/>
              </a:rPr>
              <a:t>Social media and computer games</a:t>
            </a:r>
          </a:p>
        </p:txBody>
      </p:sp>
      <p:pic>
        <p:nvPicPr>
          <p:cNvPr id="9" name="Picture 8" descr="A painting of a person on a bridge&#10;&#10;Description automatically generated">
            <a:extLst>
              <a:ext uri="{FF2B5EF4-FFF2-40B4-BE49-F238E27FC236}">
                <a16:creationId xmlns:a16="http://schemas.microsoft.com/office/drawing/2014/main" id="{25D85AE9-839E-BD3C-F035-55BB9ABF7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693" y="4741330"/>
            <a:ext cx="2263873" cy="1745146"/>
          </a:xfrm>
          <a:prstGeom prst="rect">
            <a:avLst/>
          </a:prstGeom>
        </p:spPr>
      </p:pic>
      <p:sp>
        <p:nvSpPr>
          <p:cNvPr id="11" name="TextBox 10">
            <a:extLst>
              <a:ext uri="{FF2B5EF4-FFF2-40B4-BE49-F238E27FC236}">
                <a16:creationId xmlns:a16="http://schemas.microsoft.com/office/drawing/2014/main" id="{95935F6B-AEE8-B8AE-BD98-46A6A0DFA89D}"/>
              </a:ext>
            </a:extLst>
          </p:cNvPr>
          <p:cNvSpPr txBox="1"/>
          <p:nvPr/>
        </p:nvSpPr>
        <p:spPr>
          <a:xfrm>
            <a:off x="9525083" y="4335684"/>
            <a:ext cx="2269172" cy="369332"/>
          </a:xfrm>
          <a:prstGeom prst="rect">
            <a:avLst/>
          </a:prstGeom>
          <a:noFill/>
        </p:spPr>
        <p:txBody>
          <a:bodyPr wrap="square" rtlCol="0">
            <a:spAutoFit/>
          </a:bodyPr>
          <a:lstStyle/>
          <a:p>
            <a:r>
              <a:rPr lang="is-IS" dirty="0">
                <a:latin typeface="Times New Roman" panose="02020603050405020304" pitchFamily="18" charset="0"/>
                <a:cs typeface="Times New Roman" panose="02020603050405020304" pitchFamily="18" charset="0"/>
              </a:rPr>
              <a:t>Rising house prices</a:t>
            </a:r>
          </a:p>
        </p:txBody>
      </p:sp>
      <p:pic>
        <p:nvPicPr>
          <p:cNvPr id="1028" name="Picture 4" descr="American Gothic - Wikipedia">
            <a:extLst>
              <a:ext uri="{FF2B5EF4-FFF2-40B4-BE49-F238E27FC236}">
                <a16:creationId xmlns:a16="http://schemas.microsoft.com/office/drawing/2014/main" id="{C16368B1-2DCC-CA40-9877-E8713882C2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463"/>
          <a:stretch/>
        </p:blipFill>
        <p:spPr bwMode="auto">
          <a:xfrm>
            <a:off x="9591478" y="4658767"/>
            <a:ext cx="1815632" cy="19617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ida Kahlo: Her Iconic Life and Artwork in Mexico">
            <a:extLst>
              <a:ext uri="{FF2B5EF4-FFF2-40B4-BE49-F238E27FC236}">
                <a16:creationId xmlns:a16="http://schemas.microsoft.com/office/drawing/2014/main" id="{4388B4AD-A85A-4742-B1A6-B598E32E4CB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9216" b="10922"/>
          <a:stretch/>
        </p:blipFill>
        <p:spPr bwMode="auto">
          <a:xfrm>
            <a:off x="3486227" y="4698791"/>
            <a:ext cx="1790657" cy="183319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inecraft Painting Burning Skull Art Print by Tina Maisie - Fine Art America">
            <a:extLst>
              <a:ext uri="{FF2B5EF4-FFF2-40B4-BE49-F238E27FC236}">
                <a16:creationId xmlns:a16="http://schemas.microsoft.com/office/drawing/2014/main" id="{08621684-22A0-AC4E-9383-DB49428AE1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8149" y="4658767"/>
            <a:ext cx="1921248" cy="192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6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F3946-BAAC-2BFD-6534-915AAFA2178A}"/>
              </a:ext>
            </a:extLst>
          </p:cNvPr>
          <p:cNvSpPr>
            <a:spLocks noGrp="1"/>
          </p:cNvSpPr>
          <p:nvPr>
            <p:ph type="title"/>
          </p:nvPr>
        </p:nvSpPr>
        <p:spPr>
          <a:xfrm>
            <a:off x="3633787" y="365126"/>
            <a:ext cx="4238625" cy="565942"/>
          </a:xfrm>
        </p:spPr>
        <p:txBody>
          <a:bodyPr>
            <a:normAutofit/>
          </a:bodyPr>
          <a:lstStyle/>
          <a:p>
            <a:pPr algn="ctr"/>
            <a:r>
              <a:rPr lang="is-IS" sz="3200" dirty="0">
                <a:latin typeface="Times New Roman" panose="02020603050405020304" pitchFamily="18" charset="0"/>
                <a:cs typeface="Times New Roman" panose="02020603050405020304" pitchFamily="18" charset="0"/>
              </a:rPr>
              <a:t>Literature</a:t>
            </a:r>
          </a:p>
        </p:txBody>
      </p:sp>
      <p:sp>
        <p:nvSpPr>
          <p:cNvPr id="3" name="Content Placeholder 2">
            <a:extLst>
              <a:ext uri="{FF2B5EF4-FFF2-40B4-BE49-F238E27FC236}">
                <a16:creationId xmlns:a16="http://schemas.microsoft.com/office/drawing/2014/main" id="{077BE7A2-40F1-F224-B215-23273592F789}"/>
              </a:ext>
            </a:extLst>
          </p:cNvPr>
          <p:cNvSpPr>
            <a:spLocks noGrp="1"/>
          </p:cNvSpPr>
          <p:nvPr>
            <p:ph idx="1"/>
          </p:nvPr>
        </p:nvSpPr>
        <p:spPr>
          <a:xfrm>
            <a:off x="781050" y="1264443"/>
            <a:ext cx="9144000" cy="4805363"/>
          </a:xfrm>
        </p:spPr>
        <p:txBody>
          <a:bodyPr>
            <a:normAutofit fontScale="92500" lnSpcReduction="10000"/>
          </a:bodyPr>
          <a:lstStyle/>
          <a:p>
            <a:r>
              <a:rPr lang="en-US" sz="2400" dirty="0" err="1">
                <a:latin typeface="Times New Roman" panose="02020603050405020304" pitchFamily="18" charset="0"/>
                <a:cs typeface="Times New Roman" panose="02020603050405020304" pitchFamily="18" charset="0"/>
              </a:rPr>
              <a:t>Esping</a:t>
            </a:r>
            <a:r>
              <a:rPr lang="en-US" sz="2400" dirty="0">
                <a:latin typeface="Times New Roman" panose="02020603050405020304" pitchFamily="18" charset="0"/>
                <a:cs typeface="Times New Roman" panose="02020603050405020304" pitchFamily="18" charset="0"/>
              </a:rPr>
              <a:t>-Andersen and </a:t>
            </a:r>
            <a:r>
              <a:rPr lang="en-US" sz="2400" dirty="0" err="1">
                <a:latin typeface="Times New Roman" panose="02020603050405020304" pitchFamily="18" charset="0"/>
                <a:cs typeface="Times New Roman" panose="02020603050405020304" pitchFamily="18" charset="0"/>
              </a:rPr>
              <a:t>Billari</a:t>
            </a:r>
            <a:r>
              <a:rPr lang="en-US" sz="2400" dirty="0">
                <a:latin typeface="Times New Roman" panose="02020603050405020304" pitchFamily="18" charset="0"/>
                <a:cs typeface="Times New Roman" panose="02020603050405020304" pitchFamily="18" charset="0"/>
              </a:rPr>
              <a:t> (2015): Gender egalitarian norms and accompanying social institutions are prerequisite for elevated fertility.</a:t>
            </a:r>
          </a:p>
          <a:p>
            <a:r>
              <a:rPr lang="en-US" sz="2400" dirty="0">
                <a:latin typeface="Times New Roman" panose="02020603050405020304" pitchFamily="18" charset="0"/>
                <a:cs typeface="Times New Roman" panose="02020603050405020304" pitchFamily="18" charset="0"/>
              </a:rPr>
              <a:t>McDonald (2000): High fertility in the Nordic countries and high participation rates for women attributed to welfare states.</a:t>
            </a:r>
          </a:p>
          <a:p>
            <a:r>
              <a:rPr lang="en-US" sz="2400" dirty="0" err="1">
                <a:latin typeface="Times New Roman" panose="02020603050405020304" pitchFamily="18" charset="0"/>
                <a:cs typeface="Times New Roman" panose="02020603050405020304" pitchFamily="18" charset="0"/>
              </a:rPr>
              <a:t>Jónsson</a:t>
            </a:r>
            <a:r>
              <a:rPr lang="en-US" sz="2400" dirty="0">
                <a:latin typeface="Times New Roman" panose="02020603050405020304" pitchFamily="18" charset="0"/>
                <a:cs typeface="Times New Roman" panose="02020603050405020304" pitchFamily="18" charset="0"/>
              </a:rPr>
              <a:t> (2017): Fertility between 1980 and 2010 (TFR) average around 2.1 children per woman and was among the highest in Europe, higher than in the other Nordic countries.</a:t>
            </a:r>
          </a:p>
          <a:p>
            <a:r>
              <a:rPr lang="en-US" sz="2400" dirty="0" err="1">
                <a:latin typeface="Times New Roman" panose="02020603050405020304" pitchFamily="18" charset="0"/>
                <a:cs typeface="Times New Roman" panose="02020603050405020304" pitchFamily="18" charset="0"/>
              </a:rPr>
              <a:t>Jónsson</a:t>
            </a:r>
            <a:r>
              <a:rPr lang="en-US" sz="2400" dirty="0">
                <a:latin typeface="Times New Roman" panose="02020603050405020304" pitchFamily="18" charset="0"/>
                <a:cs typeface="Times New Roman" panose="02020603050405020304" pitchFamily="18" charset="0"/>
              </a:rPr>
              <a:t> (2024): The fertility decline in Iceland after 2010 is concentrated around first births for women under the age of 30.  Postponement of parenthood but not lower propensity to have a second and a third child. </a:t>
            </a:r>
          </a:p>
          <a:p>
            <a:r>
              <a:rPr lang="en-US" sz="2400" dirty="0">
                <a:latin typeface="Times New Roman" panose="02020603050405020304" pitchFamily="18" charset="0"/>
                <a:cs typeface="Times New Roman" panose="02020603050405020304" pitchFamily="18" charset="0"/>
              </a:rPr>
              <a:t>Comolli et al. (2021):  Fertility fell in all the Nordic countries after the great recession. One explanation could be perceived uncertainties about the future making it difficult to imagine a future path in life. Globalization, smartphones, social media, pandemics and wars. Shared narratives across countries.</a:t>
            </a:r>
          </a:p>
          <a:p>
            <a:endParaRPr lang="is-IS" sz="2400" dirty="0">
              <a:latin typeface="Times New Roman" panose="02020603050405020304" pitchFamily="18" charset="0"/>
              <a:cs typeface="Times New Roman" panose="02020603050405020304" pitchFamily="18" charset="0"/>
            </a:endParaRPr>
          </a:p>
          <a:p>
            <a:endParaRPr lang="is-IS" sz="2400" dirty="0">
              <a:latin typeface="Times New Roman" panose="02020603050405020304" pitchFamily="18" charset="0"/>
              <a:cs typeface="Times New Roman" panose="02020603050405020304" pitchFamily="18" charset="0"/>
            </a:endParaRPr>
          </a:p>
          <a:p>
            <a:pPr marL="0" indent="0">
              <a:buNone/>
            </a:pPr>
            <a:endParaRPr lang="is-IS" dirty="0">
              <a:latin typeface="Times New Roman" panose="02020603050405020304" pitchFamily="18" charset="0"/>
              <a:cs typeface="Times New Roman" panose="02020603050405020304" pitchFamily="18" charset="0"/>
            </a:endParaRPr>
          </a:p>
        </p:txBody>
      </p:sp>
      <p:pic>
        <p:nvPicPr>
          <p:cNvPr id="4" name="Picture 8" descr="Why Education Is A Crucial Ingredient In The Global Empowerment Of ...">
            <a:extLst>
              <a:ext uri="{FF2B5EF4-FFF2-40B4-BE49-F238E27FC236}">
                <a16:creationId xmlns:a16="http://schemas.microsoft.com/office/drawing/2014/main" id="{C946064C-7438-2048-BB57-2B6F479357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6390" y="5089019"/>
            <a:ext cx="2404450" cy="16103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Young man playing video games with computer at desk stock photo">
            <a:extLst>
              <a:ext uri="{FF2B5EF4-FFF2-40B4-BE49-F238E27FC236}">
                <a16:creationId xmlns:a16="http://schemas.microsoft.com/office/drawing/2014/main" id="{7AA1274A-B7C1-0540-9044-2564681EA9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4813" y="227303"/>
            <a:ext cx="2297366" cy="16103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 descr="UK house prices grow at fastest rate in five years | usave.co.uk">
            <a:extLst>
              <a:ext uri="{FF2B5EF4-FFF2-40B4-BE49-F238E27FC236}">
                <a16:creationId xmlns:a16="http://schemas.microsoft.com/office/drawing/2014/main" id="{0431F6F4-B067-9845-AB79-A314B6D0FE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5333" y="2640989"/>
            <a:ext cx="2533110" cy="1664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0459F-E97F-AA4D-8010-0B77300F27B4}"/>
              </a:ext>
            </a:extLst>
          </p:cNvPr>
          <p:cNvSpPr>
            <a:spLocks noGrp="1"/>
          </p:cNvSpPr>
          <p:nvPr>
            <p:ph type="title"/>
          </p:nvPr>
        </p:nvSpPr>
        <p:spPr/>
        <p:txBody>
          <a:bodyPr/>
          <a:lstStyle/>
          <a:p>
            <a:pPr algn="ctr"/>
            <a:r>
              <a:rPr lang="is-IS" sz="4400" dirty="0">
                <a:latin typeface="Times New Roman" panose="02020603050405020304" pitchFamily="18" charset="0"/>
                <a:cs typeface="Times New Roman" panose="02020603050405020304" pitchFamily="18" charset="0"/>
              </a:rPr>
              <a:t>Age effects (maka breytu sleppt)</a:t>
            </a:r>
            <a:endParaRPr lang="en-IS" dirty="0"/>
          </a:p>
        </p:txBody>
      </p:sp>
      <p:graphicFrame>
        <p:nvGraphicFramePr>
          <p:cNvPr id="4" name="Chart 3">
            <a:extLst>
              <a:ext uri="{FF2B5EF4-FFF2-40B4-BE49-F238E27FC236}">
                <a16:creationId xmlns:a16="http://schemas.microsoft.com/office/drawing/2014/main" id="{4E5EBF90-029B-B24A-863A-7891506B8071}"/>
              </a:ext>
            </a:extLst>
          </p:cNvPr>
          <p:cNvGraphicFramePr>
            <a:graphicFrameLocks/>
          </p:cNvGraphicFramePr>
          <p:nvPr>
            <p:extLst>
              <p:ext uri="{D42A27DB-BD31-4B8C-83A1-F6EECF244321}">
                <p14:modId xmlns:p14="http://schemas.microsoft.com/office/powerpoint/2010/main" val="275754806"/>
              </p:ext>
            </p:extLst>
          </p:nvPr>
        </p:nvGraphicFramePr>
        <p:xfrm>
          <a:off x="574431" y="2210385"/>
          <a:ext cx="3870960" cy="25902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E3217A3A-592F-7246-8E30-1297630F0C85}"/>
              </a:ext>
            </a:extLst>
          </p:cNvPr>
          <p:cNvGraphicFramePr>
            <a:graphicFrameLocks/>
          </p:cNvGraphicFramePr>
          <p:nvPr>
            <p:extLst>
              <p:ext uri="{D42A27DB-BD31-4B8C-83A1-F6EECF244321}">
                <p14:modId xmlns:p14="http://schemas.microsoft.com/office/powerpoint/2010/main" val="1389206718"/>
              </p:ext>
            </p:extLst>
          </p:nvPr>
        </p:nvGraphicFramePr>
        <p:xfrm>
          <a:off x="4445391" y="2210385"/>
          <a:ext cx="3870960" cy="24372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35E5CA6F-49AE-D145-8B00-5C4E5D2C21EE}"/>
              </a:ext>
            </a:extLst>
          </p:cNvPr>
          <p:cNvGraphicFramePr>
            <a:graphicFrameLocks/>
          </p:cNvGraphicFramePr>
          <p:nvPr>
            <p:extLst>
              <p:ext uri="{D42A27DB-BD31-4B8C-83A1-F6EECF244321}">
                <p14:modId xmlns:p14="http://schemas.microsoft.com/office/powerpoint/2010/main" val="2031673945"/>
              </p:ext>
            </p:extLst>
          </p:nvPr>
        </p:nvGraphicFramePr>
        <p:xfrm>
          <a:off x="8316351" y="2210385"/>
          <a:ext cx="3870960" cy="2437229"/>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A127DAC9-FC7E-7D4B-B270-9ACF61CA6413}"/>
              </a:ext>
            </a:extLst>
          </p:cNvPr>
          <p:cNvSpPr txBox="1"/>
          <p:nvPr/>
        </p:nvSpPr>
        <p:spPr>
          <a:xfrm>
            <a:off x="1515793" y="5103952"/>
            <a:ext cx="6098344" cy="369332"/>
          </a:xfrm>
          <a:prstGeom prst="rect">
            <a:avLst/>
          </a:prstGeom>
          <a:noFill/>
        </p:spPr>
        <p:txBody>
          <a:bodyPr wrap="square">
            <a:spAutoFit/>
          </a:bodyPr>
          <a:lstStyle/>
          <a:p>
            <a:r>
              <a:rPr lang="is-IS" dirty="0">
                <a:latin typeface="Times New Roman" panose="02020603050405020304" pitchFamily="18" charset="0"/>
                <a:cs typeface="Times New Roman" panose="02020603050405020304" pitchFamily="18" charset="0"/>
              </a:rPr>
              <a:t>Maximum: 23.1</a:t>
            </a:r>
          </a:p>
        </p:txBody>
      </p:sp>
      <p:sp>
        <p:nvSpPr>
          <p:cNvPr id="10" name="TextBox 9">
            <a:extLst>
              <a:ext uri="{FF2B5EF4-FFF2-40B4-BE49-F238E27FC236}">
                <a16:creationId xmlns:a16="http://schemas.microsoft.com/office/drawing/2014/main" id="{09E25FBE-E647-F646-A777-D3348B4DF5CA}"/>
              </a:ext>
            </a:extLst>
          </p:cNvPr>
          <p:cNvSpPr txBox="1"/>
          <p:nvPr/>
        </p:nvSpPr>
        <p:spPr>
          <a:xfrm>
            <a:off x="5489917" y="5103952"/>
            <a:ext cx="6098344" cy="369332"/>
          </a:xfrm>
          <a:prstGeom prst="rect">
            <a:avLst/>
          </a:prstGeom>
          <a:noFill/>
        </p:spPr>
        <p:txBody>
          <a:bodyPr wrap="square">
            <a:spAutoFit/>
          </a:bodyPr>
          <a:lstStyle/>
          <a:p>
            <a:r>
              <a:rPr lang="is-IS" dirty="0">
                <a:latin typeface="Times New Roman" panose="02020603050405020304" pitchFamily="18" charset="0"/>
                <a:cs typeface="Times New Roman" panose="02020603050405020304" pitchFamily="18" charset="0"/>
              </a:rPr>
              <a:t>Maximum: 30.1</a:t>
            </a:r>
          </a:p>
        </p:txBody>
      </p:sp>
      <p:sp>
        <p:nvSpPr>
          <p:cNvPr id="12" name="TextBox 11">
            <a:extLst>
              <a:ext uri="{FF2B5EF4-FFF2-40B4-BE49-F238E27FC236}">
                <a16:creationId xmlns:a16="http://schemas.microsoft.com/office/drawing/2014/main" id="{1D475330-4399-F44F-ADDC-7BBC6E732013}"/>
              </a:ext>
            </a:extLst>
          </p:cNvPr>
          <p:cNvSpPr txBox="1"/>
          <p:nvPr/>
        </p:nvSpPr>
        <p:spPr>
          <a:xfrm>
            <a:off x="9464040" y="5103952"/>
            <a:ext cx="6098344" cy="369332"/>
          </a:xfrm>
          <a:prstGeom prst="rect">
            <a:avLst/>
          </a:prstGeom>
          <a:noFill/>
        </p:spPr>
        <p:txBody>
          <a:bodyPr wrap="square">
            <a:spAutoFit/>
          </a:bodyPr>
          <a:lstStyle/>
          <a:p>
            <a:r>
              <a:rPr lang="is-IS" dirty="0">
                <a:latin typeface="Times New Roman" panose="02020603050405020304" pitchFamily="18" charset="0"/>
                <a:cs typeface="Times New Roman" panose="02020603050405020304" pitchFamily="18" charset="0"/>
              </a:rPr>
              <a:t>Maximum: 32.8</a:t>
            </a:r>
          </a:p>
        </p:txBody>
      </p:sp>
    </p:spTree>
    <p:extLst>
      <p:ext uri="{BB962C8B-B14F-4D97-AF65-F5344CB8AC3E}">
        <p14:creationId xmlns:p14="http://schemas.microsoft.com/office/powerpoint/2010/main" val="1719283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A832A-867D-3C47-8E12-614491C197F5}"/>
              </a:ext>
            </a:extLst>
          </p:cNvPr>
          <p:cNvSpPr>
            <a:spLocks noGrp="1"/>
          </p:cNvSpPr>
          <p:nvPr>
            <p:ph type="title"/>
          </p:nvPr>
        </p:nvSpPr>
        <p:spPr/>
        <p:txBody>
          <a:bodyPr/>
          <a:lstStyle/>
          <a:p>
            <a:pPr algn="ctr"/>
            <a:r>
              <a:rPr lang="en-IS" dirty="0">
                <a:latin typeface="Times New Roman" panose="02020603050405020304" pitchFamily="18" charset="0"/>
                <a:cs typeface="Times New Roman" panose="02020603050405020304" pitchFamily="18" charset="0"/>
              </a:rPr>
              <a:t>Age effects (öllum breytum nema Age &amp; Age^2 sleppt)</a:t>
            </a:r>
          </a:p>
        </p:txBody>
      </p:sp>
      <p:graphicFrame>
        <p:nvGraphicFramePr>
          <p:cNvPr id="4" name="Chart 3">
            <a:extLst>
              <a:ext uri="{FF2B5EF4-FFF2-40B4-BE49-F238E27FC236}">
                <a16:creationId xmlns:a16="http://schemas.microsoft.com/office/drawing/2014/main" id="{A099C2F9-02BC-2D49-9621-4AB68E581EE7}"/>
              </a:ext>
            </a:extLst>
          </p:cNvPr>
          <p:cNvGraphicFramePr>
            <a:graphicFrameLocks/>
          </p:cNvGraphicFramePr>
          <p:nvPr>
            <p:extLst>
              <p:ext uri="{D42A27DB-BD31-4B8C-83A1-F6EECF244321}">
                <p14:modId xmlns:p14="http://schemas.microsoft.com/office/powerpoint/2010/main" val="1981923839"/>
              </p:ext>
            </p:extLst>
          </p:nvPr>
        </p:nvGraphicFramePr>
        <p:xfrm>
          <a:off x="518161" y="2324684"/>
          <a:ext cx="3547403" cy="24759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C5B686A5-9B33-D447-85A3-5B01F4E6CE0C}"/>
              </a:ext>
            </a:extLst>
          </p:cNvPr>
          <p:cNvGraphicFramePr>
            <a:graphicFrameLocks/>
          </p:cNvGraphicFramePr>
          <p:nvPr>
            <p:extLst>
              <p:ext uri="{D42A27DB-BD31-4B8C-83A1-F6EECF244321}">
                <p14:modId xmlns:p14="http://schemas.microsoft.com/office/powerpoint/2010/main" val="1722815931"/>
              </p:ext>
            </p:extLst>
          </p:nvPr>
        </p:nvGraphicFramePr>
        <p:xfrm>
          <a:off x="4499319" y="2324685"/>
          <a:ext cx="3627119" cy="24759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52CD70F8-9060-9A48-878C-062543A01E5D}"/>
              </a:ext>
            </a:extLst>
          </p:cNvPr>
          <p:cNvGraphicFramePr>
            <a:graphicFrameLocks/>
          </p:cNvGraphicFramePr>
          <p:nvPr>
            <p:extLst>
              <p:ext uri="{D42A27DB-BD31-4B8C-83A1-F6EECF244321}">
                <p14:modId xmlns:p14="http://schemas.microsoft.com/office/powerpoint/2010/main" val="3277343718"/>
              </p:ext>
            </p:extLst>
          </p:nvPr>
        </p:nvGraphicFramePr>
        <p:xfrm>
          <a:off x="8407790" y="2324686"/>
          <a:ext cx="3547403" cy="2475914"/>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9B7D8530-71C8-7C49-B10F-BF2083E708EF}"/>
              </a:ext>
            </a:extLst>
          </p:cNvPr>
          <p:cNvSpPr txBox="1"/>
          <p:nvPr/>
        </p:nvSpPr>
        <p:spPr>
          <a:xfrm>
            <a:off x="1332913" y="5249930"/>
            <a:ext cx="6098344" cy="369332"/>
          </a:xfrm>
          <a:prstGeom prst="rect">
            <a:avLst/>
          </a:prstGeom>
          <a:noFill/>
        </p:spPr>
        <p:txBody>
          <a:bodyPr wrap="square">
            <a:spAutoFit/>
          </a:bodyPr>
          <a:lstStyle/>
          <a:p>
            <a:r>
              <a:rPr lang="is-IS" dirty="0">
                <a:latin typeface="Times New Roman" panose="02020603050405020304" pitchFamily="18" charset="0"/>
                <a:cs typeface="Times New Roman" panose="02020603050405020304" pitchFamily="18" charset="0"/>
              </a:rPr>
              <a:t>Maximum: 29.45</a:t>
            </a:r>
          </a:p>
        </p:txBody>
      </p:sp>
      <p:sp>
        <p:nvSpPr>
          <p:cNvPr id="10" name="TextBox 9">
            <a:extLst>
              <a:ext uri="{FF2B5EF4-FFF2-40B4-BE49-F238E27FC236}">
                <a16:creationId xmlns:a16="http://schemas.microsoft.com/office/drawing/2014/main" id="{924897BD-998F-7649-A3EA-3A5C41367550}"/>
              </a:ext>
            </a:extLst>
          </p:cNvPr>
          <p:cNvSpPr txBox="1"/>
          <p:nvPr/>
        </p:nvSpPr>
        <p:spPr>
          <a:xfrm>
            <a:off x="5358618" y="5249930"/>
            <a:ext cx="6098344" cy="369332"/>
          </a:xfrm>
          <a:prstGeom prst="rect">
            <a:avLst/>
          </a:prstGeom>
          <a:noFill/>
        </p:spPr>
        <p:txBody>
          <a:bodyPr wrap="square">
            <a:spAutoFit/>
          </a:bodyPr>
          <a:lstStyle/>
          <a:p>
            <a:r>
              <a:rPr lang="is-IS" dirty="0">
                <a:latin typeface="Times New Roman" panose="02020603050405020304" pitchFamily="18" charset="0"/>
                <a:cs typeface="Times New Roman" panose="02020603050405020304" pitchFamily="18" charset="0"/>
              </a:rPr>
              <a:t>Maximum: 32.8</a:t>
            </a:r>
          </a:p>
        </p:txBody>
      </p:sp>
      <p:sp>
        <p:nvSpPr>
          <p:cNvPr id="12" name="TextBox 11">
            <a:extLst>
              <a:ext uri="{FF2B5EF4-FFF2-40B4-BE49-F238E27FC236}">
                <a16:creationId xmlns:a16="http://schemas.microsoft.com/office/drawing/2014/main" id="{EED89FAE-DBCE-B047-9BF3-E96F932A67B3}"/>
              </a:ext>
            </a:extLst>
          </p:cNvPr>
          <p:cNvSpPr txBox="1"/>
          <p:nvPr/>
        </p:nvSpPr>
        <p:spPr>
          <a:xfrm>
            <a:off x="9384323" y="5249930"/>
            <a:ext cx="6098344" cy="369332"/>
          </a:xfrm>
          <a:prstGeom prst="rect">
            <a:avLst/>
          </a:prstGeom>
          <a:noFill/>
        </p:spPr>
        <p:txBody>
          <a:bodyPr wrap="square">
            <a:spAutoFit/>
          </a:bodyPr>
          <a:lstStyle/>
          <a:p>
            <a:r>
              <a:rPr lang="is-IS" dirty="0">
                <a:latin typeface="Times New Roman" panose="02020603050405020304" pitchFamily="18" charset="0"/>
                <a:cs typeface="Times New Roman" panose="02020603050405020304" pitchFamily="18" charset="0"/>
              </a:rPr>
              <a:t>Maximum: 34.3</a:t>
            </a:r>
          </a:p>
        </p:txBody>
      </p:sp>
    </p:spTree>
    <p:extLst>
      <p:ext uri="{BB962C8B-B14F-4D97-AF65-F5344CB8AC3E}">
        <p14:creationId xmlns:p14="http://schemas.microsoft.com/office/powerpoint/2010/main" val="98540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66FA2-FFC4-934E-9D16-8298C14A90CD}"/>
              </a:ext>
            </a:extLst>
          </p:cNvPr>
          <p:cNvSpPr>
            <a:spLocks noGrp="1"/>
          </p:cNvSpPr>
          <p:nvPr>
            <p:ph type="title"/>
          </p:nvPr>
        </p:nvSpPr>
        <p:spPr/>
        <p:txBody>
          <a:bodyPr/>
          <a:lstStyle/>
          <a:p>
            <a:pPr algn="ctr"/>
            <a:r>
              <a:rPr lang="en-IS" dirty="0">
                <a:latin typeface="Times New Roman" panose="02020603050405020304" pitchFamily="18" charset="0"/>
                <a:cs typeface="Times New Roman" panose="02020603050405020304" pitchFamily="18" charset="0"/>
              </a:rPr>
              <a:t>Hlutfall í sambúð</a:t>
            </a:r>
          </a:p>
        </p:txBody>
      </p:sp>
      <p:graphicFrame>
        <p:nvGraphicFramePr>
          <p:cNvPr id="4" name="Chart 3">
            <a:extLst>
              <a:ext uri="{FF2B5EF4-FFF2-40B4-BE49-F238E27FC236}">
                <a16:creationId xmlns:a16="http://schemas.microsoft.com/office/drawing/2014/main" id="{3C82C795-B38F-9A47-A37C-9EF4EEFF8C5F}"/>
              </a:ext>
            </a:extLst>
          </p:cNvPr>
          <p:cNvGraphicFramePr>
            <a:graphicFrameLocks/>
          </p:cNvGraphicFramePr>
          <p:nvPr>
            <p:extLst>
              <p:ext uri="{D42A27DB-BD31-4B8C-83A1-F6EECF244321}">
                <p14:modId xmlns:p14="http://schemas.microsoft.com/office/powerpoint/2010/main" val="2074736189"/>
              </p:ext>
            </p:extLst>
          </p:nvPr>
        </p:nvGraphicFramePr>
        <p:xfrm>
          <a:off x="3741662" y="2034800"/>
          <a:ext cx="4708675" cy="27883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870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89E07-D35F-AA09-47E8-5CF72D04767B}"/>
              </a:ext>
            </a:extLst>
          </p:cNvPr>
          <p:cNvSpPr>
            <a:spLocks noGrp="1"/>
          </p:cNvSpPr>
          <p:nvPr>
            <p:ph type="title"/>
          </p:nvPr>
        </p:nvSpPr>
        <p:spPr>
          <a:xfrm>
            <a:off x="693008" y="278609"/>
            <a:ext cx="6362700" cy="749300"/>
          </a:xfrm>
        </p:spPr>
        <p:txBody>
          <a:bodyPr>
            <a:normAutofit/>
          </a:bodyPr>
          <a:lstStyle/>
          <a:p>
            <a:pPr algn="ctr"/>
            <a:r>
              <a:rPr lang="is-IS" sz="3200" dirty="0">
                <a:latin typeface="Times New Roman" panose="02020603050405020304" pitchFamily="18" charset="0"/>
                <a:cs typeface="Times New Roman" panose="02020603050405020304" pitchFamily="18" charset="0"/>
              </a:rPr>
              <a:t>Total fertility rate in Iceland</a:t>
            </a:r>
          </a:p>
        </p:txBody>
      </p:sp>
      <p:pic>
        <p:nvPicPr>
          <p:cNvPr id="5" name="Picture 4">
            <a:extLst>
              <a:ext uri="{FF2B5EF4-FFF2-40B4-BE49-F238E27FC236}">
                <a16:creationId xmlns:a16="http://schemas.microsoft.com/office/drawing/2014/main" id="{A978E27B-335E-AE48-5763-A02564FF1082}"/>
              </a:ext>
            </a:extLst>
          </p:cNvPr>
          <p:cNvPicPr>
            <a:picLocks noChangeAspect="1"/>
          </p:cNvPicPr>
          <p:nvPr/>
        </p:nvPicPr>
        <p:blipFill>
          <a:blip r:embed="rId3"/>
          <a:stretch>
            <a:fillRect/>
          </a:stretch>
        </p:blipFill>
        <p:spPr>
          <a:xfrm>
            <a:off x="1257300" y="1793339"/>
            <a:ext cx="7613710" cy="4638675"/>
          </a:xfrm>
          <a:prstGeom prst="rect">
            <a:avLst/>
          </a:prstGeom>
        </p:spPr>
      </p:pic>
      <p:sp>
        <p:nvSpPr>
          <p:cNvPr id="8" name="TextBox 7">
            <a:extLst>
              <a:ext uri="{FF2B5EF4-FFF2-40B4-BE49-F238E27FC236}">
                <a16:creationId xmlns:a16="http://schemas.microsoft.com/office/drawing/2014/main" id="{EBE1889E-3D7A-D86D-19FB-546877374A27}"/>
              </a:ext>
            </a:extLst>
          </p:cNvPr>
          <p:cNvSpPr txBox="1"/>
          <p:nvPr/>
        </p:nvSpPr>
        <p:spPr>
          <a:xfrm>
            <a:off x="7480221" y="1070544"/>
            <a:ext cx="4211782" cy="2231380"/>
          </a:xfrm>
          <a:prstGeom prst="rect">
            <a:avLst/>
          </a:prstGeom>
          <a:noFill/>
        </p:spPr>
        <p:txBody>
          <a:bodyPr wrap="square" rtlCol="0">
            <a:spAutoFit/>
          </a:bodyPr>
          <a:lstStyle/>
          <a:p>
            <a:pPr>
              <a:lnSpc>
                <a:spcPct val="150000"/>
              </a:lnSpc>
            </a:pPr>
            <a:r>
              <a:rPr lang="is-IS" sz="1600" dirty="0">
                <a:latin typeface="Times New Roman" panose="02020603050405020304" pitchFamily="18" charset="0"/>
                <a:cs typeface="Times New Roman" panose="02020603050405020304" pitchFamily="18" charset="0"/>
              </a:rPr>
              <a:t>Fertility has declined after 2014  in spite of:</a:t>
            </a:r>
          </a:p>
          <a:p>
            <a:pPr marL="285750" indent="-285750">
              <a:spcBef>
                <a:spcPts val="600"/>
              </a:spcBef>
              <a:spcAft>
                <a:spcPts val="600"/>
              </a:spcAft>
              <a:buFont typeface="Arial" panose="020B0604020202020204" pitchFamily="34" charset="0"/>
              <a:buChar char="•"/>
            </a:pPr>
            <a:r>
              <a:rPr lang="is-IS" sz="1600" dirty="0">
                <a:latin typeface="Times New Roman" panose="02020603050405020304" pitchFamily="18" charset="0"/>
                <a:cs typeface="Times New Roman" panose="02020603050405020304" pitchFamily="18" charset="0"/>
              </a:rPr>
              <a:t>Economic growth,</a:t>
            </a:r>
          </a:p>
          <a:p>
            <a:pPr marL="285750" indent="-285750">
              <a:spcBef>
                <a:spcPts val="600"/>
              </a:spcBef>
              <a:spcAft>
                <a:spcPts val="600"/>
              </a:spcAft>
              <a:buFont typeface="Arial" panose="020B0604020202020204" pitchFamily="34" charset="0"/>
              <a:buChar char="•"/>
            </a:pPr>
            <a:r>
              <a:rPr lang="is-IS" sz="1600" dirty="0">
                <a:latin typeface="Times New Roman" panose="02020603050405020304" pitchFamily="18" charset="0"/>
                <a:cs typeface="Times New Roman" panose="02020603050405020304" pitchFamily="18" charset="0"/>
              </a:rPr>
              <a:t>increased parental leave,</a:t>
            </a:r>
          </a:p>
          <a:p>
            <a:pPr marL="285750" indent="-285750">
              <a:spcBef>
                <a:spcPts val="600"/>
              </a:spcBef>
              <a:spcAft>
                <a:spcPts val="600"/>
              </a:spcAft>
              <a:buFont typeface="Arial" panose="020B0604020202020204" pitchFamily="34" charset="0"/>
              <a:buChar char="•"/>
            </a:pPr>
            <a:r>
              <a:rPr lang="is-IS" sz="1600" dirty="0">
                <a:latin typeface="Times New Roman" panose="02020603050405020304" pitchFamily="18" charset="0"/>
                <a:cs typeface="Times New Roman" panose="02020603050405020304" pitchFamily="18" charset="0"/>
              </a:rPr>
              <a:t>gender equality,</a:t>
            </a:r>
          </a:p>
          <a:p>
            <a:pPr>
              <a:spcBef>
                <a:spcPts val="600"/>
              </a:spcBef>
              <a:spcAft>
                <a:spcPts val="600"/>
              </a:spcAft>
            </a:pPr>
            <a:r>
              <a:rPr lang="is-IS" sz="1600" dirty="0">
                <a:latin typeface="Times New Roman" panose="02020603050405020304" pitchFamily="18" charset="0"/>
                <a:cs typeface="Times New Roman" panose="02020603050405020304" pitchFamily="18" charset="0"/>
              </a:rPr>
              <a:t>the last two of which should be conducive to partners agreeing on having children.</a:t>
            </a:r>
          </a:p>
        </p:txBody>
      </p:sp>
      <p:sp>
        <p:nvSpPr>
          <p:cNvPr id="9" name="TextBox 8">
            <a:extLst>
              <a:ext uri="{FF2B5EF4-FFF2-40B4-BE49-F238E27FC236}">
                <a16:creationId xmlns:a16="http://schemas.microsoft.com/office/drawing/2014/main" id="{D4ECE970-6F43-EBD2-D5ED-E92EC4A5B5C5}"/>
              </a:ext>
            </a:extLst>
          </p:cNvPr>
          <p:cNvSpPr txBox="1"/>
          <p:nvPr/>
        </p:nvSpPr>
        <p:spPr>
          <a:xfrm>
            <a:off x="9267009" y="4163961"/>
            <a:ext cx="2257536" cy="1477328"/>
          </a:xfrm>
          <a:prstGeom prst="rect">
            <a:avLst/>
          </a:prstGeom>
          <a:noFill/>
        </p:spPr>
        <p:txBody>
          <a:bodyPr wrap="square" rtlCol="0">
            <a:spAutoFit/>
          </a:bodyPr>
          <a:lstStyle/>
          <a:p>
            <a:r>
              <a:rPr lang="is-IS" dirty="0">
                <a:solidFill>
                  <a:srgbClr val="C00000"/>
                </a:solidFill>
                <a:latin typeface="Times New Roman" panose="02020603050405020304" pitchFamily="18" charset="0"/>
                <a:cs typeface="Times New Roman" panose="02020603050405020304" pitchFamily="18" charset="0"/>
              </a:rPr>
              <a:t>Parents share 12 months of parental leave in Iceland plus children in pre-school from age 2.</a:t>
            </a:r>
          </a:p>
        </p:txBody>
      </p:sp>
    </p:spTree>
    <p:extLst>
      <p:ext uri="{BB962C8B-B14F-4D97-AF65-F5344CB8AC3E}">
        <p14:creationId xmlns:p14="http://schemas.microsoft.com/office/powerpoint/2010/main" val="106828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99A03-2C9A-1B44-BFF1-EAB8949A2ADB}"/>
              </a:ext>
            </a:extLst>
          </p:cNvPr>
          <p:cNvSpPr>
            <a:spLocks noGrp="1"/>
          </p:cNvSpPr>
          <p:nvPr>
            <p:ph type="title"/>
          </p:nvPr>
        </p:nvSpPr>
        <p:spPr/>
        <p:txBody>
          <a:bodyPr/>
          <a:lstStyle/>
          <a:p>
            <a:pPr algn="ctr"/>
            <a:r>
              <a:rPr lang="is-IS" sz="4400" dirty="0">
                <a:latin typeface="Times New Roman" panose="02020603050405020304" pitchFamily="18" charset="0"/>
                <a:cs typeface="Times New Roman" panose="02020603050405020304" pitchFamily="18" charset="0"/>
              </a:rPr>
              <a:t>Age effects (maka breytu sleppt)</a:t>
            </a:r>
            <a:endParaRPr lang="en-IS" dirty="0"/>
          </a:p>
        </p:txBody>
      </p:sp>
      <p:graphicFrame>
        <p:nvGraphicFramePr>
          <p:cNvPr id="4" name="Chart 3">
            <a:extLst>
              <a:ext uri="{FF2B5EF4-FFF2-40B4-BE49-F238E27FC236}">
                <a16:creationId xmlns:a16="http://schemas.microsoft.com/office/drawing/2014/main" id="{9A4EFBB3-E06B-E84C-9B21-D874AFA5A840}"/>
              </a:ext>
            </a:extLst>
          </p:cNvPr>
          <p:cNvGraphicFramePr>
            <a:graphicFrameLocks/>
          </p:cNvGraphicFramePr>
          <p:nvPr>
            <p:extLst>
              <p:ext uri="{D42A27DB-BD31-4B8C-83A1-F6EECF244321}">
                <p14:modId xmlns:p14="http://schemas.microsoft.com/office/powerpoint/2010/main" val="2537911628"/>
              </p:ext>
            </p:extLst>
          </p:nvPr>
        </p:nvGraphicFramePr>
        <p:xfrm>
          <a:off x="475956" y="2715064"/>
          <a:ext cx="3842825" cy="2423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749D835B-5E0E-494E-B70B-3E31958675F6}"/>
              </a:ext>
            </a:extLst>
          </p:cNvPr>
          <p:cNvGraphicFramePr>
            <a:graphicFrameLocks/>
          </p:cNvGraphicFramePr>
          <p:nvPr>
            <p:extLst>
              <p:ext uri="{D42A27DB-BD31-4B8C-83A1-F6EECF244321}">
                <p14:modId xmlns:p14="http://schemas.microsoft.com/office/powerpoint/2010/main" val="3690808265"/>
              </p:ext>
            </p:extLst>
          </p:nvPr>
        </p:nvGraphicFramePr>
        <p:xfrm>
          <a:off x="4375050" y="2715064"/>
          <a:ext cx="3838137" cy="24231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5D2757C7-B21A-5747-9650-AD0AC3530E2D}"/>
              </a:ext>
            </a:extLst>
          </p:cNvPr>
          <p:cNvGraphicFramePr>
            <a:graphicFrameLocks/>
          </p:cNvGraphicFramePr>
          <p:nvPr>
            <p:extLst>
              <p:ext uri="{D42A27DB-BD31-4B8C-83A1-F6EECF244321}">
                <p14:modId xmlns:p14="http://schemas.microsoft.com/office/powerpoint/2010/main" val="1290848705"/>
              </p:ext>
            </p:extLst>
          </p:nvPr>
        </p:nvGraphicFramePr>
        <p:xfrm>
          <a:off x="8213187" y="2715064"/>
          <a:ext cx="3838137" cy="2423161"/>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178C5C30-81FE-3B4E-A8A4-8639B1362274}"/>
              </a:ext>
            </a:extLst>
          </p:cNvPr>
          <p:cNvSpPr txBox="1"/>
          <p:nvPr/>
        </p:nvSpPr>
        <p:spPr>
          <a:xfrm>
            <a:off x="1411530" y="5322889"/>
            <a:ext cx="1971675" cy="369332"/>
          </a:xfrm>
          <a:prstGeom prst="rect">
            <a:avLst/>
          </a:prstGeom>
          <a:noFill/>
        </p:spPr>
        <p:txBody>
          <a:bodyPr wrap="square" rtlCol="0">
            <a:spAutoFit/>
          </a:bodyPr>
          <a:lstStyle/>
          <a:p>
            <a:r>
              <a:rPr lang="is-IS" dirty="0">
                <a:latin typeface="Times New Roman" panose="02020603050405020304" pitchFamily="18" charset="0"/>
                <a:cs typeface="Times New Roman" panose="02020603050405020304" pitchFamily="18" charset="0"/>
              </a:rPr>
              <a:t>Maximum: 25.5</a:t>
            </a:r>
          </a:p>
        </p:txBody>
      </p:sp>
      <p:sp>
        <p:nvSpPr>
          <p:cNvPr id="8" name="TextBox 7">
            <a:extLst>
              <a:ext uri="{FF2B5EF4-FFF2-40B4-BE49-F238E27FC236}">
                <a16:creationId xmlns:a16="http://schemas.microsoft.com/office/drawing/2014/main" id="{7DDCB032-80DE-A540-85B3-C0A88667B3B7}"/>
              </a:ext>
            </a:extLst>
          </p:cNvPr>
          <p:cNvSpPr txBox="1"/>
          <p:nvPr/>
        </p:nvSpPr>
        <p:spPr>
          <a:xfrm>
            <a:off x="5110162" y="5322889"/>
            <a:ext cx="1971675" cy="369332"/>
          </a:xfrm>
          <a:prstGeom prst="rect">
            <a:avLst/>
          </a:prstGeom>
          <a:noFill/>
        </p:spPr>
        <p:txBody>
          <a:bodyPr wrap="square" rtlCol="0">
            <a:spAutoFit/>
          </a:bodyPr>
          <a:lstStyle/>
          <a:p>
            <a:r>
              <a:rPr lang="is-IS" dirty="0">
                <a:latin typeface="Times New Roman" panose="02020603050405020304" pitchFamily="18" charset="0"/>
                <a:cs typeface="Times New Roman" panose="02020603050405020304" pitchFamily="18" charset="0"/>
              </a:rPr>
              <a:t>Maximum: 29.6</a:t>
            </a:r>
          </a:p>
        </p:txBody>
      </p:sp>
      <p:sp>
        <p:nvSpPr>
          <p:cNvPr id="9" name="TextBox 8">
            <a:extLst>
              <a:ext uri="{FF2B5EF4-FFF2-40B4-BE49-F238E27FC236}">
                <a16:creationId xmlns:a16="http://schemas.microsoft.com/office/drawing/2014/main" id="{BC21CE67-A6ED-F64C-A0D2-812BFD75F3B0}"/>
              </a:ext>
            </a:extLst>
          </p:cNvPr>
          <p:cNvSpPr txBox="1"/>
          <p:nvPr/>
        </p:nvSpPr>
        <p:spPr>
          <a:xfrm>
            <a:off x="9146417" y="5322889"/>
            <a:ext cx="1971675" cy="369332"/>
          </a:xfrm>
          <a:prstGeom prst="rect">
            <a:avLst/>
          </a:prstGeom>
          <a:noFill/>
        </p:spPr>
        <p:txBody>
          <a:bodyPr wrap="square" rtlCol="0">
            <a:spAutoFit/>
          </a:bodyPr>
          <a:lstStyle/>
          <a:p>
            <a:r>
              <a:rPr lang="is-IS" dirty="0">
                <a:latin typeface="Times New Roman" panose="02020603050405020304" pitchFamily="18" charset="0"/>
                <a:cs typeface="Times New Roman" panose="02020603050405020304" pitchFamily="18" charset="0"/>
              </a:rPr>
              <a:t>Maximum: 32.0</a:t>
            </a:r>
          </a:p>
        </p:txBody>
      </p:sp>
    </p:spTree>
    <p:extLst>
      <p:ext uri="{BB962C8B-B14F-4D97-AF65-F5344CB8AC3E}">
        <p14:creationId xmlns:p14="http://schemas.microsoft.com/office/powerpoint/2010/main" val="1671173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E76CE-3592-D541-8DC0-FD5C40900DB5}"/>
              </a:ext>
            </a:extLst>
          </p:cNvPr>
          <p:cNvSpPr>
            <a:spLocks noGrp="1"/>
          </p:cNvSpPr>
          <p:nvPr>
            <p:ph type="title"/>
          </p:nvPr>
        </p:nvSpPr>
        <p:spPr/>
        <p:txBody>
          <a:bodyPr/>
          <a:lstStyle/>
          <a:p>
            <a:pPr algn="ctr"/>
            <a:r>
              <a:rPr lang="en-IS" dirty="0">
                <a:latin typeface="Times New Roman" panose="02020603050405020304" pitchFamily="18" charset="0"/>
                <a:cs typeface="Times New Roman" panose="02020603050405020304" pitchFamily="18" charset="0"/>
              </a:rPr>
              <a:t>Age effects (öllum breytum nema Age &amp; Age^2 sleppt)</a:t>
            </a:r>
          </a:p>
        </p:txBody>
      </p:sp>
      <p:graphicFrame>
        <p:nvGraphicFramePr>
          <p:cNvPr id="4" name="Chart 3">
            <a:extLst>
              <a:ext uri="{FF2B5EF4-FFF2-40B4-BE49-F238E27FC236}">
                <a16:creationId xmlns:a16="http://schemas.microsoft.com/office/drawing/2014/main" id="{33B4AC86-8550-F748-B854-05A496C174E2}"/>
              </a:ext>
            </a:extLst>
          </p:cNvPr>
          <p:cNvGraphicFramePr>
            <a:graphicFrameLocks/>
          </p:cNvGraphicFramePr>
          <p:nvPr>
            <p:extLst>
              <p:ext uri="{D42A27DB-BD31-4B8C-83A1-F6EECF244321}">
                <p14:modId xmlns:p14="http://schemas.microsoft.com/office/powerpoint/2010/main" val="297607903"/>
              </p:ext>
            </p:extLst>
          </p:nvPr>
        </p:nvGraphicFramePr>
        <p:xfrm>
          <a:off x="377483" y="2210386"/>
          <a:ext cx="3491132" cy="24372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0E3C4242-C56E-4348-888B-DFC02066CCE0}"/>
              </a:ext>
            </a:extLst>
          </p:cNvPr>
          <p:cNvGraphicFramePr>
            <a:graphicFrameLocks/>
          </p:cNvGraphicFramePr>
          <p:nvPr>
            <p:extLst>
              <p:ext uri="{D42A27DB-BD31-4B8C-83A1-F6EECF244321}">
                <p14:modId xmlns:p14="http://schemas.microsoft.com/office/powerpoint/2010/main" val="3998455147"/>
              </p:ext>
            </p:extLst>
          </p:nvPr>
        </p:nvGraphicFramePr>
        <p:xfrm>
          <a:off x="4350434" y="2210386"/>
          <a:ext cx="3491132" cy="24372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BA984820-2E10-0F49-B70D-29486AF8938E}"/>
              </a:ext>
            </a:extLst>
          </p:cNvPr>
          <p:cNvGraphicFramePr>
            <a:graphicFrameLocks/>
          </p:cNvGraphicFramePr>
          <p:nvPr>
            <p:extLst>
              <p:ext uri="{D42A27DB-BD31-4B8C-83A1-F6EECF244321}">
                <p14:modId xmlns:p14="http://schemas.microsoft.com/office/powerpoint/2010/main" val="525906892"/>
              </p:ext>
            </p:extLst>
          </p:nvPr>
        </p:nvGraphicFramePr>
        <p:xfrm>
          <a:off x="8170985" y="2210386"/>
          <a:ext cx="3491132" cy="2437228"/>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99D69873-F678-654F-8107-8DC77929425D}"/>
              </a:ext>
            </a:extLst>
          </p:cNvPr>
          <p:cNvSpPr txBox="1"/>
          <p:nvPr/>
        </p:nvSpPr>
        <p:spPr>
          <a:xfrm>
            <a:off x="1411530" y="5322889"/>
            <a:ext cx="1971675" cy="369332"/>
          </a:xfrm>
          <a:prstGeom prst="rect">
            <a:avLst/>
          </a:prstGeom>
          <a:noFill/>
        </p:spPr>
        <p:txBody>
          <a:bodyPr wrap="square" rtlCol="0">
            <a:spAutoFit/>
          </a:bodyPr>
          <a:lstStyle/>
          <a:p>
            <a:r>
              <a:rPr lang="is-IS" dirty="0">
                <a:latin typeface="Times New Roman" panose="02020603050405020304" pitchFamily="18" charset="0"/>
                <a:cs typeface="Times New Roman" panose="02020603050405020304" pitchFamily="18" charset="0"/>
              </a:rPr>
              <a:t>Maximum: 29.37</a:t>
            </a:r>
          </a:p>
        </p:txBody>
      </p:sp>
      <p:sp>
        <p:nvSpPr>
          <p:cNvPr id="9" name="TextBox 8">
            <a:extLst>
              <a:ext uri="{FF2B5EF4-FFF2-40B4-BE49-F238E27FC236}">
                <a16:creationId xmlns:a16="http://schemas.microsoft.com/office/drawing/2014/main" id="{C8077159-F75A-A348-AD9C-D042E10134BA}"/>
              </a:ext>
            </a:extLst>
          </p:cNvPr>
          <p:cNvSpPr txBox="1"/>
          <p:nvPr/>
        </p:nvSpPr>
        <p:spPr>
          <a:xfrm>
            <a:off x="5110162" y="5322889"/>
            <a:ext cx="1971675" cy="369332"/>
          </a:xfrm>
          <a:prstGeom prst="rect">
            <a:avLst/>
          </a:prstGeom>
          <a:noFill/>
        </p:spPr>
        <p:txBody>
          <a:bodyPr wrap="square" rtlCol="0">
            <a:spAutoFit/>
          </a:bodyPr>
          <a:lstStyle/>
          <a:p>
            <a:r>
              <a:rPr lang="is-IS" dirty="0">
                <a:latin typeface="Times New Roman" panose="02020603050405020304" pitchFamily="18" charset="0"/>
                <a:cs typeface="Times New Roman" panose="02020603050405020304" pitchFamily="18" charset="0"/>
              </a:rPr>
              <a:t>Maximum: 32.2</a:t>
            </a:r>
          </a:p>
        </p:txBody>
      </p:sp>
      <p:sp>
        <p:nvSpPr>
          <p:cNvPr id="10" name="TextBox 9">
            <a:extLst>
              <a:ext uri="{FF2B5EF4-FFF2-40B4-BE49-F238E27FC236}">
                <a16:creationId xmlns:a16="http://schemas.microsoft.com/office/drawing/2014/main" id="{99CE97EC-C663-D746-BABA-F115735BC07C}"/>
              </a:ext>
            </a:extLst>
          </p:cNvPr>
          <p:cNvSpPr txBox="1"/>
          <p:nvPr/>
        </p:nvSpPr>
        <p:spPr>
          <a:xfrm>
            <a:off x="8930713" y="5400315"/>
            <a:ext cx="1971675" cy="369332"/>
          </a:xfrm>
          <a:prstGeom prst="rect">
            <a:avLst/>
          </a:prstGeom>
          <a:noFill/>
        </p:spPr>
        <p:txBody>
          <a:bodyPr wrap="square" rtlCol="0">
            <a:spAutoFit/>
          </a:bodyPr>
          <a:lstStyle/>
          <a:p>
            <a:r>
              <a:rPr lang="is-IS" dirty="0">
                <a:latin typeface="Times New Roman" panose="02020603050405020304" pitchFamily="18" charset="0"/>
                <a:cs typeface="Times New Roman" panose="02020603050405020304" pitchFamily="18" charset="0"/>
              </a:rPr>
              <a:t>Maximum: 33.7</a:t>
            </a:r>
          </a:p>
        </p:txBody>
      </p:sp>
      <p:sp>
        <p:nvSpPr>
          <p:cNvPr id="11" name="TextBox 10">
            <a:extLst>
              <a:ext uri="{FF2B5EF4-FFF2-40B4-BE49-F238E27FC236}">
                <a16:creationId xmlns:a16="http://schemas.microsoft.com/office/drawing/2014/main" id="{F0D32C69-BD0E-9144-B5E9-58E4187BC701}"/>
              </a:ext>
            </a:extLst>
          </p:cNvPr>
          <p:cNvSpPr txBox="1"/>
          <p:nvPr/>
        </p:nvSpPr>
        <p:spPr>
          <a:xfrm>
            <a:off x="3362325" y="5991225"/>
            <a:ext cx="2352675" cy="646331"/>
          </a:xfrm>
          <a:prstGeom prst="rect">
            <a:avLst/>
          </a:prstGeom>
          <a:noFill/>
        </p:spPr>
        <p:txBody>
          <a:bodyPr wrap="square" rtlCol="0">
            <a:spAutoFit/>
          </a:bodyPr>
          <a:lstStyle/>
          <a:p>
            <a:r>
              <a:rPr lang="is-IS" i="1" dirty="0">
                <a:solidFill>
                  <a:srgbClr val="C00000"/>
                </a:solidFill>
                <a:latin typeface="Times New Roman" panose="02020603050405020304" pitchFamily="18" charset="0"/>
                <a:cs typeface="Times New Roman" panose="02020603050405020304" pitchFamily="18" charset="0"/>
              </a:rPr>
              <a:t>Age of first birth higher in 2022, 29.45. </a:t>
            </a:r>
          </a:p>
        </p:txBody>
      </p:sp>
      <p:cxnSp>
        <p:nvCxnSpPr>
          <p:cNvPr id="12" name="Straight Arrow Connector 11">
            <a:extLst>
              <a:ext uri="{FF2B5EF4-FFF2-40B4-BE49-F238E27FC236}">
                <a16:creationId xmlns:a16="http://schemas.microsoft.com/office/drawing/2014/main" id="{55E24F90-4742-3E47-94A8-50100D983C55}"/>
              </a:ext>
            </a:extLst>
          </p:cNvPr>
          <p:cNvCxnSpPr>
            <a:cxnSpLocks/>
          </p:cNvCxnSpPr>
          <p:nvPr/>
        </p:nvCxnSpPr>
        <p:spPr>
          <a:xfrm flipH="1" flipV="1">
            <a:off x="3087930" y="5635433"/>
            <a:ext cx="590550" cy="402193"/>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0122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BB0203F-1611-A825-B6F1-299B8213D535}"/>
              </a:ext>
            </a:extLst>
          </p:cNvPr>
          <p:cNvGraphicFramePr>
            <a:graphicFrameLocks noGrp="1"/>
          </p:cNvGraphicFramePr>
          <p:nvPr>
            <p:extLst>
              <p:ext uri="{D42A27DB-BD31-4B8C-83A1-F6EECF244321}">
                <p14:modId xmlns:p14="http://schemas.microsoft.com/office/powerpoint/2010/main" val="4169391999"/>
              </p:ext>
            </p:extLst>
          </p:nvPr>
        </p:nvGraphicFramePr>
        <p:xfrm>
          <a:off x="243518" y="2354419"/>
          <a:ext cx="11704963" cy="4258309"/>
        </p:xfrm>
        <a:graphic>
          <a:graphicData uri="http://schemas.openxmlformats.org/drawingml/2006/table">
            <a:tbl>
              <a:tblPr firstRow="1" bandRow="1">
                <a:tableStyleId>{5C22544A-7EE6-4342-B048-85BDC9FD1C3A}</a:tableStyleId>
              </a:tblPr>
              <a:tblGrid>
                <a:gridCol w="466162">
                  <a:extLst>
                    <a:ext uri="{9D8B030D-6E8A-4147-A177-3AD203B41FA5}">
                      <a16:colId xmlns:a16="http://schemas.microsoft.com/office/drawing/2014/main" val="595103692"/>
                    </a:ext>
                  </a:extLst>
                </a:gridCol>
                <a:gridCol w="1280414">
                  <a:extLst>
                    <a:ext uri="{9D8B030D-6E8A-4147-A177-3AD203B41FA5}">
                      <a16:colId xmlns:a16="http://schemas.microsoft.com/office/drawing/2014/main" val="1449906223"/>
                    </a:ext>
                  </a:extLst>
                </a:gridCol>
                <a:gridCol w="981706">
                  <a:extLst>
                    <a:ext uri="{9D8B030D-6E8A-4147-A177-3AD203B41FA5}">
                      <a16:colId xmlns:a16="http://schemas.microsoft.com/office/drawing/2014/main" val="2432002914"/>
                    </a:ext>
                  </a:extLst>
                </a:gridCol>
                <a:gridCol w="986469">
                  <a:extLst>
                    <a:ext uri="{9D8B030D-6E8A-4147-A177-3AD203B41FA5}">
                      <a16:colId xmlns:a16="http://schemas.microsoft.com/office/drawing/2014/main" val="4190608556"/>
                    </a:ext>
                  </a:extLst>
                </a:gridCol>
                <a:gridCol w="1277230">
                  <a:extLst>
                    <a:ext uri="{9D8B030D-6E8A-4147-A177-3AD203B41FA5}">
                      <a16:colId xmlns:a16="http://schemas.microsoft.com/office/drawing/2014/main" val="3046450569"/>
                    </a:ext>
                  </a:extLst>
                </a:gridCol>
                <a:gridCol w="1062735">
                  <a:extLst>
                    <a:ext uri="{9D8B030D-6E8A-4147-A177-3AD203B41FA5}">
                      <a16:colId xmlns:a16="http://schemas.microsoft.com/office/drawing/2014/main" val="515479906"/>
                    </a:ext>
                  </a:extLst>
                </a:gridCol>
                <a:gridCol w="1224784">
                  <a:extLst>
                    <a:ext uri="{9D8B030D-6E8A-4147-A177-3AD203B41FA5}">
                      <a16:colId xmlns:a16="http://schemas.microsoft.com/office/drawing/2014/main" val="1602831755"/>
                    </a:ext>
                  </a:extLst>
                </a:gridCol>
                <a:gridCol w="1309255">
                  <a:extLst>
                    <a:ext uri="{9D8B030D-6E8A-4147-A177-3AD203B41FA5}">
                      <a16:colId xmlns:a16="http://schemas.microsoft.com/office/drawing/2014/main" val="670650079"/>
                    </a:ext>
                  </a:extLst>
                </a:gridCol>
                <a:gridCol w="966354">
                  <a:extLst>
                    <a:ext uri="{9D8B030D-6E8A-4147-A177-3AD203B41FA5}">
                      <a16:colId xmlns:a16="http://schemas.microsoft.com/office/drawing/2014/main" val="151188758"/>
                    </a:ext>
                  </a:extLst>
                </a:gridCol>
                <a:gridCol w="1288473">
                  <a:extLst>
                    <a:ext uri="{9D8B030D-6E8A-4147-A177-3AD203B41FA5}">
                      <a16:colId xmlns:a16="http://schemas.microsoft.com/office/drawing/2014/main" val="3520832098"/>
                    </a:ext>
                  </a:extLst>
                </a:gridCol>
                <a:gridCol w="861381">
                  <a:extLst>
                    <a:ext uri="{9D8B030D-6E8A-4147-A177-3AD203B41FA5}">
                      <a16:colId xmlns:a16="http://schemas.microsoft.com/office/drawing/2014/main" val="70129312"/>
                    </a:ext>
                  </a:extLst>
                </a:gridCol>
              </a:tblGrid>
              <a:tr h="951325">
                <a:tc>
                  <a:txBody>
                    <a:bodyPr/>
                    <a:lstStyle/>
                    <a:p>
                      <a:endParaRPr lang="is-IS"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s-I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s-IS" dirty="0">
                          <a:solidFill>
                            <a:schemeClr val="tx1"/>
                          </a:solidFill>
                          <a:latin typeface="Times New Roman" panose="02020603050405020304" pitchFamily="18" charset="0"/>
                          <a:cs typeface="Times New Roman" panose="02020603050405020304" pitchFamily="18" charset="0"/>
                        </a:rPr>
                        <a:t>Birth rate</a:t>
                      </a:r>
                    </a:p>
                    <a:p>
                      <a:pPr algn="ctr"/>
                      <a:r>
                        <a:rPr lang="is-IS" dirty="0">
                          <a:solidFill>
                            <a:schemeClr val="tx1"/>
                          </a:solidFill>
                          <a:latin typeface="Times New Roman" panose="02020603050405020304" pitchFamily="18" charset="0"/>
                          <a:cs typeface="Times New Roman" panose="02020603050405020304" pitchFamily="18" charset="0"/>
                        </a:rPr>
                        <a:t>(first)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s-IS" dirty="0">
                          <a:solidFill>
                            <a:schemeClr val="tx1"/>
                          </a:solidFill>
                          <a:latin typeface="Times New Roman" panose="02020603050405020304" pitchFamily="18" charset="0"/>
                          <a:cs typeface="Times New Roman" panose="02020603050405020304" pitchFamily="18" charset="0"/>
                        </a:rPr>
                        <a:t>Unempl.ment</a:t>
                      </a:r>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s-IS" dirty="0">
                          <a:solidFill>
                            <a:schemeClr val="tx1"/>
                          </a:solidFill>
                          <a:latin typeface="Times New Roman" panose="02020603050405020304" pitchFamily="18" charset="0"/>
                          <a:cs typeface="Times New Roman" panose="02020603050405020304" pitchFamily="18" charset="0"/>
                        </a:rPr>
                        <a:t>Disposable income</a:t>
                      </a:r>
                      <a:endParaRPr lang="is-IS"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s-IS" dirty="0">
                          <a:solidFill>
                            <a:schemeClr val="tx1"/>
                          </a:solidFill>
                          <a:latin typeface="Times New Roman" panose="02020603050405020304" pitchFamily="18" charset="0"/>
                          <a:cs typeface="Times New Roman" panose="02020603050405020304" pitchFamily="18" charset="0"/>
                        </a:rPr>
                        <a:t>Spouse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s-IS" dirty="0">
                          <a:solidFill>
                            <a:schemeClr val="tx1"/>
                          </a:solidFill>
                          <a:latin typeface="Times New Roman" panose="02020603050405020304" pitchFamily="18" charset="0"/>
                          <a:cs typeface="Times New Roman" panose="02020603050405020304" pitchFamily="18" charset="0"/>
                        </a:rPr>
                        <a:t>Immigrants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s-IS" dirty="0">
                          <a:solidFill>
                            <a:schemeClr val="tx1"/>
                          </a:solidFill>
                          <a:latin typeface="Times New Roman" panose="02020603050405020304" pitchFamily="18" charset="0"/>
                          <a:cs typeface="Times New Roman" panose="02020603050405020304" pitchFamily="18" charset="0"/>
                        </a:rPr>
                        <a:t>Home ownership</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s-IS" dirty="0">
                          <a:solidFill>
                            <a:schemeClr val="tx1"/>
                          </a:solidFill>
                          <a:latin typeface="Times New Roman" panose="02020603050405020304" pitchFamily="18" charset="0"/>
                          <a:cs typeface="Times New Roman" panose="02020603050405020304" pitchFamily="18" charset="0"/>
                        </a:rPr>
                        <a:t>Age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s-IS" dirty="0">
                          <a:solidFill>
                            <a:schemeClr val="tx1"/>
                          </a:solidFill>
                          <a:latin typeface="Times New Roman" panose="02020603050405020304" pitchFamily="18" charset="0"/>
                          <a:cs typeface="Times New Roman" panose="02020603050405020304" pitchFamily="18" charset="0"/>
                        </a:rPr>
                        <a:t>Age^2</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s-IS" dirty="0">
                          <a:solidFill>
                            <a:schemeClr val="tx1"/>
                          </a:solidFill>
                          <a:latin typeface="Times New Roman" panose="02020603050405020304" pitchFamily="18" charset="0"/>
                          <a:cs typeface="Times New Roman" panose="02020603050405020304" pitchFamily="18" charset="0"/>
                        </a:rPr>
                        <a:t>Year dummy</a:t>
                      </a:r>
                    </a:p>
                  </a:txBody>
                  <a:tcPr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7732204"/>
                  </a:ext>
                </a:extLst>
              </a:tr>
              <a:tr h="551164">
                <a:tc>
                  <a:txBody>
                    <a:bodyPr/>
                    <a:lstStyle/>
                    <a:p>
                      <a:pPr algn="ctr"/>
                      <a:r>
                        <a:rPr lang="is-IS"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is-IS" dirty="0">
                          <a:solidFill>
                            <a:schemeClr val="tx1"/>
                          </a:solidFill>
                          <a:latin typeface="Times New Roman" panose="02020603050405020304" pitchFamily="18" charset="0"/>
                          <a:cs typeface="Times New Roman" panose="02020603050405020304" pitchFamily="18" charset="0"/>
                        </a:rPr>
                        <a:t>Coefficient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endParaRPr lang="is-IS"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0,0116</a:t>
                      </a: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-0,0003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0,0291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-0,0048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0,0118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IS" sz="1800" b="0" i="0" u="none" strike="noStrike" dirty="0">
                          <a:solidFill>
                            <a:srgbClr val="000000"/>
                          </a:solidFill>
                          <a:effectLst/>
                          <a:latin typeface="Times New Roman" panose="02020603050405020304" pitchFamily="18" charset="0"/>
                        </a:rPr>
                        <a:t>0,0051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IS" sz="1800" b="0" i="0" u="none" strike="noStrike">
                          <a:solidFill>
                            <a:srgbClr val="000000"/>
                          </a:solidFill>
                          <a:effectLst/>
                          <a:latin typeface="Times New Roman" panose="02020603050405020304" pitchFamily="18" charset="0"/>
                        </a:rPr>
                        <a:t>-0,0001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8092750"/>
                  </a:ext>
                </a:extLst>
              </a:tr>
              <a:tr h="551164">
                <a:tc>
                  <a:txBody>
                    <a:bodyPr/>
                    <a:lstStyle/>
                    <a:p>
                      <a:pPr algn="ctr"/>
                      <a:r>
                        <a:rPr lang="is-IS"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is-IS" dirty="0">
                          <a:solidFill>
                            <a:schemeClr val="tx1"/>
                          </a:solidFill>
                          <a:latin typeface="Times New Roman" panose="02020603050405020304" pitchFamily="18" charset="0"/>
                          <a:cs typeface="Times New Roman" panose="02020603050405020304" pitchFamily="18" charset="0"/>
                        </a:rPr>
                        <a:t>2016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is-IS" dirty="0">
                          <a:solidFill>
                            <a:schemeClr val="tx1"/>
                          </a:solidFill>
                          <a:latin typeface="Times New Roman" panose="02020603050405020304" pitchFamily="18" charset="0"/>
                          <a:cs typeface="Times New Roman" panose="02020603050405020304" pitchFamily="18" charset="0"/>
                        </a:rPr>
                        <a:t>0.0189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0,0537</a:t>
                      </a: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4,0901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0,4129</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0,1711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0,4445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IS" sz="1800" b="0" i="0" u="none" strike="noStrike">
                          <a:solidFill>
                            <a:srgbClr val="000000"/>
                          </a:solidFill>
                          <a:effectLst/>
                          <a:latin typeface="Times New Roman" panose="02020603050405020304" pitchFamily="18" charset="0"/>
                        </a:rPr>
                        <a:t>32,42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IS" sz="1800" b="0" i="0" u="none" strike="noStrike">
                          <a:solidFill>
                            <a:srgbClr val="000000"/>
                          </a:solidFill>
                          <a:effectLst/>
                          <a:latin typeface="Times New Roman" panose="02020603050405020304" pitchFamily="18" charset="0"/>
                        </a:rPr>
                        <a:t>1.051,1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IS" sz="1800" b="0" i="0" u="none" strike="noStrike" dirty="0">
                          <a:solidFill>
                            <a:srgbClr val="000000"/>
                          </a:solidFill>
                          <a:effectLst/>
                          <a:latin typeface="Times New Roman" panose="02020603050405020304" pitchFamily="18" charset="0"/>
                          <a:cs typeface="Times New Roman" panose="02020603050405020304" pitchFamily="18" charset="0"/>
                        </a:rPr>
                        <a:t>-0.0029</a:t>
                      </a:r>
                    </a:p>
                  </a:txBody>
                  <a:tcPr marL="9525" marR="9525" marT="9525"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1675506"/>
                  </a:ext>
                </a:extLst>
              </a:tr>
              <a:tr h="551164">
                <a:tc>
                  <a:txBody>
                    <a:bodyPr/>
                    <a:lstStyle/>
                    <a:p>
                      <a:pPr algn="ctr"/>
                      <a:r>
                        <a:rPr lang="is-IS"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is-IS" dirty="0">
                          <a:solidFill>
                            <a:schemeClr val="tx1"/>
                          </a:solidFill>
                          <a:latin typeface="Times New Roman" panose="02020603050405020304" pitchFamily="18" charset="0"/>
                          <a:cs typeface="Times New Roman" panose="02020603050405020304" pitchFamily="18" charset="0"/>
                        </a:rPr>
                        <a:t>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is-IS" dirty="0">
                          <a:solidFill>
                            <a:schemeClr val="tx1"/>
                          </a:solidFill>
                          <a:latin typeface="Times New Roman" panose="02020603050405020304" pitchFamily="18" charset="0"/>
                          <a:cs typeface="Times New Roman" panose="02020603050405020304" pitchFamily="18" charset="0"/>
                        </a:rPr>
                        <a:t>0.0217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0,0653</a:t>
                      </a: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4,7560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0,4205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0,2781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0,4816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IS" sz="1800" b="0" i="0" u="none" strike="noStrike">
                          <a:solidFill>
                            <a:srgbClr val="000000"/>
                          </a:solidFill>
                          <a:effectLst/>
                          <a:latin typeface="Times New Roman" panose="02020603050405020304" pitchFamily="18" charset="0"/>
                        </a:rPr>
                        <a:t>33,44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IS" sz="1800" b="0" i="0" u="none" strike="noStrike">
                          <a:solidFill>
                            <a:srgbClr val="000000"/>
                          </a:solidFill>
                          <a:effectLst/>
                          <a:latin typeface="Times New Roman" panose="02020603050405020304" pitchFamily="18" charset="0"/>
                        </a:rPr>
                        <a:t>1.117,3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IS" sz="1800" b="0" i="0" u="none" strike="noStrike" dirty="0">
                          <a:solidFill>
                            <a:srgbClr val="000000"/>
                          </a:solidFill>
                          <a:effectLst/>
                          <a:latin typeface="Times New Roman" panose="02020603050405020304" pitchFamily="18" charset="0"/>
                          <a:cs typeface="Times New Roman" panose="02020603050405020304" pitchFamily="18" charset="0"/>
                        </a:rPr>
                        <a:t>0.0008</a:t>
                      </a:r>
                    </a:p>
                  </a:txBody>
                  <a:tcPr marL="9525" marR="9525" marT="9525"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6856025"/>
                  </a:ext>
                </a:extLst>
              </a:tr>
              <a:tr h="551164">
                <a:tc>
                  <a:txBody>
                    <a:bodyPr/>
                    <a:lstStyle/>
                    <a:p>
                      <a:pPr algn="ctr"/>
                      <a:r>
                        <a:rPr lang="is-IS" dirty="0"/>
                        <a:t>(4)</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is-IS" dirty="0">
                          <a:solidFill>
                            <a:schemeClr val="tx1"/>
                          </a:solidFill>
                          <a:latin typeface="Times New Roman" panose="02020603050405020304" pitchFamily="18" charset="0"/>
                          <a:cs typeface="Times New Roman" panose="02020603050405020304" pitchFamily="18" charset="0"/>
                        </a:rPr>
                        <a:t>Difference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is-IS" dirty="0">
                          <a:solidFill>
                            <a:srgbClr val="FF0000"/>
                          </a:solidFill>
                          <a:latin typeface="Times New Roman" panose="02020603050405020304" pitchFamily="18" charset="0"/>
                          <a:cs typeface="Times New Roman" panose="02020603050405020304" pitchFamily="18" charset="0"/>
                        </a:rPr>
                        <a:t>0.0028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IS" sz="1800" b="0" i="0" u="none" strike="noStrike" dirty="0">
                          <a:solidFill>
                            <a:srgbClr val="000000"/>
                          </a:solidFill>
                          <a:effectLst/>
                          <a:latin typeface="Times New Roman" panose="02020603050405020304" pitchFamily="18" charset="0"/>
                        </a:rPr>
                        <a:t>0,0116</a:t>
                      </a:r>
                      <a:endParaRPr lang="en-I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0,6659</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0,0076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0,1070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0,0371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IS" sz="1800" b="0" i="0" u="none" strike="noStrike">
                          <a:solidFill>
                            <a:srgbClr val="000000"/>
                          </a:solidFill>
                          <a:effectLst/>
                          <a:latin typeface="Times New Roman" panose="02020603050405020304" pitchFamily="18" charset="0"/>
                        </a:rPr>
                        <a:t>1,0149</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IS" sz="1800" b="0" i="0" u="none" strike="noStrike">
                          <a:solidFill>
                            <a:srgbClr val="000000"/>
                          </a:solidFill>
                          <a:effectLst/>
                          <a:latin typeface="Times New Roman" panose="02020603050405020304" pitchFamily="18" charset="0"/>
                        </a:rPr>
                        <a:t>66,1737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IS" sz="1800" b="0" i="0" u="none" strike="noStrike" dirty="0">
                          <a:solidFill>
                            <a:srgbClr val="FF0000"/>
                          </a:solidFill>
                          <a:effectLst/>
                          <a:latin typeface="Times New Roman" panose="02020603050405020304" pitchFamily="18" charset="0"/>
                          <a:cs typeface="Times New Roman" panose="02020603050405020304" pitchFamily="18" charset="0"/>
                        </a:rPr>
                        <a:t>0.0037</a:t>
                      </a:r>
                    </a:p>
                  </a:txBody>
                  <a:tcPr marL="9525" marR="9525" marT="9525"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1238741"/>
                  </a:ext>
                </a:extLst>
              </a:tr>
              <a:tr h="551164">
                <a:tc>
                  <a:txBody>
                    <a:bodyPr/>
                    <a:lstStyle/>
                    <a:p>
                      <a:pPr algn="ctr"/>
                      <a:r>
                        <a:rPr lang="is-IS"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dirty="0">
                          <a:solidFill>
                            <a:schemeClr val="tx1"/>
                          </a:solidFill>
                          <a:latin typeface="Times New Roman" panose="02020603050405020304" pitchFamily="18" charset="0"/>
                          <a:cs typeface="Times New Roman" panose="02020603050405020304" pitchFamily="18" charset="0"/>
                        </a:rPr>
                        <a:t>(1)*(3-2)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s-IS"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0,0001</a:t>
                      </a: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-0,0002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0,0002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-0,0005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0,0004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IS" sz="1800" b="0" i="0" u="none" strike="noStrike">
                          <a:solidFill>
                            <a:srgbClr val="000000"/>
                          </a:solidFill>
                          <a:effectLst/>
                          <a:latin typeface="Times New Roman" panose="02020603050405020304" pitchFamily="18" charset="0"/>
                        </a:rPr>
                        <a:t>0,0052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IS" sz="1800" b="0" i="0" u="none" strike="noStrike" dirty="0">
                          <a:solidFill>
                            <a:srgbClr val="000000"/>
                          </a:solidFill>
                          <a:effectLst/>
                          <a:latin typeface="Times New Roman" panose="02020603050405020304" pitchFamily="18" charset="0"/>
                        </a:rPr>
                        <a:t>-0,0066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s-IS" sz="1800" dirty="0">
                        <a:solidFill>
                          <a:schemeClr val="tx1"/>
                        </a:solidFill>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4413004"/>
                  </a:ext>
                </a:extLst>
              </a:tr>
              <a:tr h="551164">
                <a:tc>
                  <a:txBody>
                    <a:bodyPr/>
                    <a:lstStyle/>
                    <a:p>
                      <a:pPr algn="ctr"/>
                      <a:r>
                        <a:rPr lang="is-IS"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dirty="0">
                          <a:solidFill>
                            <a:schemeClr val="tx1"/>
                          </a:solidFill>
                          <a:latin typeface="Times New Roman" panose="02020603050405020304" pitchFamily="18" charset="0"/>
                          <a:cs typeface="Times New Roman" panose="02020603050405020304" pitchFamily="18" charset="0"/>
                        </a:rPr>
                        <a:t>Total effect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s-IS"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algn="ctr" rtl="0" fontAlgn="ctr"/>
                      <a:r>
                        <a:rPr lang="en-IS" sz="1800" b="0" i="0" u="none" strike="noStrike" dirty="0">
                          <a:solidFill>
                            <a:srgbClr val="FF0000"/>
                          </a:solidFill>
                          <a:effectLst/>
                          <a:latin typeface="Times New Roman" panose="02020603050405020304" pitchFamily="18" charset="0"/>
                        </a:rPr>
                        <a:t>-0,0014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S"/>
                    </a:p>
                  </a:txBody>
                  <a:tcP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IS" sz="1800" b="0" i="0" u="none" strike="noStrike" dirty="0">
                          <a:solidFill>
                            <a:srgbClr val="FF0000"/>
                          </a:solidFill>
                          <a:effectLst/>
                          <a:latin typeface="Times New Roman" panose="02020603050405020304" pitchFamily="18" charset="0"/>
                          <a:cs typeface="Times New Roman" panose="02020603050405020304" pitchFamily="18" charset="0"/>
                        </a:rPr>
                        <a:t>0.0023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5066414"/>
                  </a:ext>
                </a:extLst>
              </a:tr>
            </a:tbl>
          </a:graphicData>
        </a:graphic>
      </p:graphicFrame>
      <p:sp>
        <p:nvSpPr>
          <p:cNvPr id="2" name="TextBox 1">
            <a:extLst>
              <a:ext uri="{FF2B5EF4-FFF2-40B4-BE49-F238E27FC236}">
                <a16:creationId xmlns:a16="http://schemas.microsoft.com/office/drawing/2014/main" id="{40927FED-6019-54F2-A0D6-A09701D41D8B}"/>
              </a:ext>
            </a:extLst>
          </p:cNvPr>
          <p:cNvSpPr txBox="1"/>
          <p:nvPr/>
        </p:nvSpPr>
        <p:spPr>
          <a:xfrm>
            <a:off x="488371" y="1207538"/>
            <a:ext cx="1823606" cy="523220"/>
          </a:xfrm>
          <a:prstGeom prst="rect">
            <a:avLst/>
          </a:prstGeom>
          <a:noFill/>
        </p:spPr>
        <p:txBody>
          <a:bodyPr wrap="square" rtlCol="0">
            <a:spAutoFit/>
          </a:bodyPr>
          <a:lstStyle/>
          <a:p>
            <a:r>
              <a:rPr lang="is-IS" sz="2800" dirty="0">
                <a:latin typeface="Times New Roman" panose="02020603050405020304" pitchFamily="18" charset="0"/>
                <a:cs typeface="Times New Roman" panose="02020603050405020304" pitchFamily="18" charset="0"/>
              </a:rPr>
              <a:t>First birth</a:t>
            </a:r>
          </a:p>
        </p:txBody>
      </p:sp>
      <p:sp>
        <p:nvSpPr>
          <p:cNvPr id="3" name="TextBox 2">
            <a:extLst>
              <a:ext uri="{FF2B5EF4-FFF2-40B4-BE49-F238E27FC236}">
                <a16:creationId xmlns:a16="http://schemas.microsoft.com/office/drawing/2014/main" id="{7E206F87-C128-970C-758B-77744579BB12}"/>
              </a:ext>
            </a:extLst>
          </p:cNvPr>
          <p:cNvSpPr txBox="1"/>
          <p:nvPr/>
        </p:nvSpPr>
        <p:spPr>
          <a:xfrm>
            <a:off x="3325091" y="1229182"/>
            <a:ext cx="3906982" cy="923330"/>
          </a:xfrm>
          <a:prstGeom prst="rect">
            <a:avLst/>
          </a:prstGeom>
          <a:noFill/>
          <a:ln>
            <a:solidFill>
              <a:srgbClr val="FF0000"/>
            </a:solidFill>
          </a:ln>
        </p:spPr>
        <p:txBody>
          <a:bodyPr wrap="square" rtlCol="0">
            <a:spAutoFit/>
          </a:bodyPr>
          <a:lstStyle/>
          <a:p>
            <a:r>
              <a:rPr lang="is-IS" dirty="0">
                <a:latin typeface="Times New Roman" panose="02020603050405020304" pitchFamily="18" charset="0"/>
                <a:cs typeface="Times New Roman" panose="02020603050405020304" pitchFamily="18" charset="0"/>
              </a:rPr>
              <a:t>Number of women who had a first child dived by the total number of women aged 16 to 50.</a:t>
            </a:r>
          </a:p>
        </p:txBody>
      </p:sp>
      <p:cxnSp>
        <p:nvCxnSpPr>
          <p:cNvPr id="6" name="Straight Arrow Connector 5">
            <a:extLst>
              <a:ext uri="{FF2B5EF4-FFF2-40B4-BE49-F238E27FC236}">
                <a16:creationId xmlns:a16="http://schemas.microsoft.com/office/drawing/2014/main" id="{D621A8E0-9CDA-00F8-FF73-1597BE5F59FC}"/>
              </a:ext>
            </a:extLst>
          </p:cNvPr>
          <p:cNvCxnSpPr>
            <a:cxnSpLocks/>
          </p:cNvCxnSpPr>
          <p:nvPr/>
        </p:nvCxnSpPr>
        <p:spPr>
          <a:xfrm flipH="1">
            <a:off x="2738005" y="1806986"/>
            <a:ext cx="384463" cy="6087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A8B5F4FD-4E62-FECB-B687-189F78BAD97A}"/>
              </a:ext>
            </a:extLst>
          </p:cNvPr>
          <p:cNvCxnSpPr/>
          <p:nvPr/>
        </p:nvCxnSpPr>
        <p:spPr>
          <a:xfrm>
            <a:off x="2930236" y="5270823"/>
            <a:ext cx="7699663" cy="1070264"/>
          </a:xfrm>
          <a:prstGeom prst="straightConnector1">
            <a:avLst/>
          </a:prstGeom>
          <a:ln>
            <a:headEnd type="triangle"/>
            <a:tailEnd type="triangle"/>
          </a:ln>
        </p:spPr>
        <p:style>
          <a:lnRef idx="2">
            <a:schemeClr val="accent2"/>
          </a:lnRef>
          <a:fillRef idx="0">
            <a:schemeClr val="accent2"/>
          </a:fillRef>
          <a:effectRef idx="1">
            <a:schemeClr val="accent2"/>
          </a:effectRef>
          <a:fontRef idx="minor">
            <a:schemeClr val="tx1"/>
          </a:fontRef>
        </p:style>
      </p:cxnSp>
      <p:sp>
        <p:nvSpPr>
          <p:cNvPr id="10" name="TextBox 9">
            <a:extLst>
              <a:ext uri="{FF2B5EF4-FFF2-40B4-BE49-F238E27FC236}">
                <a16:creationId xmlns:a16="http://schemas.microsoft.com/office/drawing/2014/main" id="{AE938E5F-12CB-99EE-AC6A-6F6F2768DE94}"/>
              </a:ext>
            </a:extLst>
          </p:cNvPr>
          <p:cNvSpPr txBox="1"/>
          <p:nvPr/>
        </p:nvSpPr>
        <p:spPr>
          <a:xfrm>
            <a:off x="306527" y="338264"/>
            <a:ext cx="7497045" cy="492443"/>
          </a:xfrm>
          <a:prstGeom prst="rect">
            <a:avLst/>
          </a:prstGeom>
          <a:noFill/>
        </p:spPr>
        <p:txBody>
          <a:bodyPr wrap="square" rtlCol="0">
            <a:spAutoFit/>
          </a:bodyPr>
          <a:lstStyle/>
          <a:p>
            <a:r>
              <a:rPr lang="is-IS" sz="2600" dirty="0">
                <a:latin typeface="Times New Roman" panose="02020603050405020304" pitchFamily="18" charset="0"/>
                <a:cs typeface="Times New Roman" panose="02020603050405020304" pitchFamily="18" charset="0"/>
              </a:rPr>
              <a:t>Explaining lower fertility between 2016 and 2022</a:t>
            </a:r>
          </a:p>
        </p:txBody>
      </p:sp>
    </p:spTree>
    <p:extLst>
      <p:ext uri="{BB962C8B-B14F-4D97-AF65-F5344CB8AC3E}">
        <p14:creationId xmlns:p14="http://schemas.microsoft.com/office/powerpoint/2010/main" val="420591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5105D448-4A6C-48A3-8C3C-71AF58F3E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025579F-C5D8-43BE-AF84-3E66A482C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2544415"/>
          </a:xfrm>
          <a:prstGeom prst="rect">
            <a:avLst/>
          </a:prstGeom>
          <a:ln>
            <a:noFill/>
          </a:ln>
          <a:effectLst>
            <a:outerShdw blurRad="203200" dist="88900" dir="5460000" sx="95000" sy="95000" algn="t" rotWithShape="0">
              <a:srgbClr val="000000">
                <a:alpha val="2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 name="Table 9">
            <a:extLst>
              <a:ext uri="{FF2B5EF4-FFF2-40B4-BE49-F238E27FC236}">
                <a16:creationId xmlns:a16="http://schemas.microsoft.com/office/drawing/2014/main" id="{9794921C-F729-654F-9C7B-8977FE2C0C13}"/>
              </a:ext>
            </a:extLst>
          </p:cNvPr>
          <p:cNvGraphicFramePr>
            <a:graphicFrameLocks noGrp="1"/>
          </p:cNvGraphicFramePr>
          <p:nvPr>
            <p:extLst>
              <p:ext uri="{D42A27DB-BD31-4B8C-83A1-F6EECF244321}">
                <p14:modId xmlns:p14="http://schemas.microsoft.com/office/powerpoint/2010/main" val="4196601277"/>
              </p:ext>
            </p:extLst>
          </p:nvPr>
        </p:nvGraphicFramePr>
        <p:xfrm>
          <a:off x="207484" y="1299845"/>
          <a:ext cx="11777031" cy="4258309"/>
        </p:xfrm>
        <a:graphic>
          <a:graphicData uri="http://schemas.openxmlformats.org/drawingml/2006/table">
            <a:tbl>
              <a:tblPr firstRow="1" bandRow="1">
                <a:tableStyleId>{5C22544A-7EE6-4342-B048-85BDC9FD1C3A}</a:tableStyleId>
              </a:tblPr>
              <a:tblGrid>
                <a:gridCol w="471488">
                  <a:extLst>
                    <a:ext uri="{9D8B030D-6E8A-4147-A177-3AD203B41FA5}">
                      <a16:colId xmlns:a16="http://schemas.microsoft.com/office/drawing/2014/main" val="595103692"/>
                    </a:ext>
                  </a:extLst>
                </a:gridCol>
                <a:gridCol w="1228725">
                  <a:extLst>
                    <a:ext uri="{9D8B030D-6E8A-4147-A177-3AD203B41FA5}">
                      <a16:colId xmlns:a16="http://schemas.microsoft.com/office/drawing/2014/main" val="1449906223"/>
                    </a:ext>
                  </a:extLst>
                </a:gridCol>
                <a:gridCol w="1044867">
                  <a:extLst>
                    <a:ext uri="{9D8B030D-6E8A-4147-A177-3AD203B41FA5}">
                      <a16:colId xmlns:a16="http://schemas.microsoft.com/office/drawing/2014/main" val="2432002914"/>
                    </a:ext>
                  </a:extLst>
                </a:gridCol>
                <a:gridCol w="992543">
                  <a:extLst>
                    <a:ext uri="{9D8B030D-6E8A-4147-A177-3AD203B41FA5}">
                      <a16:colId xmlns:a16="http://schemas.microsoft.com/office/drawing/2014/main" val="4190608556"/>
                    </a:ext>
                  </a:extLst>
                </a:gridCol>
                <a:gridCol w="1285094">
                  <a:extLst>
                    <a:ext uri="{9D8B030D-6E8A-4147-A177-3AD203B41FA5}">
                      <a16:colId xmlns:a16="http://schemas.microsoft.com/office/drawing/2014/main" val="3046450569"/>
                    </a:ext>
                  </a:extLst>
                </a:gridCol>
                <a:gridCol w="1069278">
                  <a:extLst>
                    <a:ext uri="{9D8B030D-6E8A-4147-A177-3AD203B41FA5}">
                      <a16:colId xmlns:a16="http://schemas.microsoft.com/office/drawing/2014/main" val="515479906"/>
                    </a:ext>
                  </a:extLst>
                </a:gridCol>
                <a:gridCol w="1102204">
                  <a:extLst>
                    <a:ext uri="{9D8B030D-6E8A-4147-A177-3AD203B41FA5}">
                      <a16:colId xmlns:a16="http://schemas.microsoft.com/office/drawing/2014/main" val="1602831755"/>
                    </a:ext>
                  </a:extLst>
                </a:gridCol>
                <a:gridCol w="1145708">
                  <a:extLst>
                    <a:ext uri="{9D8B030D-6E8A-4147-A177-3AD203B41FA5}">
                      <a16:colId xmlns:a16="http://schemas.microsoft.com/office/drawing/2014/main" val="670650079"/>
                    </a:ext>
                  </a:extLst>
                </a:gridCol>
                <a:gridCol w="1145708">
                  <a:extLst>
                    <a:ext uri="{9D8B030D-6E8A-4147-A177-3AD203B41FA5}">
                      <a16:colId xmlns:a16="http://schemas.microsoft.com/office/drawing/2014/main" val="151188758"/>
                    </a:ext>
                  </a:extLst>
                </a:gridCol>
                <a:gridCol w="1122847">
                  <a:extLst>
                    <a:ext uri="{9D8B030D-6E8A-4147-A177-3AD203B41FA5}">
                      <a16:colId xmlns:a16="http://schemas.microsoft.com/office/drawing/2014/main" val="3520832098"/>
                    </a:ext>
                  </a:extLst>
                </a:gridCol>
                <a:gridCol w="1168569">
                  <a:extLst>
                    <a:ext uri="{9D8B030D-6E8A-4147-A177-3AD203B41FA5}">
                      <a16:colId xmlns:a16="http://schemas.microsoft.com/office/drawing/2014/main" val="70129312"/>
                    </a:ext>
                  </a:extLst>
                </a:gridCol>
              </a:tblGrid>
              <a:tr h="951325">
                <a:tc>
                  <a:txBody>
                    <a:bodyPr/>
                    <a:lstStyle/>
                    <a:p>
                      <a:endParaRPr lang="is-IS"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s-I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s-IS" dirty="0">
                          <a:solidFill>
                            <a:schemeClr val="tx1"/>
                          </a:solidFill>
                          <a:latin typeface="Times New Roman" panose="02020603050405020304" pitchFamily="18" charset="0"/>
                          <a:cs typeface="Times New Roman" panose="02020603050405020304" pitchFamily="18" charset="0"/>
                        </a:rPr>
                        <a:t>Birth rate</a:t>
                      </a:r>
                    </a:p>
                    <a:p>
                      <a:pPr algn="ctr"/>
                      <a:r>
                        <a:rPr lang="is-IS" dirty="0">
                          <a:solidFill>
                            <a:schemeClr val="tx1"/>
                          </a:solidFill>
                          <a:latin typeface="Times New Roman" panose="02020603050405020304" pitchFamily="18" charset="0"/>
                          <a:cs typeface="Times New Roman" panose="02020603050405020304" pitchFamily="18" charset="0"/>
                        </a:rPr>
                        <a:t>(second)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s-IS" dirty="0">
                          <a:solidFill>
                            <a:schemeClr val="tx1"/>
                          </a:solidFill>
                          <a:latin typeface="Times New Roman" panose="02020603050405020304" pitchFamily="18" charset="0"/>
                          <a:cs typeface="Times New Roman" panose="02020603050405020304" pitchFamily="18" charset="0"/>
                        </a:rPr>
                        <a:t>Unempl.ment</a:t>
                      </a:r>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s-IS" dirty="0">
                          <a:solidFill>
                            <a:schemeClr val="tx1"/>
                          </a:solidFill>
                          <a:latin typeface="Times New Roman" panose="02020603050405020304" pitchFamily="18" charset="0"/>
                          <a:cs typeface="Times New Roman" panose="02020603050405020304" pitchFamily="18" charset="0"/>
                        </a:rPr>
                        <a:t>Disposable income</a:t>
                      </a:r>
                      <a:endParaRPr lang="is-IS"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s-IS" dirty="0">
                          <a:solidFill>
                            <a:schemeClr val="tx1"/>
                          </a:solidFill>
                          <a:latin typeface="Times New Roman" panose="02020603050405020304" pitchFamily="18" charset="0"/>
                          <a:cs typeface="Times New Roman" panose="02020603050405020304" pitchFamily="18" charset="0"/>
                        </a:rPr>
                        <a:t>Spouse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s-IS" dirty="0">
                          <a:solidFill>
                            <a:schemeClr val="tx1"/>
                          </a:solidFill>
                          <a:latin typeface="Times New Roman" panose="02020603050405020304" pitchFamily="18" charset="0"/>
                          <a:cs typeface="Times New Roman" panose="02020603050405020304" pitchFamily="18" charset="0"/>
                        </a:rPr>
                        <a:t>Immigrants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s-IS" dirty="0">
                          <a:solidFill>
                            <a:schemeClr val="tx1"/>
                          </a:solidFill>
                          <a:latin typeface="Times New Roman" panose="02020603050405020304" pitchFamily="18" charset="0"/>
                          <a:cs typeface="Times New Roman" panose="02020603050405020304" pitchFamily="18" charset="0"/>
                        </a:rPr>
                        <a:t>Home ownership</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s-IS" dirty="0">
                          <a:solidFill>
                            <a:schemeClr val="tx1"/>
                          </a:solidFill>
                          <a:latin typeface="Times New Roman" panose="02020603050405020304" pitchFamily="18" charset="0"/>
                          <a:cs typeface="Times New Roman" panose="02020603050405020304" pitchFamily="18" charset="0"/>
                        </a:rPr>
                        <a:t>Age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s-IS" dirty="0">
                          <a:solidFill>
                            <a:schemeClr val="tx1"/>
                          </a:solidFill>
                          <a:latin typeface="Times New Roman" panose="02020603050405020304" pitchFamily="18" charset="0"/>
                          <a:cs typeface="Times New Roman" panose="02020603050405020304" pitchFamily="18" charset="0"/>
                        </a:rPr>
                        <a:t>Age^2</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s-IS" dirty="0">
                          <a:solidFill>
                            <a:schemeClr val="tx1"/>
                          </a:solidFill>
                          <a:latin typeface="Times New Roman" panose="02020603050405020304" pitchFamily="18" charset="0"/>
                          <a:cs typeface="Times New Roman" panose="02020603050405020304" pitchFamily="18" charset="0"/>
                        </a:rPr>
                        <a:t>Year dummy</a:t>
                      </a:r>
                    </a:p>
                  </a:txBody>
                  <a:tcPr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7732204"/>
                  </a:ext>
                </a:extLst>
              </a:tr>
              <a:tr h="551164">
                <a:tc>
                  <a:txBody>
                    <a:bodyPr/>
                    <a:lstStyle/>
                    <a:p>
                      <a:pPr algn="ctr"/>
                      <a:r>
                        <a:rPr lang="is-IS"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is-IS" dirty="0">
                          <a:solidFill>
                            <a:schemeClr val="tx1"/>
                          </a:solidFill>
                          <a:latin typeface="Times New Roman" panose="02020603050405020304" pitchFamily="18" charset="0"/>
                          <a:cs typeface="Times New Roman" panose="02020603050405020304" pitchFamily="18" charset="0"/>
                        </a:rPr>
                        <a:t>Coefficient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IS" sz="18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0,0098</a:t>
                      </a: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-0,0006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0,0432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-0,0034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0,0116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IS" sz="1800" b="0" i="0" u="none" strike="noStrike" dirty="0">
                          <a:solidFill>
                            <a:srgbClr val="000000"/>
                          </a:solidFill>
                          <a:effectLst/>
                          <a:latin typeface="Times New Roman" panose="02020603050405020304" pitchFamily="18" charset="0"/>
                        </a:rPr>
                        <a:t>0,009</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IS" sz="1800" b="0" i="0" u="none" strike="noStrike">
                          <a:solidFill>
                            <a:srgbClr val="000000"/>
                          </a:solidFill>
                          <a:effectLst/>
                          <a:latin typeface="Times New Roman" panose="02020603050405020304" pitchFamily="18" charset="0"/>
                        </a:rPr>
                        <a:t>-0,0002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IS" sz="18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8092750"/>
                  </a:ext>
                </a:extLst>
              </a:tr>
              <a:tr h="551164">
                <a:tc>
                  <a:txBody>
                    <a:bodyPr/>
                    <a:lstStyle/>
                    <a:p>
                      <a:pPr algn="ctr"/>
                      <a:r>
                        <a:rPr lang="is-IS"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is-IS" dirty="0">
                          <a:solidFill>
                            <a:schemeClr val="tx1"/>
                          </a:solidFill>
                          <a:latin typeface="Times New Roman" panose="02020603050405020304" pitchFamily="18" charset="0"/>
                          <a:cs typeface="Times New Roman" panose="02020603050405020304" pitchFamily="18" charset="0"/>
                        </a:rPr>
                        <a:t>2016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IS" sz="1800" b="0" i="0" u="none" strike="noStrike" dirty="0">
                          <a:solidFill>
                            <a:srgbClr val="000000"/>
                          </a:solidFill>
                          <a:effectLst/>
                          <a:latin typeface="Times New Roman" panose="02020603050405020304" pitchFamily="18" charset="0"/>
                          <a:cs typeface="Times New Roman" panose="02020603050405020304" pitchFamily="18" charset="0"/>
                        </a:rPr>
                        <a:t>0.0173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0,0537</a:t>
                      </a: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4,0901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0,4129</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0,1711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0,4445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IS" sz="1800" b="0" i="0" u="none" strike="noStrike" dirty="0">
                          <a:solidFill>
                            <a:srgbClr val="000000"/>
                          </a:solidFill>
                          <a:effectLst/>
                          <a:latin typeface="Times New Roman" panose="02020603050405020304" pitchFamily="18" charset="0"/>
                        </a:rPr>
                        <a:t>32,42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IS" sz="1800" b="0" i="0" u="none" strike="noStrike">
                          <a:solidFill>
                            <a:srgbClr val="000000"/>
                          </a:solidFill>
                          <a:effectLst/>
                          <a:latin typeface="Times New Roman" panose="02020603050405020304" pitchFamily="18" charset="0"/>
                        </a:rPr>
                        <a:t>1.051,1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IS" sz="1800" b="0" i="0" u="none" strike="noStrike" dirty="0">
                          <a:solidFill>
                            <a:srgbClr val="000000"/>
                          </a:solidFill>
                          <a:effectLst/>
                          <a:latin typeface="Times New Roman" panose="02020603050405020304" pitchFamily="18" charset="0"/>
                          <a:cs typeface="Times New Roman" panose="02020603050405020304" pitchFamily="18" charset="0"/>
                        </a:rPr>
                        <a:t>-0.0023</a:t>
                      </a:r>
                    </a:p>
                  </a:txBody>
                  <a:tcPr marL="9525" marR="9525" marT="9525"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1675506"/>
                  </a:ext>
                </a:extLst>
              </a:tr>
              <a:tr h="551164">
                <a:tc>
                  <a:txBody>
                    <a:bodyPr/>
                    <a:lstStyle/>
                    <a:p>
                      <a:pPr algn="ctr"/>
                      <a:r>
                        <a:rPr lang="is-IS"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is-IS" dirty="0">
                          <a:solidFill>
                            <a:schemeClr val="tx1"/>
                          </a:solidFill>
                          <a:latin typeface="Times New Roman" panose="02020603050405020304" pitchFamily="18" charset="0"/>
                          <a:cs typeface="Times New Roman" panose="02020603050405020304" pitchFamily="18" charset="0"/>
                        </a:rPr>
                        <a:t>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IS" sz="1800" b="0" i="0" u="none" strike="noStrike" dirty="0">
                          <a:solidFill>
                            <a:srgbClr val="000000"/>
                          </a:solidFill>
                          <a:effectLst/>
                          <a:latin typeface="Times New Roman" panose="02020603050405020304" pitchFamily="18" charset="0"/>
                          <a:cs typeface="Times New Roman" panose="02020603050405020304" pitchFamily="18" charset="0"/>
                        </a:rPr>
                        <a:t>0.0177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0,0653</a:t>
                      </a: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4,7560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0,4205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0,2781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0,4816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IS" sz="1800" b="0" i="0" u="none" strike="noStrike" dirty="0">
                          <a:solidFill>
                            <a:srgbClr val="000000"/>
                          </a:solidFill>
                          <a:effectLst/>
                          <a:latin typeface="Times New Roman" panose="02020603050405020304" pitchFamily="18" charset="0"/>
                        </a:rPr>
                        <a:t>33,44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IS" sz="1800" b="0" i="0" u="none" strike="noStrike" dirty="0">
                          <a:solidFill>
                            <a:srgbClr val="000000"/>
                          </a:solidFill>
                          <a:effectLst/>
                          <a:latin typeface="Times New Roman" panose="02020603050405020304" pitchFamily="18" charset="0"/>
                        </a:rPr>
                        <a:t>1.117,3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IS" sz="1800" b="0" i="0" u="none" strike="noStrike" dirty="0">
                          <a:solidFill>
                            <a:srgbClr val="000000"/>
                          </a:solidFill>
                          <a:effectLst/>
                          <a:latin typeface="Times New Roman" panose="02020603050405020304" pitchFamily="18" charset="0"/>
                          <a:cs typeface="Times New Roman" panose="02020603050405020304" pitchFamily="18" charset="0"/>
                        </a:rPr>
                        <a:t>-0.0007</a:t>
                      </a:r>
                    </a:p>
                  </a:txBody>
                  <a:tcPr marL="9525" marR="9525" marT="9525"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6856025"/>
                  </a:ext>
                </a:extLst>
              </a:tr>
              <a:tr h="551164">
                <a:tc>
                  <a:txBody>
                    <a:bodyPr/>
                    <a:lstStyle/>
                    <a:p>
                      <a:pPr algn="ctr"/>
                      <a:r>
                        <a:rPr lang="is-IS" dirty="0"/>
                        <a:t>(4)</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is-IS" dirty="0">
                          <a:solidFill>
                            <a:schemeClr val="tx1"/>
                          </a:solidFill>
                          <a:latin typeface="Times New Roman" panose="02020603050405020304" pitchFamily="18" charset="0"/>
                          <a:cs typeface="Times New Roman" panose="02020603050405020304" pitchFamily="18" charset="0"/>
                        </a:rPr>
                        <a:t>Difference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IS" sz="1800" b="0" i="0" u="none" strike="noStrike" dirty="0">
                          <a:solidFill>
                            <a:srgbClr val="FF0000"/>
                          </a:solidFill>
                          <a:effectLst/>
                          <a:latin typeface="Times New Roman" panose="02020603050405020304" pitchFamily="18" charset="0"/>
                          <a:cs typeface="Times New Roman" panose="02020603050405020304" pitchFamily="18" charset="0"/>
                        </a:rPr>
                        <a:t>0.0004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IS" sz="1800" b="0" i="0" u="none" strike="noStrike" dirty="0">
                          <a:solidFill>
                            <a:srgbClr val="000000"/>
                          </a:solidFill>
                          <a:effectLst/>
                          <a:latin typeface="Times New Roman" panose="02020603050405020304" pitchFamily="18" charset="0"/>
                        </a:rPr>
                        <a:t>0,0116</a:t>
                      </a:r>
                      <a:endParaRPr lang="en-I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0,6659</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0,0076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0,1070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0,0371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IS" sz="1800" b="0" i="0" u="none" strike="noStrike">
                          <a:solidFill>
                            <a:srgbClr val="000000"/>
                          </a:solidFill>
                          <a:effectLst/>
                          <a:latin typeface="Times New Roman" panose="02020603050405020304" pitchFamily="18" charset="0"/>
                        </a:rPr>
                        <a:t>1,0149</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IS" sz="1800" b="0" i="0" u="none" strike="noStrike" dirty="0">
                          <a:solidFill>
                            <a:srgbClr val="000000"/>
                          </a:solidFill>
                          <a:effectLst/>
                          <a:latin typeface="Times New Roman" panose="02020603050405020304" pitchFamily="18" charset="0"/>
                        </a:rPr>
                        <a:t>66,1737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IS" sz="1800" b="0" i="0" u="none" strike="noStrike" dirty="0">
                          <a:solidFill>
                            <a:srgbClr val="FF0000"/>
                          </a:solidFill>
                          <a:effectLst/>
                          <a:latin typeface="Times New Roman" panose="02020603050405020304" pitchFamily="18" charset="0"/>
                          <a:cs typeface="Times New Roman" panose="02020603050405020304" pitchFamily="18" charset="0"/>
                        </a:rPr>
                        <a:t>0.0016</a:t>
                      </a:r>
                    </a:p>
                  </a:txBody>
                  <a:tcPr marL="9525" marR="9525" marT="9525"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1238741"/>
                  </a:ext>
                </a:extLst>
              </a:tr>
              <a:tr h="551164">
                <a:tc>
                  <a:txBody>
                    <a:bodyPr/>
                    <a:lstStyle/>
                    <a:p>
                      <a:pPr algn="ctr"/>
                      <a:r>
                        <a:rPr lang="is-IS"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dirty="0">
                          <a:solidFill>
                            <a:schemeClr val="tx1"/>
                          </a:solidFill>
                          <a:latin typeface="Times New Roman" panose="02020603050405020304" pitchFamily="18" charset="0"/>
                          <a:cs typeface="Times New Roman" panose="02020603050405020304" pitchFamily="18" charset="0"/>
                        </a:rPr>
                        <a:t>(1)*(3-2)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IS" sz="18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0,0001</a:t>
                      </a: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-0,0004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0,0003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-0,0004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0,0004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IS" sz="1800" b="0" i="0" u="none" strike="noStrike" dirty="0">
                          <a:solidFill>
                            <a:srgbClr val="000000"/>
                          </a:solidFill>
                          <a:effectLst/>
                          <a:latin typeface="Times New Roman" panose="02020603050405020304" pitchFamily="18" charset="0"/>
                        </a:rPr>
                        <a:t>0,0089</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IS" sz="1800" b="0" i="0" u="none" strike="noStrike" dirty="0">
                          <a:solidFill>
                            <a:srgbClr val="000000"/>
                          </a:solidFill>
                          <a:effectLst/>
                          <a:latin typeface="Times New Roman" panose="02020603050405020304" pitchFamily="18" charset="0"/>
                        </a:rPr>
                        <a:t>-0,0132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IS" sz="18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4413004"/>
                  </a:ext>
                </a:extLst>
              </a:tr>
              <a:tr h="551164">
                <a:tc>
                  <a:txBody>
                    <a:bodyPr/>
                    <a:lstStyle/>
                    <a:p>
                      <a:pPr algn="ctr"/>
                      <a:r>
                        <a:rPr lang="is-IS"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dirty="0">
                          <a:solidFill>
                            <a:schemeClr val="tx1"/>
                          </a:solidFill>
                          <a:latin typeface="Times New Roman" panose="02020603050405020304" pitchFamily="18" charset="0"/>
                          <a:cs typeface="Times New Roman" panose="02020603050405020304" pitchFamily="18" charset="0"/>
                        </a:rPr>
                        <a:t>Total effect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IS" sz="18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algn="ctr" rtl="0" fontAlgn="ctr"/>
                      <a:r>
                        <a:rPr lang="en-IS" sz="1800" b="0" i="0" u="none" strike="noStrike" dirty="0">
                          <a:solidFill>
                            <a:srgbClr val="FF0000"/>
                          </a:solidFill>
                          <a:effectLst/>
                          <a:latin typeface="Times New Roman" panose="02020603050405020304" pitchFamily="18" charset="0"/>
                        </a:rPr>
                        <a:t>-0,0042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S"/>
                    </a:p>
                  </a:txBody>
                  <a:tcP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IS" sz="1800" b="0" i="0" u="none" strike="noStrike" dirty="0">
                          <a:solidFill>
                            <a:srgbClr val="FF0000"/>
                          </a:solidFill>
                          <a:effectLst/>
                          <a:latin typeface="Times New Roman" panose="02020603050405020304" pitchFamily="18" charset="0"/>
                          <a:cs typeface="Times New Roman" panose="02020603050405020304" pitchFamily="18" charset="0"/>
                        </a:rPr>
                        <a:t>-0.0026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5066414"/>
                  </a:ext>
                </a:extLst>
              </a:tr>
            </a:tbl>
          </a:graphicData>
        </a:graphic>
      </p:graphicFrame>
      <p:sp>
        <p:nvSpPr>
          <p:cNvPr id="2" name="TextBox 1">
            <a:extLst>
              <a:ext uri="{FF2B5EF4-FFF2-40B4-BE49-F238E27FC236}">
                <a16:creationId xmlns:a16="http://schemas.microsoft.com/office/drawing/2014/main" id="{F87794C6-F8CD-C0A3-BCFC-6212F9FA3F4D}"/>
              </a:ext>
            </a:extLst>
          </p:cNvPr>
          <p:cNvSpPr txBox="1"/>
          <p:nvPr/>
        </p:nvSpPr>
        <p:spPr>
          <a:xfrm>
            <a:off x="841663" y="385028"/>
            <a:ext cx="4426527" cy="523220"/>
          </a:xfrm>
          <a:prstGeom prst="rect">
            <a:avLst/>
          </a:prstGeom>
          <a:noFill/>
        </p:spPr>
        <p:txBody>
          <a:bodyPr wrap="square" rtlCol="0">
            <a:spAutoFit/>
          </a:bodyPr>
          <a:lstStyle/>
          <a:p>
            <a:r>
              <a:rPr lang="is-IS" sz="2800" dirty="0">
                <a:latin typeface="Times New Roman" panose="02020603050405020304" pitchFamily="18" charset="0"/>
                <a:cs typeface="Times New Roman" panose="02020603050405020304" pitchFamily="18" charset="0"/>
              </a:rPr>
              <a:t>Second birth</a:t>
            </a:r>
          </a:p>
        </p:txBody>
      </p:sp>
      <p:cxnSp>
        <p:nvCxnSpPr>
          <p:cNvPr id="3" name="Straight Arrow Connector 2">
            <a:extLst>
              <a:ext uri="{FF2B5EF4-FFF2-40B4-BE49-F238E27FC236}">
                <a16:creationId xmlns:a16="http://schemas.microsoft.com/office/drawing/2014/main" id="{7E6C77A2-8310-B71A-0ABB-7290E4A3EF21}"/>
              </a:ext>
            </a:extLst>
          </p:cNvPr>
          <p:cNvCxnSpPr/>
          <p:nvPr/>
        </p:nvCxnSpPr>
        <p:spPr>
          <a:xfrm>
            <a:off x="2930237" y="4197927"/>
            <a:ext cx="7699663" cy="1070264"/>
          </a:xfrm>
          <a:prstGeom prst="straightConnector1">
            <a:avLst/>
          </a:prstGeom>
          <a:ln>
            <a:headEnd type="triangle"/>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8269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DA95413A-20CD-DF45-B1A9-3D8712E9DE5B}"/>
              </a:ext>
            </a:extLst>
          </p:cNvPr>
          <p:cNvGraphicFramePr>
            <a:graphicFrameLocks noGrp="1"/>
          </p:cNvGraphicFramePr>
          <p:nvPr>
            <p:extLst>
              <p:ext uri="{D42A27DB-BD31-4B8C-83A1-F6EECF244321}">
                <p14:modId xmlns:p14="http://schemas.microsoft.com/office/powerpoint/2010/main" val="3555777173"/>
              </p:ext>
            </p:extLst>
          </p:nvPr>
        </p:nvGraphicFramePr>
        <p:xfrm>
          <a:off x="207484" y="1299845"/>
          <a:ext cx="11777031" cy="4258309"/>
        </p:xfrm>
        <a:graphic>
          <a:graphicData uri="http://schemas.openxmlformats.org/drawingml/2006/table">
            <a:tbl>
              <a:tblPr firstRow="1" bandRow="1">
                <a:tableStyleId>{5C22544A-7EE6-4342-B048-85BDC9FD1C3A}</a:tableStyleId>
              </a:tblPr>
              <a:tblGrid>
                <a:gridCol w="471488">
                  <a:extLst>
                    <a:ext uri="{9D8B030D-6E8A-4147-A177-3AD203B41FA5}">
                      <a16:colId xmlns:a16="http://schemas.microsoft.com/office/drawing/2014/main" val="595103692"/>
                    </a:ext>
                  </a:extLst>
                </a:gridCol>
                <a:gridCol w="1228725">
                  <a:extLst>
                    <a:ext uri="{9D8B030D-6E8A-4147-A177-3AD203B41FA5}">
                      <a16:colId xmlns:a16="http://schemas.microsoft.com/office/drawing/2014/main" val="1449906223"/>
                    </a:ext>
                  </a:extLst>
                </a:gridCol>
                <a:gridCol w="1044867">
                  <a:extLst>
                    <a:ext uri="{9D8B030D-6E8A-4147-A177-3AD203B41FA5}">
                      <a16:colId xmlns:a16="http://schemas.microsoft.com/office/drawing/2014/main" val="2432002914"/>
                    </a:ext>
                  </a:extLst>
                </a:gridCol>
                <a:gridCol w="992543">
                  <a:extLst>
                    <a:ext uri="{9D8B030D-6E8A-4147-A177-3AD203B41FA5}">
                      <a16:colId xmlns:a16="http://schemas.microsoft.com/office/drawing/2014/main" val="4190608556"/>
                    </a:ext>
                  </a:extLst>
                </a:gridCol>
                <a:gridCol w="1285094">
                  <a:extLst>
                    <a:ext uri="{9D8B030D-6E8A-4147-A177-3AD203B41FA5}">
                      <a16:colId xmlns:a16="http://schemas.microsoft.com/office/drawing/2014/main" val="3046450569"/>
                    </a:ext>
                  </a:extLst>
                </a:gridCol>
                <a:gridCol w="1069278">
                  <a:extLst>
                    <a:ext uri="{9D8B030D-6E8A-4147-A177-3AD203B41FA5}">
                      <a16:colId xmlns:a16="http://schemas.microsoft.com/office/drawing/2014/main" val="515479906"/>
                    </a:ext>
                  </a:extLst>
                </a:gridCol>
                <a:gridCol w="1102204">
                  <a:extLst>
                    <a:ext uri="{9D8B030D-6E8A-4147-A177-3AD203B41FA5}">
                      <a16:colId xmlns:a16="http://schemas.microsoft.com/office/drawing/2014/main" val="1602831755"/>
                    </a:ext>
                  </a:extLst>
                </a:gridCol>
                <a:gridCol w="1145708">
                  <a:extLst>
                    <a:ext uri="{9D8B030D-6E8A-4147-A177-3AD203B41FA5}">
                      <a16:colId xmlns:a16="http://schemas.microsoft.com/office/drawing/2014/main" val="670650079"/>
                    </a:ext>
                  </a:extLst>
                </a:gridCol>
                <a:gridCol w="1145708">
                  <a:extLst>
                    <a:ext uri="{9D8B030D-6E8A-4147-A177-3AD203B41FA5}">
                      <a16:colId xmlns:a16="http://schemas.microsoft.com/office/drawing/2014/main" val="151188758"/>
                    </a:ext>
                  </a:extLst>
                </a:gridCol>
                <a:gridCol w="1122847">
                  <a:extLst>
                    <a:ext uri="{9D8B030D-6E8A-4147-A177-3AD203B41FA5}">
                      <a16:colId xmlns:a16="http://schemas.microsoft.com/office/drawing/2014/main" val="3520832098"/>
                    </a:ext>
                  </a:extLst>
                </a:gridCol>
                <a:gridCol w="1168569">
                  <a:extLst>
                    <a:ext uri="{9D8B030D-6E8A-4147-A177-3AD203B41FA5}">
                      <a16:colId xmlns:a16="http://schemas.microsoft.com/office/drawing/2014/main" val="70129312"/>
                    </a:ext>
                  </a:extLst>
                </a:gridCol>
              </a:tblGrid>
              <a:tr h="951325">
                <a:tc>
                  <a:txBody>
                    <a:bodyPr/>
                    <a:lstStyle/>
                    <a:p>
                      <a:endParaRPr lang="is-IS"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s-I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s-IS" dirty="0">
                          <a:solidFill>
                            <a:schemeClr val="tx1"/>
                          </a:solidFill>
                          <a:latin typeface="Times New Roman" panose="02020603050405020304" pitchFamily="18" charset="0"/>
                          <a:cs typeface="Times New Roman" panose="02020603050405020304" pitchFamily="18" charset="0"/>
                        </a:rPr>
                        <a:t>Birth rate</a:t>
                      </a:r>
                    </a:p>
                    <a:p>
                      <a:pPr algn="ctr"/>
                      <a:r>
                        <a:rPr lang="is-IS" dirty="0">
                          <a:solidFill>
                            <a:schemeClr val="tx1"/>
                          </a:solidFill>
                          <a:latin typeface="Times New Roman" panose="02020603050405020304" pitchFamily="18" charset="0"/>
                          <a:cs typeface="Times New Roman" panose="02020603050405020304" pitchFamily="18" charset="0"/>
                        </a:rPr>
                        <a:t>(third)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s-IS" dirty="0">
                          <a:solidFill>
                            <a:schemeClr val="tx1"/>
                          </a:solidFill>
                          <a:latin typeface="Times New Roman" panose="02020603050405020304" pitchFamily="18" charset="0"/>
                          <a:cs typeface="Times New Roman" panose="02020603050405020304" pitchFamily="18" charset="0"/>
                        </a:rPr>
                        <a:t>Unempl.ment</a:t>
                      </a:r>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s-IS" dirty="0">
                          <a:solidFill>
                            <a:schemeClr val="tx1"/>
                          </a:solidFill>
                          <a:latin typeface="Times New Roman" panose="02020603050405020304" pitchFamily="18" charset="0"/>
                          <a:cs typeface="Times New Roman" panose="02020603050405020304" pitchFamily="18" charset="0"/>
                        </a:rPr>
                        <a:t>Disposable income</a:t>
                      </a:r>
                      <a:endParaRPr lang="is-IS"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s-IS" dirty="0">
                          <a:solidFill>
                            <a:schemeClr val="tx1"/>
                          </a:solidFill>
                          <a:latin typeface="Times New Roman" panose="02020603050405020304" pitchFamily="18" charset="0"/>
                          <a:cs typeface="Times New Roman" panose="02020603050405020304" pitchFamily="18" charset="0"/>
                        </a:rPr>
                        <a:t>Spouse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s-IS" dirty="0">
                          <a:solidFill>
                            <a:schemeClr val="tx1"/>
                          </a:solidFill>
                          <a:latin typeface="Times New Roman" panose="02020603050405020304" pitchFamily="18" charset="0"/>
                          <a:cs typeface="Times New Roman" panose="02020603050405020304" pitchFamily="18" charset="0"/>
                        </a:rPr>
                        <a:t>Immigrants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s-IS" dirty="0">
                          <a:solidFill>
                            <a:schemeClr val="tx1"/>
                          </a:solidFill>
                          <a:latin typeface="Times New Roman" panose="02020603050405020304" pitchFamily="18" charset="0"/>
                          <a:cs typeface="Times New Roman" panose="02020603050405020304" pitchFamily="18" charset="0"/>
                        </a:rPr>
                        <a:t>Home ownership</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s-IS" dirty="0">
                          <a:solidFill>
                            <a:schemeClr val="tx1"/>
                          </a:solidFill>
                          <a:latin typeface="Times New Roman" panose="02020603050405020304" pitchFamily="18" charset="0"/>
                          <a:cs typeface="Times New Roman" panose="02020603050405020304" pitchFamily="18" charset="0"/>
                        </a:rPr>
                        <a:t>Age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s-IS" dirty="0">
                          <a:solidFill>
                            <a:schemeClr val="tx1"/>
                          </a:solidFill>
                          <a:latin typeface="Times New Roman" panose="02020603050405020304" pitchFamily="18" charset="0"/>
                          <a:cs typeface="Times New Roman" panose="02020603050405020304" pitchFamily="18" charset="0"/>
                        </a:rPr>
                        <a:t>Age^2</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s-IS" dirty="0">
                          <a:solidFill>
                            <a:schemeClr val="tx1"/>
                          </a:solidFill>
                          <a:latin typeface="Times New Roman" panose="02020603050405020304" pitchFamily="18" charset="0"/>
                          <a:cs typeface="Times New Roman" panose="02020603050405020304" pitchFamily="18" charset="0"/>
                        </a:rPr>
                        <a:t>Year dummy</a:t>
                      </a:r>
                    </a:p>
                  </a:txBody>
                  <a:tcPr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7732204"/>
                  </a:ext>
                </a:extLst>
              </a:tr>
              <a:tr h="551164">
                <a:tc>
                  <a:txBody>
                    <a:bodyPr/>
                    <a:lstStyle/>
                    <a:p>
                      <a:pPr algn="ctr"/>
                      <a:r>
                        <a:rPr lang="is-IS"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is-IS" dirty="0">
                          <a:solidFill>
                            <a:schemeClr val="tx1"/>
                          </a:solidFill>
                          <a:latin typeface="Times New Roman" panose="02020603050405020304" pitchFamily="18" charset="0"/>
                          <a:cs typeface="Times New Roman" panose="02020603050405020304" pitchFamily="18" charset="0"/>
                        </a:rPr>
                        <a:t>Coefficient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IS" sz="18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0,0006</a:t>
                      </a: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-0,0005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0,0150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0,0001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0,0035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IS" sz="1800" b="0" i="0" u="none" strike="noStrike" dirty="0">
                          <a:solidFill>
                            <a:srgbClr val="000000"/>
                          </a:solidFill>
                          <a:effectLst/>
                          <a:latin typeface="Times New Roman" panose="02020603050405020304" pitchFamily="18" charset="0"/>
                        </a:rPr>
                        <a:t>0,0059</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IS" sz="1800" b="0" i="0" u="none" strike="noStrike">
                          <a:solidFill>
                            <a:srgbClr val="000000"/>
                          </a:solidFill>
                          <a:effectLst/>
                          <a:latin typeface="Times New Roman" panose="02020603050405020304" pitchFamily="18" charset="0"/>
                        </a:rPr>
                        <a:t>-0,0001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IS" sz="18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8092750"/>
                  </a:ext>
                </a:extLst>
              </a:tr>
              <a:tr h="551164">
                <a:tc>
                  <a:txBody>
                    <a:bodyPr/>
                    <a:lstStyle/>
                    <a:p>
                      <a:pPr algn="ctr"/>
                      <a:r>
                        <a:rPr lang="is-IS"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is-IS" dirty="0">
                          <a:solidFill>
                            <a:schemeClr val="tx1"/>
                          </a:solidFill>
                          <a:latin typeface="Times New Roman" panose="02020603050405020304" pitchFamily="18" charset="0"/>
                          <a:cs typeface="Times New Roman" panose="02020603050405020304" pitchFamily="18" charset="0"/>
                        </a:rPr>
                        <a:t>2016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IS" sz="1800" b="0" i="0" u="none" strike="noStrike" dirty="0">
                          <a:solidFill>
                            <a:srgbClr val="000000"/>
                          </a:solidFill>
                          <a:effectLst/>
                          <a:latin typeface="Times New Roman" panose="02020603050405020304" pitchFamily="18" charset="0"/>
                          <a:cs typeface="Times New Roman" panose="02020603050405020304" pitchFamily="18" charset="0"/>
                        </a:rPr>
                        <a:t>0.0095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0,0537</a:t>
                      </a: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4,0901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0,4129</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0,1711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0,4445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IS" sz="1800" b="0" i="0" u="none" strike="noStrike" dirty="0">
                          <a:solidFill>
                            <a:srgbClr val="000000"/>
                          </a:solidFill>
                          <a:effectLst/>
                          <a:latin typeface="Times New Roman" panose="02020603050405020304" pitchFamily="18" charset="0"/>
                        </a:rPr>
                        <a:t>32,42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IS" sz="1800" b="0" i="0" u="none" strike="noStrike">
                          <a:solidFill>
                            <a:srgbClr val="000000"/>
                          </a:solidFill>
                          <a:effectLst/>
                          <a:latin typeface="Times New Roman" panose="02020603050405020304" pitchFamily="18" charset="0"/>
                        </a:rPr>
                        <a:t>1.051,1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IS" sz="1800" b="0" i="0" u="none" strike="noStrike" dirty="0">
                          <a:solidFill>
                            <a:srgbClr val="000000"/>
                          </a:solidFill>
                          <a:effectLst/>
                          <a:latin typeface="Times New Roman" panose="02020603050405020304" pitchFamily="18" charset="0"/>
                          <a:cs typeface="Times New Roman" panose="02020603050405020304" pitchFamily="18" charset="0"/>
                        </a:rPr>
                        <a:t>0.0005</a:t>
                      </a:r>
                    </a:p>
                  </a:txBody>
                  <a:tcPr marL="9525" marR="9525" marT="9525"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1675506"/>
                  </a:ext>
                </a:extLst>
              </a:tr>
              <a:tr h="551164">
                <a:tc>
                  <a:txBody>
                    <a:bodyPr/>
                    <a:lstStyle/>
                    <a:p>
                      <a:pPr algn="ctr"/>
                      <a:r>
                        <a:rPr lang="is-IS"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is-IS" dirty="0">
                          <a:solidFill>
                            <a:schemeClr val="tx1"/>
                          </a:solidFill>
                          <a:latin typeface="Times New Roman" panose="02020603050405020304" pitchFamily="18" charset="0"/>
                          <a:cs typeface="Times New Roman" panose="02020603050405020304" pitchFamily="18" charset="0"/>
                        </a:rPr>
                        <a:t>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IS" sz="1800" b="0" i="0" u="none" strike="noStrike" dirty="0">
                          <a:solidFill>
                            <a:srgbClr val="000000"/>
                          </a:solidFill>
                          <a:effectLst/>
                          <a:latin typeface="Times New Roman" panose="02020603050405020304" pitchFamily="18" charset="0"/>
                          <a:cs typeface="Times New Roman" panose="02020603050405020304" pitchFamily="18" charset="0"/>
                        </a:rPr>
                        <a:t>0.0074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0,0653</a:t>
                      </a: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4,7560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0,4205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0,2781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0,4816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IS" sz="1800" b="0" i="0" u="none" strike="noStrike" dirty="0">
                          <a:solidFill>
                            <a:srgbClr val="000000"/>
                          </a:solidFill>
                          <a:effectLst/>
                          <a:latin typeface="Times New Roman" panose="02020603050405020304" pitchFamily="18" charset="0"/>
                        </a:rPr>
                        <a:t>33,44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IS" sz="1800" b="0" i="0" u="none" strike="noStrike" dirty="0">
                          <a:solidFill>
                            <a:srgbClr val="000000"/>
                          </a:solidFill>
                          <a:effectLst/>
                          <a:latin typeface="Times New Roman" panose="02020603050405020304" pitchFamily="18" charset="0"/>
                        </a:rPr>
                        <a:t>1.117,3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IS" sz="1800" b="0" i="0" u="none" strike="noStrike" dirty="0">
                          <a:solidFill>
                            <a:srgbClr val="000000"/>
                          </a:solidFill>
                          <a:effectLst/>
                          <a:latin typeface="Times New Roman" panose="02020603050405020304" pitchFamily="18" charset="0"/>
                          <a:cs typeface="Times New Roman" panose="02020603050405020304" pitchFamily="18" charset="0"/>
                        </a:rPr>
                        <a:t>-0.0019</a:t>
                      </a:r>
                    </a:p>
                  </a:txBody>
                  <a:tcPr marL="9525" marR="9525" marT="9525"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6856025"/>
                  </a:ext>
                </a:extLst>
              </a:tr>
              <a:tr h="551164">
                <a:tc>
                  <a:txBody>
                    <a:bodyPr/>
                    <a:lstStyle/>
                    <a:p>
                      <a:pPr algn="ctr"/>
                      <a:r>
                        <a:rPr lang="is-IS" dirty="0"/>
                        <a:t>(4)</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is-IS" dirty="0">
                          <a:solidFill>
                            <a:schemeClr val="tx1"/>
                          </a:solidFill>
                          <a:latin typeface="Times New Roman" panose="02020603050405020304" pitchFamily="18" charset="0"/>
                          <a:cs typeface="Times New Roman" panose="02020603050405020304" pitchFamily="18" charset="0"/>
                        </a:rPr>
                        <a:t>Difference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IS" sz="1800" b="0" i="0" u="none" strike="noStrike" dirty="0">
                          <a:solidFill>
                            <a:srgbClr val="FF0000"/>
                          </a:solidFill>
                          <a:effectLst/>
                          <a:latin typeface="Times New Roman" panose="02020603050405020304" pitchFamily="18" charset="0"/>
                          <a:cs typeface="Times New Roman" panose="02020603050405020304" pitchFamily="18" charset="0"/>
                        </a:rPr>
                        <a:t>-0.0021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IS" sz="1800" b="0" i="0" u="none" strike="noStrike" dirty="0">
                          <a:solidFill>
                            <a:srgbClr val="000000"/>
                          </a:solidFill>
                          <a:effectLst/>
                          <a:latin typeface="Times New Roman" panose="02020603050405020304" pitchFamily="18" charset="0"/>
                        </a:rPr>
                        <a:t>0,0116</a:t>
                      </a:r>
                      <a:endParaRPr lang="en-I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0,6659</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0,0076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0,1070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0,0371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IS" sz="1800" b="0" i="0" u="none" strike="noStrike">
                          <a:solidFill>
                            <a:srgbClr val="000000"/>
                          </a:solidFill>
                          <a:effectLst/>
                          <a:latin typeface="Times New Roman" panose="02020603050405020304" pitchFamily="18" charset="0"/>
                        </a:rPr>
                        <a:t>1,0149</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IS" sz="1800" b="0" i="0" u="none" strike="noStrike" dirty="0">
                          <a:solidFill>
                            <a:srgbClr val="000000"/>
                          </a:solidFill>
                          <a:effectLst/>
                          <a:latin typeface="Times New Roman" panose="02020603050405020304" pitchFamily="18" charset="0"/>
                        </a:rPr>
                        <a:t>66,1737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IS" sz="1800" b="0" i="0" u="none" strike="noStrike" dirty="0">
                          <a:solidFill>
                            <a:srgbClr val="FF0000"/>
                          </a:solidFill>
                          <a:effectLst/>
                          <a:latin typeface="Times New Roman" panose="02020603050405020304" pitchFamily="18" charset="0"/>
                          <a:cs typeface="Times New Roman" panose="02020603050405020304" pitchFamily="18" charset="0"/>
                        </a:rPr>
                        <a:t>-0.0024</a:t>
                      </a:r>
                    </a:p>
                  </a:txBody>
                  <a:tcPr marL="9525" marR="9525" marT="9525"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1238741"/>
                  </a:ext>
                </a:extLst>
              </a:tr>
              <a:tr h="551164">
                <a:tc>
                  <a:txBody>
                    <a:bodyPr/>
                    <a:lstStyle/>
                    <a:p>
                      <a:pPr algn="ctr"/>
                      <a:r>
                        <a:rPr lang="is-IS"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dirty="0">
                          <a:solidFill>
                            <a:schemeClr val="tx1"/>
                          </a:solidFill>
                          <a:latin typeface="Times New Roman" panose="02020603050405020304" pitchFamily="18" charset="0"/>
                          <a:cs typeface="Times New Roman" panose="02020603050405020304" pitchFamily="18" charset="0"/>
                        </a:rPr>
                        <a:t>(1)*(3-2)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IS" sz="18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0,00001</a:t>
                      </a: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-0,0003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0,0001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0,00001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IS" sz="1800" b="0" i="0" u="none" strike="noStrike">
                          <a:solidFill>
                            <a:srgbClr val="000000"/>
                          </a:solidFill>
                          <a:effectLst/>
                          <a:latin typeface="Times New Roman" panose="02020603050405020304" pitchFamily="18" charset="0"/>
                        </a:rPr>
                        <a:t>0,0001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IS" sz="1800" b="0" i="0" u="none" strike="noStrike">
                          <a:solidFill>
                            <a:srgbClr val="000000"/>
                          </a:solidFill>
                          <a:effectLst/>
                          <a:latin typeface="Times New Roman" panose="02020603050405020304" pitchFamily="18" charset="0"/>
                        </a:rPr>
                        <a:t>0,0060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IS" sz="1800" b="0" i="0" u="none" strike="noStrike" dirty="0">
                          <a:solidFill>
                            <a:srgbClr val="000000"/>
                          </a:solidFill>
                          <a:effectLst/>
                          <a:latin typeface="Times New Roman" panose="02020603050405020304" pitchFamily="18" charset="0"/>
                        </a:rPr>
                        <a:t>-0,0066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IS" sz="18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4413004"/>
                  </a:ext>
                </a:extLst>
              </a:tr>
              <a:tr h="551164">
                <a:tc>
                  <a:txBody>
                    <a:bodyPr/>
                    <a:lstStyle/>
                    <a:p>
                      <a:pPr algn="ctr"/>
                      <a:r>
                        <a:rPr lang="is-IS"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dirty="0">
                          <a:solidFill>
                            <a:schemeClr val="tx1"/>
                          </a:solidFill>
                          <a:latin typeface="Times New Roman" panose="02020603050405020304" pitchFamily="18" charset="0"/>
                          <a:cs typeface="Times New Roman" panose="02020603050405020304" pitchFamily="18" charset="0"/>
                        </a:rPr>
                        <a:t>Total effect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IS" sz="18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algn="ctr" fontAlgn="b"/>
                      <a:r>
                        <a:rPr lang="en-IS" sz="1800" b="0" i="0" u="none" strike="noStrike" dirty="0">
                          <a:solidFill>
                            <a:srgbClr val="FF0000"/>
                          </a:solidFill>
                          <a:effectLst/>
                          <a:latin typeface="Times New Roman" panose="02020603050405020304" pitchFamily="18" charset="0"/>
                          <a:cs typeface="Times New Roman" panose="02020603050405020304" pitchFamily="18" charset="0"/>
                        </a:rPr>
                        <a:t>-0.0007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S"/>
                    </a:p>
                  </a:txBody>
                  <a:tcP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IS" sz="1800" b="0" i="0" u="none" strike="noStrike" dirty="0">
                          <a:solidFill>
                            <a:srgbClr val="FF0000"/>
                          </a:solidFill>
                          <a:effectLst/>
                          <a:latin typeface="Times New Roman" panose="02020603050405020304" pitchFamily="18" charset="0"/>
                          <a:cs typeface="Times New Roman" panose="02020603050405020304" pitchFamily="18" charset="0"/>
                        </a:rPr>
                        <a:t>-0.0031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5066414"/>
                  </a:ext>
                </a:extLst>
              </a:tr>
            </a:tbl>
          </a:graphicData>
        </a:graphic>
      </p:graphicFrame>
      <p:sp>
        <p:nvSpPr>
          <p:cNvPr id="2" name="TextBox 1">
            <a:extLst>
              <a:ext uri="{FF2B5EF4-FFF2-40B4-BE49-F238E27FC236}">
                <a16:creationId xmlns:a16="http://schemas.microsoft.com/office/drawing/2014/main" id="{CEA15324-CB69-D00D-C413-F05593530097}"/>
              </a:ext>
            </a:extLst>
          </p:cNvPr>
          <p:cNvSpPr txBox="1"/>
          <p:nvPr/>
        </p:nvSpPr>
        <p:spPr>
          <a:xfrm>
            <a:off x="841663" y="385028"/>
            <a:ext cx="4426527" cy="523220"/>
          </a:xfrm>
          <a:prstGeom prst="rect">
            <a:avLst/>
          </a:prstGeom>
          <a:noFill/>
        </p:spPr>
        <p:txBody>
          <a:bodyPr wrap="square" rtlCol="0">
            <a:spAutoFit/>
          </a:bodyPr>
          <a:lstStyle/>
          <a:p>
            <a:r>
              <a:rPr lang="is-IS" sz="2800" dirty="0">
                <a:latin typeface="Times New Roman" panose="02020603050405020304" pitchFamily="18" charset="0"/>
                <a:cs typeface="Times New Roman" panose="02020603050405020304" pitchFamily="18" charset="0"/>
              </a:rPr>
              <a:t>Third birth</a:t>
            </a:r>
          </a:p>
        </p:txBody>
      </p:sp>
      <p:cxnSp>
        <p:nvCxnSpPr>
          <p:cNvPr id="3" name="Straight Arrow Connector 2">
            <a:extLst>
              <a:ext uri="{FF2B5EF4-FFF2-40B4-BE49-F238E27FC236}">
                <a16:creationId xmlns:a16="http://schemas.microsoft.com/office/drawing/2014/main" id="{A897F7EF-E96C-CDF9-BA13-69429C6135D6}"/>
              </a:ext>
            </a:extLst>
          </p:cNvPr>
          <p:cNvCxnSpPr/>
          <p:nvPr/>
        </p:nvCxnSpPr>
        <p:spPr>
          <a:xfrm>
            <a:off x="2930237" y="4197927"/>
            <a:ext cx="7699663" cy="1070264"/>
          </a:xfrm>
          <a:prstGeom prst="straightConnector1">
            <a:avLst/>
          </a:prstGeom>
          <a:ln>
            <a:headEnd type="triangle"/>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73345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E92D9-D5AD-DDE3-F036-3CAB3B036B28}"/>
              </a:ext>
            </a:extLst>
          </p:cNvPr>
          <p:cNvSpPr>
            <a:spLocks noGrp="1"/>
          </p:cNvSpPr>
          <p:nvPr>
            <p:ph type="title"/>
          </p:nvPr>
        </p:nvSpPr>
        <p:spPr>
          <a:xfrm>
            <a:off x="838200" y="365125"/>
            <a:ext cx="4057650" cy="815975"/>
          </a:xfrm>
        </p:spPr>
        <p:txBody>
          <a:bodyPr>
            <a:normAutofit/>
          </a:bodyPr>
          <a:lstStyle/>
          <a:p>
            <a:r>
              <a:rPr lang="is-IS" sz="3200" dirty="0">
                <a:latin typeface="Times New Roman" panose="02020603050405020304" pitchFamily="18" charset="0"/>
                <a:cs typeface="Times New Roman" panose="02020603050405020304" pitchFamily="18" charset="0"/>
              </a:rPr>
              <a:t>Contribution of study</a:t>
            </a:r>
          </a:p>
        </p:txBody>
      </p:sp>
      <p:sp>
        <p:nvSpPr>
          <p:cNvPr id="3" name="Content Placeholder 2">
            <a:extLst>
              <a:ext uri="{FF2B5EF4-FFF2-40B4-BE49-F238E27FC236}">
                <a16:creationId xmlns:a16="http://schemas.microsoft.com/office/drawing/2014/main" id="{626DE008-A3AB-8E86-47AD-02B9E0191E86}"/>
              </a:ext>
            </a:extLst>
          </p:cNvPr>
          <p:cNvSpPr>
            <a:spLocks noGrp="1"/>
          </p:cNvSpPr>
          <p:nvPr>
            <p:ph idx="1"/>
          </p:nvPr>
        </p:nvSpPr>
        <p:spPr>
          <a:xfrm>
            <a:off x="952500" y="1358900"/>
            <a:ext cx="10077450" cy="4351338"/>
          </a:xfrm>
        </p:spPr>
        <p:txBody>
          <a:bodyPr>
            <a:normAutofit/>
          </a:bodyPr>
          <a:lstStyle/>
          <a:p>
            <a:pPr>
              <a:spcBef>
                <a:spcPts val="0"/>
              </a:spcBef>
            </a:pPr>
            <a:r>
              <a:rPr lang="en-US" sz="2400" dirty="0">
                <a:latin typeface="Times New Roman" panose="02020603050405020304" pitchFamily="18" charset="0"/>
                <a:cs typeface="Times New Roman" panose="02020603050405020304" pitchFamily="18" charset="0"/>
              </a:rPr>
              <a:t>We relate fertility in Iceland to </a:t>
            </a:r>
          </a:p>
          <a:p>
            <a:pPr marL="0" indent="0">
              <a:spcBef>
                <a:spcPts val="0"/>
              </a:spcBef>
              <a:buNone/>
            </a:pPr>
            <a:r>
              <a:rPr lang="en-US" sz="2400" dirty="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rPr>
              <a:t>socioeconomic variables</a:t>
            </a:r>
            <a:r>
              <a:rPr lang="en-US" sz="2400" dirty="0">
                <a:latin typeface="Times New Roman" panose="02020603050405020304" pitchFamily="18" charset="0"/>
                <a:cs typeface="Times New Roman" panose="02020603050405020304" pitchFamily="18" charset="0"/>
              </a:rPr>
              <a:t>, in addition to age:</a:t>
            </a:r>
          </a:p>
          <a:p>
            <a:pPr lvl="1"/>
            <a:r>
              <a:rPr lang="en-US" dirty="0">
                <a:latin typeface="Times New Roman" panose="02020603050405020304" pitchFamily="18" charset="0"/>
                <a:cs typeface="Times New Roman" panose="02020603050405020304" pitchFamily="18" charset="0"/>
              </a:rPr>
              <a:t>Mother’s disposable income.</a:t>
            </a:r>
          </a:p>
          <a:p>
            <a:pPr lvl="1"/>
            <a:r>
              <a:rPr lang="en-US" dirty="0">
                <a:latin typeface="Times New Roman" panose="02020603050405020304" pitchFamily="18" charset="0"/>
                <a:cs typeface="Times New Roman" panose="02020603050405020304" pitchFamily="18" charset="0"/>
              </a:rPr>
              <a:t>Spouse or no spouse (binary).</a:t>
            </a:r>
          </a:p>
          <a:p>
            <a:pPr lvl="1"/>
            <a:r>
              <a:rPr lang="en-US" dirty="0">
                <a:latin typeface="Times New Roman" panose="02020603050405020304" pitchFamily="18" charset="0"/>
                <a:cs typeface="Times New Roman" panose="02020603050405020304" pitchFamily="18" charset="0"/>
              </a:rPr>
              <a:t>Partner’s disposable income.</a:t>
            </a:r>
          </a:p>
          <a:p>
            <a:pPr lvl="1"/>
            <a:r>
              <a:rPr lang="en-US" dirty="0">
                <a:latin typeface="Times New Roman" panose="02020603050405020304" pitchFamily="18" charset="0"/>
                <a:cs typeface="Times New Roman" panose="02020603050405020304" pitchFamily="18" charset="0"/>
              </a:rPr>
              <a:t>Employment status (binary = 1 if unemployed).</a:t>
            </a:r>
          </a:p>
          <a:p>
            <a:pPr lvl="1"/>
            <a:r>
              <a:rPr lang="en-US" dirty="0">
                <a:latin typeface="Times New Roman" panose="02020603050405020304" pitchFamily="18" charset="0"/>
                <a:cs typeface="Times New Roman" panose="02020603050405020304" pitchFamily="18" charset="0"/>
              </a:rPr>
              <a:t>Home ownership (binary).</a:t>
            </a:r>
          </a:p>
          <a:p>
            <a:pPr lvl="1"/>
            <a:r>
              <a:rPr lang="en-US" dirty="0">
                <a:latin typeface="Times New Roman" panose="02020603050405020304" pitchFamily="18" charset="0"/>
                <a:cs typeface="Times New Roman" panose="02020603050405020304" pitchFamily="18" charset="0"/>
              </a:rPr>
              <a:t>Mother’s parent’s disposable income.</a:t>
            </a:r>
          </a:p>
          <a:p>
            <a:pPr lvl="1"/>
            <a:r>
              <a:rPr lang="en-US" dirty="0">
                <a:latin typeface="Times New Roman" panose="02020603050405020304" pitchFamily="18" charset="0"/>
                <a:cs typeface="Times New Roman" panose="02020603050405020304" pitchFamily="18" charset="0"/>
              </a:rPr>
              <a:t>Immigrant or native (binary = 1 if immigrant).</a:t>
            </a:r>
          </a:p>
          <a:p>
            <a:pPr lvl="1"/>
            <a:r>
              <a:rPr lang="en-US" dirty="0">
                <a:latin typeface="Times New Roman" panose="02020603050405020304" pitchFamily="18" charset="0"/>
                <a:cs typeface="Times New Roman" panose="02020603050405020304" pitchFamily="18" charset="0"/>
              </a:rPr>
              <a:t>Education.</a:t>
            </a:r>
          </a:p>
          <a:p>
            <a:pPr marL="457200" lvl="1" indent="0">
              <a:buNone/>
            </a:pP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D58A749-9E39-C719-954A-30BCB54BB0C9}"/>
              </a:ext>
            </a:extLst>
          </p:cNvPr>
          <p:cNvSpPr txBox="1"/>
          <p:nvPr/>
        </p:nvSpPr>
        <p:spPr>
          <a:xfrm>
            <a:off x="7921592" y="1280160"/>
            <a:ext cx="3676850" cy="2816156"/>
          </a:xfrm>
          <a:prstGeom prst="rect">
            <a:avLst/>
          </a:prstGeom>
          <a:noFill/>
        </p:spPr>
        <p:txBody>
          <a:bodyPr wrap="square" rtlCol="0">
            <a:spAutoFit/>
          </a:bodyPr>
          <a:lstStyle/>
          <a:p>
            <a:r>
              <a:rPr lang="is-IS" sz="2400" u="sng" dirty="0">
                <a:latin typeface="Times New Roman" panose="02020603050405020304" pitchFamily="18" charset="0"/>
                <a:cs typeface="Times New Roman" panose="02020603050405020304" pitchFamily="18" charset="0"/>
              </a:rPr>
              <a:t>Event study </a:t>
            </a:r>
            <a:r>
              <a:rPr lang="is-IS" sz="2400" dirty="0">
                <a:latin typeface="Times New Roman" panose="02020603050405020304" pitchFamily="18" charset="0"/>
                <a:cs typeface="Times New Roman" panose="02020603050405020304" pitchFamily="18" charset="0"/>
              </a:rPr>
              <a:t>shows the effect of the birth of a first child on: </a:t>
            </a:r>
          </a:p>
          <a:p>
            <a:pPr marL="285750" indent="-285750">
              <a:spcBef>
                <a:spcPts val="600"/>
              </a:spcBef>
              <a:spcAft>
                <a:spcPts val="600"/>
              </a:spcAft>
              <a:buFont typeface="Arial" panose="020B0604020202020204" pitchFamily="34" charset="0"/>
              <a:buChar char="•"/>
            </a:pPr>
            <a:r>
              <a:rPr lang="is-IS" sz="2000" dirty="0">
                <a:latin typeface="Times New Roman" panose="02020603050405020304" pitchFamily="18" charset="0"/>
                <a:cs typeface="Times New Roman" panose="02020603050405020304" pitchFamily="18" charset="0"/>
              </a:rPr>
              <a:t>Cohabitation</a:t>
            </a:r>
          </a:p>
          <a:p>
            <a:pPr marL="285750" indent="-285750">
              <a:spcBef>
                <a:spcPts val="600"/>
              </a:spcBef>
              <a:spcAft>
                <a:spcPts val="600"/>
              </a:spcAft>
              <a:buFont typeface="Arial" panose="020B0604020202020204" pitchFamily="34" charset="0"/>
              <a:buChar char="•"/>
            </a:pPr>
            <a:r>
              <a:rPr lang="is-IS" sz="2000" dirty="0">
                <a:latin typeface="Times New Roman" panose="02020603050405020304" pitchFamily="18" charset="0"/>
                <a:cs typeface="Times New Roman" panose="02020603050405020304" pitchFamily="18" charset="0"/>
              </a:rPr>
              <a:t>Home ownership</a:t>
            </a:r>
          </a:p>
          <a:p>
            <a:pPr marL="285750" indent="-285750">
              <a:spcBef>
                <a:spcPts val="600"/>
              </a:spcBef>
              <a:spcAft>
                <a:spcPts val="600"/>
              </a:spcAft>
              <a:buFont typeface="Arial" panose="020B0604020202020204" pitchFamily="34" charset="0"/>
              <a:buChar char="•"/>
            </a:pPr>
            <a:r>
              <a:rPr lang="is-IS" sz="2000" dirty="0">
                <a:latin typeface="Times New Roman" panose="02020603050405020304" pitchFamily="18" charset="0"/>
                <a:cs typeface="Times New Roman" panose="02020603050405020304" pitchFamily="18" charset="0"/>
              </a:rPr>
              <a:t>Differences in disposable income</a:t>
            </a:r>
          </a:p>
        </p:txBody>
      </p:sp>
      <p:sp>
        <p:nvSpPr>
          <p:cNvPr id="5" name="TextBox 4">
            <a:extLst>
              <a:ext uri="{FF2B5EF4-FFF2-40B4-BE49-F238E27FC236}">
                <a16:creationId xmlns:a16="http://schemas.microsoft.com/office/drawing/2014/main" id="{3FBBF7DC-2518-D098-BE63-EEE7A0AC5D6D}"/>
              </a:ext>
            </a:extLst>
          </p:cNvPr>
          <p:cNvSpPr txBox="1"/>
          <p:nvPr/>
        </p:nvSpPr>
        <p:spPr>
          <a:xfrm>
            <a:off x="8114097" y="4572000"/>
            <a:ext cx="3676850" cy="1200329"/>
          </a:xfrm>
          <a:prstGeom prst="rect">
            <a:avLst/>
          </a:prstGeom>
          <a:noFill/>
        </p:spPr>
        <p:txBody>
          <a:bodyPr wrap="square" rtlCol="0">
            <a:spAutoFit/>
          </a:bodyPr>
          <a:lstStyle/>
          <a:p>
            <a:r>
              <a:rPr lang="is-IS" sz="2400" dirty="0">
                <a:solidFill>
                  <a:srgbClr val="C00000"/>
                </a:solidFill>
                <a:latin typeface="Times New Roman" panose="02020603050405020304" pitchFamily="18" charset="0"/>
                <a:cs typeface="Times New Roman" panose="02020603050405020304" pitchFamily="18" charset="0"/>
              </a:rPr>
              <a:t>From this we will conclude about the causes of the recent decline in fertility.</a:t>
            </a:r>
          </a:p>
        </p:txBody>
      </p:sp>
    </p:spTree>
    <p:extLst>
      <p:ext uri="{BB962C8B-B14F-4D97-AF65-F5344CB8AC3E}">
        <p14:creationId xmlns:p14="http://schemas.microsoft.com/office/powerpoint/2010/main" val="218800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3FC37-D1BB-F636-BB64-5B9AC30A97BF}"/>
              </a:ext>
            </a:extLst>
          </p:cNvPr>
          <p:cNvSpPr>
            <a:spLocks noGrp="1"/>
          </p:cNvSpPr>
          <p:nvPr>
            <p:ph type="title"/>
          </p:nvPr>
        </p:nvSpPr>
        <p:spPr>
          <a:xfrm>
            <a:off x="1114425" y="384176"/>
            <a:ext cx="1190625" cy="463549"/>
          </a:xfrm>
        </p:spPr>
        <p:txBody>
          <a:bodyPr>
            <a:noAutofit/>
          </a:bodyPr>
          <a:lstStyle/>
          <a:p>
            <a:r>
              <a:rPr lang="is-IS" sz="3200" dirty="0">
                <a:latin typeface="Times New Roman" panose="02020603050405020304" pitchFamily="18" charset="0"/>
                <a:cs typeface="Times New Roman" panose="02020603050405020304" pitchFamily="18" charset="0"/>
              </a:rPr>
              <a:t>Data</a:t>
            </a:r>
          </a:p>
        </p:txBody>
      </p:sp>
      <p:sp>
        <p:nvSpPr>
          <p:cNvPr id="3" name="Content Placeholder 2">
            <a:extLst>
              <a:ext uri="{FF2B5EF4-FFF2-40B4-BE49-F238E27FC236}">
                <a16:creationId xmlns:a16="http://schemas.microsoft.com/office/drawing/2014/main" id="{C7E03392-E688-8EAF-323B-A5E9A9FEAC2F}"/>
              </a:ext>
            </a:extLst>
          </p:cNvPr>
          <p:cNvSpPr>
            <a:spLocks noGrp="1"/>
          </p:cNvSpPr>
          <p:nvPr>
            <p:ph idx="1"/>
          </p:nvPr>
        </p:nvSpPr>
        <p:spPr>
          <a:xfrm>
            <a:off x="1047750" y="1188243"/>
            <a:ext cx="10277475" cy="4481513"/>
          </a:xfrm>
        </p:spPr>
        <p:txBody>
          <a:bodyPr>
            <a:normAutofit/>
          </a:bodyPr>
          <a:lstStyle/>
          <a:p>
            <a:pPr marL="0" indent="0">
              <a:lnSpc>
                <a:spcPct val="100000"/>
              </a:lnSpc>
              <a:spcBef>
                <a:spcPts val="0"/>
              </a:spcBef>
              <a:buNone/>
            </a:pPr>
            <a:r>
              <a:rPr lang="en-US" sz="2400" b="1" dirty="0">
                <a:solidFill>
                  <a:srgbClr val="000000"/>
                </a:solidFill>
                <a:latin typeface="Times New Roman" panose="02020603050405020304" pitchFamily="18" charset="0"/>
                <a:ea typeface="Times New Roman" panose="02020603050405020304" pitchFamily="18" charset="0"/>
              </a:rPr>
              <a:t>A</a:t>
            </a:r>
            <a:r>
              <a:rPr lang="en-US" sz="2400" b="1" dirty="0">
                <a:solidFill>
                  <a:srgbClr val="000000"/>
                </a:solidFill>
                <a:effectLst/>
                <a:latin typeface="Times New Roman" panose="02020603050405020304" pitchFamily="18" charset="0"/>
                <a:ea typeface="Times New Roman" panose="02020603050405020304" pitchFamily="18" charset="0"/>
              </a:rPr>
              <a:t>nnual administrative tax records from all Icelandic taxpayers from 2014 to 2022. </a:t>
            </a:r>
          </a:p>
          <a:p>
            <a:pPr marL="0" indent="0">
              <a:lnSpc>
                <a:spcPct val="100000"/>
              </a:lnSpc>
              <a:spcBef>
                <a:spcPts val="0"/>
              </a:spcBef>
              <a:buNone/>
            </a:pPr>
            <a:endParaRPr lang="en-US" sz="2400" b="1" dirty="0">
              <a:solidFill>
                <a:srgbClr val="000000"/>
              </a:solidFill>
              <a:latin typeface="Times New Roman" panose="02020603050405020304" pitchFamily="18" charset="0"/>
              <a:ea typeface="Times New Roman" panose="02020603050405020304" pitchFamily="18" charset="0"/>
            </a:endParaRPr>
          </a:p>
          <a:p>
            <a:pPr marL="0" indent="0">
              <a:lnSpc>
                <a:spcPct val="100000"/>
              </a:lnSpc>
              <a:spcBef>
                <a:spcPts val="0"/>
              </a:spcBef>
              <a:buNone/>
            </a:pPr>
            <a:r>
              <a:rPr lang="en-US" sz="2400" dirty="0">
                <a:solidFill>
                  <a:srgbClr val="000000"/>
                </a:solidFill>
                <a:effectLst/>
                <a:latin typeface="Times New Roman" panose="02020603050405020304" pitchFamily="18" charset="0"/>
                <a:ea typeface="Times New Roman" panose="02020603050405020304" pitchFamily="18" charset="0"/>
              </a:rPr>
              <a:t>Collected by Statistics Iceland and Iceland Revenue and Customs. </a:t>
            </a:r>
          </a:p>
          <a:p>
            <a:pPr marL="0" indent="0">
              <a:lnSpc>
                <a:spcPct val="100000"/>
              </a:lnSpc>
              <a:spcBef>
                <a:spcPts val="0"/>
              </a:spcBef>
              <a:buNone/>
            </a:pPr>
            <a:endParaRPr lang="en-US" sz="2400" dirty="0">
              <a:solidFill>
                <a:srgbClr val="000000"/>
              </a:solidFill>
              <a:latin typeface="Times New Roman" panose="02020603050405020304" pitchFamily="18" charset="0"/>
              <a:ea typeface="Times New Roman" panose="02020603050405020304" pitchFamily="18" charset="0"/>
            </a:endParaRPr>
          </a:p>
          <a:p>
            <a:pPr marL="0" indent="0">
              <a:lnSpc>
                <a:spcPct val="100000"/>
              </a:lnSpc>
              <a:spcBef>
                <a:spcPts val="0"/>
              </a:spcBef>
              <a:buNone/>
            </a:pPr>
            <a:r>
              <a:rPr lang="en-US" sz="2400" dirty="0">
                <a:solidFill>
                  <a:srgbClr val="000000"/>
                </a:solidFill>
                <a:effectLst/>
                <a:latin typeface="Times New Roman" panose="02020603050405020304" pitchFamily="18" charset="0"/>
                <a:ea typeface="Times New Roman" panose="02020603050405020304" pitchFamily="18" charset="0"/>
              </a:rPr>
              <a:t>Linked with other administrative data and therefore include socio-demographic factors as well. </a:t>
            </a:r>
          </a:p>
          <a:p>
            <a:pPr marL="0" indent="0">
              <a:lnSpc>
                <a:spcPct val="100000"/>
              </a:lnSpc>
              <a:spcBef>
                <a:spcPts val="0"/>
              </a:spcBef>
              <a:buNone/>
            </a:pPr>
            <a:endParaRPr lang="en-US" sz="2400" dirty="0">
              <a:effectLst/>
              <a:latin typeface="Times New Roman" panose="02020603050405020304" pitchFamily="18" charset="0"/>
              <a:ea typeface="Times New Roman" panose="02020603050405020304" pitchFamily="18" charset="0"/>
            </a:endParaRPr>
          </a:p>
          <a:p>
            <a:pPr marL="0" indent="0">
              <a:lnSpc>
                <a:spcPct val="100000"/>
              </a:lnSpc>
              <a:spcBef>
                <a:spcPts val="0"/>
              </a:spcBef>
              <a:buNone/>
            </a:pPr>
            <a:r>
              <a:rPr lang="en-US" sz="2400" dirty="0">
                <a:latin typeface="Times New Roman" panose="02020603050405020304" pitchFamily="18" charset="0"/>
                <a:ea typeface="Times New Roman" panose="02020603050405020304" pitchFamily="18" charset="0"/>
              </a:rPr>
              <a:t>Data</a:t>
            </a:r>
            <a:r>
              <a:rPr lang="en-US" sz="2400" dirty="0">
                <a:effectLst/>
                <a:latin typeface="Times New Roman" panose="02020603050405020304" pitchFamily="18" charset="0"/>
                <a:ea typeface="Times New Roman" panose="02020603050405020304" pitchFamily="18" charset="0"/>
              </a:rPr>
              <a:t> include information on age, gender, education, marital status, occupation, and number of children. </a:t>
            </a:r>
          </a:p>
          <a:p>
            <a:pPr marL="0" indent="0">
              <a:buNone/>
            </a:pPr>
            <a:endParaRPr lang="is-IS" dirty="0"/>
          </a:p>
        </p:txBody>
      </p:sp>
    </p:spTree>
    <p:extLst>
      <p:ext uri="{BB962C8B-B14F-4D97-AF65-F5344CB8AC3E}">
        <p14:creationId xmlns:p14="http://schemas.microsoft.com/office/powerpoint/2010/main" val="312209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0CBC3-80AA-6FB3-83E3-AA6B49EDC31F}"/>
              </a:ext>
            </a:extLst>
          </p:cNvPr>
          <p:cNvSpPr>
            <a:spLocks noGrp="1"/>
          </p:cNvSpPr>
          <p:nvPr>
            <p:ph type="title"/>
          </p:nvPr>
        </p:nvSpPr>
        <p:spPr>
          <a:xfrm>
            <a:off x="1095376" y="469901"/>
            <a:ext cx="1981200" cy="749300"/>
          </a:xfrm>
        </p:spPr>
        <p:txBody>
          <a:bodyPr>
            <a:normAutofit/>
          </a:bodyPr>
          <a:lstStyle/>
          <a:p>
            <a:r>
              <a:rPr lang="is-IS" sz="3200" dirty="0">
                <a:latin typeface="Times New Roman" panose="02020603050405020304" pitchFamily="18" charset="0"/>
                <a:cs typeface="Times New Roman" panose="02020603050405020304" pitchFamily="18" charset="0"/>
              </a:rPr>
              <a:t>Data</a:t>
            </a:r>
          </a:p>
        </p:txBody>
      </p:sp>
      <p:sp>
        <p:nvSpPr>
          <p:cNvPr id="3" name="Content Placeholder 2">
            <a:extLst>
              <a:ext uri="{FF2B5EF4-FFF2-40B4-BE49-F238E27FC236}">
                <a16:creationId xmlns:a16="http://schemas.microsoft.com/office/drawing/2014/main" id="{6F1EECDF-34CF-FA4A-C557-CA3A3EB35FFF}"/>
              </a:ext>
            </a:extLst>
          </p:cNvPr>
          <p:cNvSpPr>
            <a:spLocks noGrp="1"/>
          </p:cNvSpPr>
          <p:nvPr>
            <p:ph idx="1"/>
          </p:nvPr>
        </p:nvSpPr>
        <p:spPr>
          <a:xfrm>
            <a:off x="1095376" y="1663700"/>
            <a:ext cx="10515600" cy="2927350"/>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Children under the age of 17 are included in the tax returns of the parents.  Distinction made between 0-7 and 8-16 years of age.</a:t>
            </a:r>
          </a:p>
          <a:p>
            <a:pPr marL="0" indent="0">
              <a:buNone/>
            </a:pPr>
            <a:r>
              <a:rPr lang="en-US" sz="2400" dirty="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We identify a birth as the year </a:t>
            </a:r>
            <a:r>
              <a:rPr lang="en-US" sz="2400" u="sng" dirty="0">
                <a:latin typeface="Times New Roman" panose="02020603050405020304" pitchFamily="18" charset="0"/>
                <a:cs typeface="Times New Roman" panose="02020603050405020304" pitchFamily="18" charset="0"/>
              </a:rPr>
              <a:t>when the number of children increases by one</a:t>
            </a:r>
            <a:r>
              <a:rPr lang="en-US" sz="2400" dirty="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Based on the number of pre-existing children, we count the births as first, second and third.</a:t>
            </a:r>
          </a:p>
        </p:txBody>
      </p:sp>
    </p:spTree>
    <p:extLst>
      <p:ext uri="{BB962C8B-B14F-4D97-AF65-F5344CB8AC3E}">
        <p14:creationId xmlns:p14="http://schemas.microsoft.com/office/powerpoint/2010/main" val="392133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F9AF4D6-4597-4EDC-F6F6-9534A25F1FA3}"/>
              </a:ext>
            </a:extLst>
          </p:cNvPr>
          <p:cNvGraphicFramePr>
            <a:graphicFrameLocks noGrp="1"/>
          </p:cNvGraphicFramePr>
          <p:nvPr>
            <p:extLst>
              <p:ext uri="{D42A27DB-BD31-4B8C-83A1-F6EECF244321}">
                <p14:modId xmlns:p14="http://schemas.microsoft.com/office/powerpoint/2010/main" val="2074714320"/>
              </p:ext>
            </p:extLst>
          </p:nvPr>
        </p:nvGraphicFramePr>
        <p:xfrm>
          <a:off x="1609725" y="1395412"/>
          <a:ext cx="8620123" cy="4067175"/>
        </p:xfrm>
        <a:graphic>
          <a:graphicData uri="http://schemas.openxmlformats.org/drawingml/2006/table">
            <a:tbl>
              <a:tblPr/>
              <a:tblGrid>
                <a:gridCol w="2038350">
                  <a:extLst>
                    <a:ext uri="{9D8B030D-6E8A-4147-A177-3AD203B41FA5}">
                      <a16:colId xmlns:a16="http://schemas.microsoft.com/office/drawing/2014/main" val="1164013847"/>
                    </a:ext>
                  </a:extLst>
                </a:gridCol>
                <a:gridCol w="747065">
                  <a:extLst>
                    <a:ext uri="{9D8B030D-6E8A-4147-A177-3AD203B41FA5}">
                      <a16:colId xmlns:a16="http://schemas.microsoft.com/office/drawing/2014/main" val="369932046"/>
                    </a:ext>
                  </a:extLst>
                </a:gridCol>
                <a:gridCol w="928472">
                  <a:extLst>
                    <a:ext uri="{9D8B030D-6E8A-4147-A177-3AD203B41FA5}">
                      <a16:colId xmlns:a16="http://schemas.microsoft.com/office/drawing/2014/main" val="2625848463"/>
                    </a:ext>
                  </a:extLst>
                </a:gridCol>
                <a:gridCol w="250958">
                  <a:extLst>
                    <a:ext uri="{9D8B030D-6E8A-4147-A177-3AD203B41FA5}">
                      <a16:colId xmlns:a16="http://schemas.microsoft.com/office/drawing/2014/main" val="680843561"/>
                    </a:ext>
                  </a:extLst>
                </a:gridCol>
                <a:gridCol w="637982">
                  <a:extLst>
                    <a:ext uri="{9D8B030D-6E8A-4147-A177-3AD203B41FA5}">
                      <a16:colId xmlns:a16="http://schemas.microsoft.com/office/drawing/2014/main" val="4235714644"/>
                    </a:ext>
                  </a:extLst>
                </a:gridCol>
                <a:gridCol w="1016785">
                  <a:extLst>
                    <a:ext uri="{9D8B030D-6E8A-4147-A177-3AD203B41FA5}">
                      <a16:colId xmlns:a16="http://schemas.microsoft.com/office/drawing/2014/main" val="198989267"/>
                    </a:ext>
                  </a:extLst>
                </a:gridCol>
                <a:gridCol w="637982">
                  <a:extLst>
                    <a:ext uri="{9D8B030D-6E8A-4147-A177-3AD203B41FA5}">
                      <a16:colId xmlns:a16="http://schemas.microsoft.com/office/drawing/2014/main" val="1481421780"/>
                    </a:ext>
                  </a:extLst>
                </a:gridCol>
                <a:gridCol w="687825">
                  <a:extLst>
                    <a:ext uri="{9D8B030D-6E8A-4147-A177-3AD203B41FA5}">
                      <a16:colId xmlns:a16="http://schemas.microsoft.com/office/drawing/2014/main" val="1790838533"/>
                    </a:ext>
                  </a:extLst>
                </a:gridCol>
                <a:gridCol w="1036722">
                  <a:extLst>
                    <a:ext uri="{9D8B030D-6E8A-4147-A177-3AD203B41FA5}">
                      <a16:colId xmlns:a16="http://schemas.microsoft.com/office/drawing/2014/main" val="1475438784"/>
                    </a:ext>
                  </a:extLst>
                </a:gridCol>
                <a:gridCol w="637982">
                  <a:extLst>
                    <a:ext uri="{9D8B030D-6E8A-4147-A177-3AD203B41FA5}">
                      <a16:colId xmlns:a16="http://schemas.microsoft.com/office/drawing/2014/main" val="2728641679"/>
                    </a:ext>
                  </a:extLst>
                </a:gridCol>
              </a:tblGrid>
              <a:tr h="257175">
                <a:tc>
                  <a:txBody>
                    <a:bodyPr/>
                    <a:lstStyle/>
                    <a:p>
                      <a:pPr algn="l" fontAlgn="b"/>
                      <a:r>
                        <a:rPr lang="en-US" sz="1600" b="0" i="0" u="none" strike="noStrike" dirty="0">
                          <a:solidFill>
                            <a:srgbClr val="000000"/>
                          </a:solidFill>
                          <a:effectLst/>
                          <a:latin typeface="Times New Roman" panose="02020603050405020304" pitchFamily="18"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9">
                  <a:txBody>
                    <a:bodyPr/>
                    <a:lstStyle/>
                    <a:p>
                      <a:pPr algn="ctr" fontAlgn="ctr"/>
                      <a:r>
                        <a:rPr lang="en-US" sz="1600" b="0" i="0" u="none" strike="noStrike" dirty="0">
                          <a:solidFill>
                            <a:srgbClr val="000000"/>
                          </a:solidFill>
                          <a:effectLst/>
                          <a:latin typeface="Times New Roman" panose="02020603050405020304" pitchFamily="18" charset="0"/>
                        </a:rPr>
                        <a:t>Cross section 2022</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is-IS"/>
                    </a:p>
                  </a:txBody>
                  <a:tcPr/>
                </a:tc>
                <a:tc hMerge="1">
                  <a:txBody>
                    <a:bodyPr/>
                    <a:lstStyle/>
                    <a:p>
                      <a:endParaRPr lang="is-IS"/>
                    </a:p>
                  </a:txBody>
                  <a:tcPr/>
                </a:tc>
                <a:tc hMerge="1">
                  <a:txBody>
                    <a:bodyPr/>
                    <a:lstStyle/>
                    <a:p>
                      <a:endParaRPr lang="is-IS"/>
                    </a:p>
                  </a:txBody>
                  <a:tcPr/>
                </a:tc>
                <a:tc hMerge="1">
                  <a:txBody>
                    <a:bodyPr/>
                    <a:lstStyle/>
                    <a:p>
                      <a:endParaRPr lang="is-IS"/>
                    </a:p>
                  </a:txBody>
                  <a:tcPr/>
                </a:tc>
                <a:tc hMerge="1">
                  <a:txBody>
                    <a:bodyPr/>
                    <a:lstStyle/>
                    <a:p>
                      <a:endParaRPr lang="is-IS"/>
                    </a:p>
                  </a:txBody>
                  <a:tcPr/>
                </a:tc>
                <a:tc hMerge="1">
                  <a:txBody>
                    <a:bodyPr/>
                    <a:lstStyle/>
                    <a:p>
                      <a:endParaRPr lang="is-IS"/>
                    </a:p>
                  </a:txBody>
                  <a:tcPr/>
                </a:tc>
                <a:tc hMerge="1">
                  <a:txBody>
                    <a:bodyPr/>
                    <a:lstStyle/>
                    <a:p>
                      <a:endParaRPr lang="is-IS"/>
                    </a:p>
                  </a:txBody>
                  <a:tcPr/>
                </a:tc>
                <a:tc hMerge="1">
                  <a:txBody>
                    <a:bodyPr/>
                    <a:lstStyle/>
                    <a:p>
                      <a:endParaRPr lang="is-IS"/>
                    </a:p>
                  </a:txBody>
                  <a:tcPr/>
                </a:tc>
                <a:extLst>
                  <a:ext uri="{0D108BD9-81ED-4DB2-BD59-A6C34878D82A}">
                    <a16:rowId xmlns:a16="http://schemas.microsoft.com/office/drawing/2014/main" val="2581382287"/>
                  </a:ext>
                </a:extLst>
              </a:tr>
              <a:tr h="190500">
                <a:tc>
                  <a:txBody>
                    <a:bodyPr/>
                    <a:lstStyle/>
                    <a:p>
                      <a:pPr algn="l" fontAlgn="b"/>
                      <a:r>
                        <a:rPr lang="en-US" sz="1100" b="1" i="0" u="none" strike="noStrike" dirty="0">
                          <a:solidFill>
                            <a:srgbClr val="000000"/>
                          </a:solidFill>
                          <a:effectLst/>
                          <a:latin typeface="Times New Roman" panose="02020603050405020304" pitchFamily="18" charset="0"/>
                        </a:rPr>
                        <a:t>Variables</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gridSpan="3">
                  <a:txBody>
                    <a:bodyPr/>
                    <a:lstStyle/>
                    <a:p>
                      <a:pPr algn="ctr" fontAlgn="b"/>
                      <a:r>
                        <a:rPr lang="en-US" sz="1100" b="0" i="0" u="none" strike="noStrike" dirty="0">
                          <a:solidFill>
                            <a:srgbClr val="000000"/>
                          </a:solidFill>
                          <a:effectLst/>
                          <a:latin typeface="Times New Roman" panose="02020603050405020304" pitchFamily="18" charset="0"/>
                        </a:rPr>
                        <a:t>First child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is-IS"/>
                    </a:p>
                  </a:txBody>
                  <a:tcPr/>
                </a:tc>
                <a:tc hMerge="1">
                  <a:txBody>
                    <a:bodyPr/>
                    <a:lstStyle/>
                    <a:p>
                      <a:endParaRPr lang="is-IS"/>
                    </a:p>
                  </a:txBody>
                  <a:tcPr/>
                </a:tc>
                <a:tc gridSpan="3">
                  <a:txBody>
                    <a:bodyPr/>
                    <a:lstStyle/>
                    <a:p>
                      <a:pPr algn="ctr" fontAlgn="b"/>
                      <a:r>
                        <a:rPr lang="en-US" sz="1100" b="0" i="0" u="none" strike="noStrike" dirty="0">
                          <a:solidFill>
                            <a:srgbClr val="000000"/>
                          </a:solidFill>
                          <a:effectLst/>
                          <a:latin typeface="Times New Roman" panose="02020603050405020304" pitchFamily="18" charset="0"/>
                        </a:rPr>
                        <a:t>Second child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is-IS"/>
                    </a:p>
                  </a:txBody>
                  <a:tcPr/>
                </a:tc>
                <a:tc hMerge="1">
                  <a:txBody>
                    <a:bodyPr/>
                    <a:lstStyle/>
                    <a:p>
                      <a:endParaRPr lang="is-IS"/>
                    </a:p>
                  </a:txBody>
                  <a:tcPr/>
                </a:tc>
                <a:tc gridSpan="3">
                  <a:txBody>
                    <a:bodyPr/>
                    <a:lstStyle/>
                    <a:p>
                      <a:pPr algn="ctr" fontAlgn="ctr"/>
                      <a:r>
                        <a:rPr lang="en-US" sz="1100" b="0" i="0" u="none" strike="noStrike" dirty="0">
                          <a:solidFill>
                            <a:srgbClr val="000000"/>
                          </a:solidFill>
                          <a:effectLst/>
                          <a:latin typeface="Times New Roman" panose="02020603050405020304" pitchFamily="18" charset="0"/>
                        </a:rPr>
                        <a:t>Third child</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is-IS"/>
                    </a:p>
                  </a:txBody>
                  <a:tcPr/>
                </a:tc>
                <a:tc hMerge="1">
                  <a:txBody>
                    <a:bodyPr/>
                    <a:lstStyle/>
                    <a:p>
                      <a:endParaRPr lang="is-IS"/>
                    </a:p>
                  </a:txBody>
                  <a:tcPr/>
                </a:tc>
                <a:extLst>
                  <a:ext uri="{0D108BD9-81ED-4DB2-BD59-A6C34878D82A}">
                    <a16:rowId xmlns:a16="http://schemas.microsoft.com/office/drawing/2014/main" val="2706866354"/>
                  </a:ext>
                </a:extLst>
              </a:tr>
              <a:tr h="190500">
                <a:tc>
                  <a:txBody>
                    <a:bodyPr/>
                    <a:lstStyle/>
                    <a:p>
                      <a:pPr algn="l" fontAlgn="b"/>
                      <a:r>
                        <a:rPr lang="en-US" sz="1100" b="0" i="0" u="none" strike="noStrike" dirty="0">
                          <a:solidFill>
                            <a:srgbClr val="000000"/>
                          </a:solidFill>
                          <a:effectLst/>
                          <a:latin typeface="Times New Roman" panose="02020603050405020304" pitchFamily="18" charset="0"/>
                        </a:rPr>
                        <a:t>Intercept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dirty="0">
                          <a:solidFill>
                            <a:srgbClr val="000000"/>
                          </a:solidFill>
                          <a:effectLst/>
                          <a:latin typeface="Times New Roman" panose="02020603050405020304" pitchFamily="18" charset="0"/>
                        </a:rPr>
                        <a:t>-0,0128</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(0,0081)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r>
                        <a:rPr lang="en-IS" sz="1100" b="0" i="0" u="none" strike="noStrike" dirty="0">
                          <a:solidFill>
                            <a:srgbClr val="000000"/>
                          </a:solidFill>
                          <a:effectLst/>
                          <a:latin typeface="Times New Roman" panose="02020603050405020304" pitchFamily="18" charset="0"/>
                        </a:rPr>
                        <a:t>-0,1177</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(0,0067)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IS" sz="1100" b="0" i="0" u="none" strike="noStrike" dirty="0">
                          <a:solidFill>
                            <a:srgbClr val="000000"/>
                          </a:solidFill>
                          <a:effectLst/>
                          <a:latin typeface="Times New Roman" panose="02020603050405020304" pitchFamily="18" charset="0"/>
                        </a:rPr>
                        <a:t>-0,0787</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r>
                        <a:rPr lang="en-IS" sz="1100" b="0" i="0" u="none" strike="noStrike">
                          <a:solidFill>
                            <a:srgbClr val="000000"/>
                          </a:solidFill>
                          <a:effectLst/>
                          <a:latin typeface="Times New Roman" panose="02020603050405020304" pitchFamily="18" charset="0"/>
                        </a:rPr>
                        <a:t>(0,0046)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r>
                        <a:rPr lang="en-IS" sz="1100" b="0" i="0" u="none" strike="noStrike">
                          <a:solidFill>
                            <a:srgbClr val="000000"/>
                          </a:solidFill>
                          <a:effectLst/>
                          <a:latin typeface="Times New Roman" panose="02020603050405020304" pitchFamily="18"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901064901"/>
                  </a:ext>
                </a:extLst>
              </a:tr>
              <a:tr h="190500">
                <a:tc>
                  <a:txBody>
                    <a:bodyPr/>
                    <a:lstStyle/>
                    <a:p>
                      <a:pPr algn="l" fontAlgn="b"/>
                      <a:r>
                        <a:rPr lang="en-US" sz="1100" b="0" i="0" u="none" strike="noStrike" dirty="0">
                          <a:solidFill>
                            <a:srgbClr val="000000"/>
                          </a:solidFill>
                          <a:effectLst/>
                          <a:latin typeface="Times New Roman" panose="02020603050405020304" pitchFamily="18" charset="0"/>
                        </a:rPr>
                        <a:t>Age</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dirty="0">
                          <a:solidFill>
                            <a:srgbClr val="000000"/>
                          </a:solidFill>
                          <a:effectLst/>
                          <a:latin typeface="Times New Roman" panose="02020603050405020304" pitchFamily="18" charset="0"/>
                        </a:rPr>
                        <a:t>0,0038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(0,0005)</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dirty="0">
                          <a:solidFill>
                            <a:srgbClr val="000000"/>
                          </a:solidFill>
                          <a:effectLst/>
                          <a:latin typeface="Times New Roman" panose="02020603050405020304" pitchFamily="18" charset="0"/>
                        </a:rPr>
                        <a:t>0,0098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(0,0005)</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dirty="0">
                          <a:solidFill>
                            <a:srgbClr val="000000"/>
                          </a:solidFill>
                          <a:effectLst/>
                          <a:latin typeface="Times New Roman" panose="02020603050405020304" pitchFamily="18" charset="0"/>
                        </a:rPr>
                        <a:t>0,0058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(0,0003)</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a:t>
                      </a:r>
                    </a:p>
                  </a:txBody>
                  <a:tcPr marL="9525" marR="9525" marT="9525" marB="0" anchor="b">
                    <a:lnL>
                      <a:noFill/>
                    </a:lnL>
                    <a:lnR>
                      <a:noFill/>
                    </a:lnR>
                    <a:lnT>
                      <a:noFill/>
                    </a:lnT>
                    <a:lnB>
                      <a:noFill/>
                    </a:lnB>
                    <a:noFill/>
                  </a:tcPr>
                </a:tc>
                <a:extLst>
                  <a:ext uri="{0D108BD9-81ED-4DB2-BD59-A6C34878D82A}">
                    <a16:rowId xmlns:a16="http://schemas.microsoft.com/office/drawing/2014/main" val="165391019"/>
                  </a:ext>
                </a:extLst>
              </a:tr>
              <a:tr h="190500">
                <a:tc>
                  <a:txBody>
                    <a:bodyPr/>
                    <a:lstStyle/>
                    <a:p>
                      <a:pPr algn="l" fontAlgn="b"/>
                      <a:r>
                        <a:rPr lang="en-US" sz="1100" b="0" i="0" u="none" strike="noStrike" dirty="0">
                          <a:solidFill>
                            <a:srgbClr val="000000"/>
                          </a:solidFill>
                          <a:effectLst/>
                          <a:latin typeface="Times New Roman" panose="02020603050405020304" pitchFamily="18" charset="0"/>
                        </a:rPr>
                        <a:t>Age squared</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100" b="0" i="0" u="none" strike="noStrike" dirty="0">
                          <a:solidFill>
                            <a:srgbClr val="000000"/>
                          </a:solidFill>
                          <a:effectLst/>
                          <a:latin typeface="Times New Roman" panose="02020603050405020304" pitchFamily="18" charset="0"/>
                        </a:rPr>
                        <a:t>-0,00009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dirty="0">
                          <a:solidFill>
                            <a:srgbClr val="000000"/>
                          </a:solidFill>
                          <a:effectLst/>
                          <a:latin typeface="Times New Roman" panose="02020603050405020304" pitchFamily="18" charset="0"/>
                        </a:rPr>
                        <a:t>(0,000007)</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dirty="0">
                          <a:solidFill>
                            <a:srgbClr val="000000"/>
                          </a:solidFill>
                          <a:effectLst/>
                          <a:latin typeface="Times New Roman" panose="02020603050405020304" pitchFamily="18" charset="0"/>
                        </a:rPr>
                        <a:t>-0,0002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(0,000007)</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100" b="0" i="0" u="none" strike="noStrike" dirty="0">
                          <a:solidFill>
                            <a:srgbClr val="000000"/>
                          </a:solidFill>
                          <a:effectLst/>
                          <a:latin typeface="Times New Roman" panose="02020603050405020304" pitchFamily="18" charset="0"/>
                        </a:rPr>
                        <a:t>-0,00009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(0,000005)</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a:t>
                      </a:r>
                    </a:p>
                  </a:txBody>
                  <a:tcPr marL="9525" marR="9525" marT="9525" marB="0" anchor="b">
                    <a:lnL>
                      <a:noFill/>
                    </a:lnL>
                    <a:lnR>
                      <a:noFill/>
                    </a:lnR>
                    <a:lnT>
                      <a:noFill/>
                    </a:lnT>
                    <a:lnB>
                      <a:noFill/>
                    </a:lnB>
                    <a:noFill/>
                  </a:tcPr>
                </a:tc>
                <a:extLst>
                  <a:ext uri="{0D108BD9-81ED-4DB2-BD59-A6C34878D82A}">
                    <a16:rowId xmlns:a16="http://schemas.microsoft.com/office/drawing/2014/main" val="1194292000"/>
                  </a:ext>
                </a:extLst>
              </a:tr>
              <a:tr h="190500">
                <a:tc>
                  <a:txBody>
                    <a:bodyPr/>
                    <a:lstStyle/>
                    <a:p>
                      <a:pPr algn="l" fontAlgn="b"/>
                      <a:r>
                        <a:rPr lang="en-US" sz="1100" b="0" i="0" u="none" strike="noStrike" dirty="0">
                          <a:solidFill>
                            <a:srgbClr val="000000"/>
                          </a:solidFill>
                          <a:effectLst/>
                          <a:latin typeface="Times New Roman" panose="02020603050405020304" pitchFamily="18" charset="0"/>
                        </a:rPr>
                        <a:t>Unemployment (binary)</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rPr>
                        <a:t>0,0062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(0,0039)</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rPr>
                        <a:t>0,0070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(0,0038)</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rPr>
                        <a:t>0,0018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(0,0025)</a:t>
                      </a:r>
                    </a:p>
                  </a:txBody>
                  <a:tcPr marL="9525" marR="9525" marT="9525" marB="0" anchor="b">
                    <a:lnL>
                      <a:noFill/>
                    </a:lnL>
                    <a:lnR>
                      <a:noFill/>
                    </a:lnR>
                    <a:lnT>
                      <a:noFill/>
                    </a:lnT>
                    <a:lnB>
                      <a:noFill/>
                    </a:lnB>
                    <a:noFill/>
                  </a:tcPr>
                </a:tc>
                <a:tc>
                  <a:txBody>
                    <a:bodyPr/>
                    <a:lstStyle/>
                    <a:p>
                      <a:pPr algn="l" fontAlgn="b"/>
                      <a:endParaRPr lang="en-IS" sz="1100" b="0" i="0" u="none" strike="noStrike">
                        <a:solidFill>
                          <a:srgbClr val="000000"/>
                        </a:solidFill>
                        <a:effectLst/>
                        <a:latin typeface="Times New Roman" panose="02020603050405020304" pitchFamily="18"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3736049844"/>
                  </a:ext>
                </a:extLst>
              </a:tr>
              <a:tr h="190500">
                <a:tc>
                  <a:txBody>
                    <a:bodyPr/>
                    <a:lstStyle/>
                    <a:p>
                      <a:pPr algn="l" fontAlgn="b"/>
                      <a:r>
                        <a:rPr lang="en-US" sz="1100" b="0" i="0" u="none" strike="noStrike" dirty="0">
                          <a:solidFill>
                            <a:srgbClr val="000000"/>
                          </a:solidFill>
                          <a:effectLst/>
                          <a:latin typeface="Times New Roman" panose="02020603050405020304" pitchFamily="18" charset="0"/>
                        </a:rPr>
                        <a:t>Female disposable income (m)</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rPr>
                        <a:t>-0,0097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(0,0003)</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rPr>
                        <a:t>-0,0013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(0,0003)</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rPr>
                        <a:t>-0,0004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(0,0001)</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a:t>
                      </a:r>
                    </a:p>
                  </a:txBody>
                  <a:tcPr marL="9525" marR="9525" marT="9525" marB="0" anchor="b">
                    <a:lnL>
                      <a:noFill/>
                    </a:lnL>
                    <a:lnR>
                      <a:noFill/>
                    </a:lnR>
                    <a:lnT>
                      <a:noFill/>
                    </a:lnT>
                    <a:lnB>
                      <a:noFill/>
                    </a:lnB>
                    <a:noFill/>
                  </a:tcPr>
                </a:tc>
                <a:extLst>
                  <a:ext uri="{0D108BD9-81ED-4DB2-BD59-A6C34878D82A}">
                    <a16:rowId xmlns:a16="http://schemas.microsoft.com/office/drawing/2014/main" val="2648844563"/>
                  </a:ext>
                </a:extLst>
              </a:tr>
              <a:tr h="190500">
                <a:tc>
                  <a:txBody>
                    <a:bodyPr/>
                    <a:lstStyle/>
                    <a:p>
                      <a:pPr algn="l" fontAlgn="b"/>
                      <a:r>
                        <a:rPr lang="en-US" sz="1100" b="0" i="0" u="none" strike="noStrike" dirty="0">
                          <a:solidFill>
                            <a:srgbClr val="000000"/>
                          </a:solidFill>
                          <a:effectLst/>
                          <a:latin typeface="Times New Roman" panose="02020603050405020304" pitchFamily="18" charset="0"/>
                        </a:rPr>
                        <a:t>Spouse disposable income (m)</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rPr>
                        <a:t>-0,0007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(0,0002)</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rPr>
                        <a:t>-0,0001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(0,0002)</a:t>
                      </a:r>
                    </a:p>
                  </a:txBody>
                  <a:tcPr marL="9525" marR="9525" marT="9525" marB="0" anchor="b">
                    <a:lnL>
                      <a:noFill/>
                    </a:lnL>
                    <a:lnR>
                      <a:noFill/>
                    </a:lnR>
                    <a:lnT>
                      <a:noFill/>
                    </a:lnT>
                    <a:lnB>
                      <a:noFill/>
                    </a:lnB>
                    <a:noFill/>
                  </a:tcPr>
                </a:tc>
                <a:tc>
                  <a:txBody>
                    <a:bodyPr/>
                    <a:lstStyle/>
                    <a:p>
                      <a:pPr algn="l" fontAlgn="b"/>
                      <a:endParaRPr lang="en-IS" sz="1100" b="0" i="0" u="none" strike="noStrike">
                        <a:solidFill>
                          <a:srgbClr val="000000"/>
                        </a:solidFill>
                        <a:effectLst/>
                        <a:latin typeface="Times New Roman" panose="02020603050405020304" pitchFamily="18"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rPr>
                        <a:t>0,0001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(0,0001)</a:t>
                      </a:r>
                    </a:p>
                  </a:txBody>
                  <a:tcPr marL="9525" marR="9525" marT="9525" marB="0" anchor="b">
                    <a:lnL>
                      <a:noFill/>
                    </a:lnL>
                    <a:lnR>
                      <a:noFill/>
                    </a:lnR>
                    <a:lnT>
                      <a:noFill/>
                    </a:lnT>
                    <a:lnB>
                      <a:noFill/>
                    </a:lnB>
                    <a:noFill/>
                  </a:tcPr>
                </a:tc>
                <a:tc>
                  <a:txBody>
                    <a:bodyPr/>
                    <a:lstStyle/>
                    <a:p>
                      <a:pPr algn="l" fontAlgn="b"/>
                      <a:endParaRPr lang="en-IS" sz="1100" b="0" i="0" u="none" strike="noStrike">
                        <a:solidFill>
                          <a:srgbClr val="000000"/>
                        </a:solidFill>
                        <a:effectLst/>
                        <a:latin typeface="Times New Roman" panose="02020603050405020304" pitchFamily="18"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3226897973"/>
                  </a:ext>
                </a:extLst>
              </a:tr>
              <a:tr h="190500">
                <a:tc>
                  <a:txBody>
                    <a:bodyPr/>
                    <a:lstStyle/>
                    <a:p>
                      <a:pPr algn="l" fontAlgn="b"/>
                      <a:r>
                        <a:rPr lang="en-US" sz="1100" b="0" i="0" u="none" strike="noStrike" dirty="0">
                          <a:solidFill>
                            <a:srgbClr val="000000"/>
                          </a:solidFill>
                          <a:effectLst/>
                          <a:latin typeface="Times New Roman" panose="02020603050405020304" pitchFamily="18" charset="0"/>
                        </a:rPr>
                        <a:t>Immigrant (first and second gen.)</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rPr>
                        <a:t>0,0067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(0,0059)</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rPr>
                        <a:t>-0,0081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(0,0032)</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rPr>
                        <a:t>-0,0006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(0,0023)</a:t>
                      </a:r>
                    </a:p>
                  </a:txBody>
                  <a:tcPr marL="9525" marR="9525" marT="9525" marB="0" anchor="b">
                    <a:lnL>
                      <a:noFill/>
                    </a:lnL>
                    <a:lnR>
                      <a:noFill/>
                    </a:lnR>
                    <a:lnT>
                      <a:noFill/>
                    </a:lnT>
                    <a:lnB>
                      <a:noFill/>
                    </a:lnB>
                    <a:noFill/>
                  </a:tcPr>
                </a:tc>
                <a:tc>
                  <a:txBody>
                    <a:bodyPr/>
                    <a:lstStyle/>
                    <a:p>
                      <a:pPr algn="l" fontAlgn="b"/>
                      <a:endParaRPr lang="en-IS" sz="1100" b="0" i="0" u="none" strike="noStrike">
                        <a:solidFill>
                          <a:srgbClr val="000000"/>
                        </a:solidFill>
                        <a:effectLst/>
                        <a:latin typeface="Times New Roman" panose="02020603050405020304" pitchFamily="18"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1673797524"/>
                  </a:ext>
                </a:extLst>
              </a:tr>
              <a:tr h="190500">
                <a:tc>
                  <a:txBody>
                    <a:bodyPr/>
                    <a:lstStyle/>
                    <a:p>
                      <a:pPr algn="l" fontAlgn="b"/>
                      <a:r>
                        <a:rPr lang="en-US" sz="1100" b="0" i="0" u="none" strike="noStrike" dirty="0">
                          <a:solidFill>
                            <a:srgbClr val="000000"/>
                          </a:solidFill>
                          <a:effectLst/>
                          <a:latin typeface="Times New Roman" panose="02020603050405020304" pitchFamily="18" charset="0"/>
                        </a:rPr>
                        <a:t>Spouse (binary)</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rPr>
                        <a:t>0,0243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(0,0029)</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rPr>
                        <a:t>0,0328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(0,0026)</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rPr>
                        <a:t>0,0161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(0,0014)</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a:t>
                      </a:r>
                    </a:p>
                  </a:txBody>
                  <a:tcPr marL="9525" marR="9525" marT="9525" marB="0" anchor="b">
                    <a:lnL>
                      <a:noFill/>
                    </a:lnL>
                    <a:lnR>
                      <a:noFill/>
                    </a:lnR>
                    <a:lnT>
                      <a:noFill/>
                    </a:lnT>
                    <a:lnB>
                      <a:noFill/>
                    </a:lnB>
                    <a:noFill/>
                  </a:tcPr>
                </a:tc>
                <a:extLst>
                  <a:ext uri="{0D108BD9-81ED-4DB2-BD59-A6C34878D82A}">
                    <a16:rowId xmlns:a16="http://schemas.microsoft.com/office/drawing/2014/main" val="3473495927"/>
                  </a:ext>
                </a:extLst>
              </a:tr>
              <a:tr h="190500">
                <a:tc>
                  <a:txBody>
                    <a:bodyPr/>
                    <a:lstStyle/>
                    <a:p>
                      <a:pPr algn="l" fontAlgn="b"/>
                      <a:r>
                        <a:rPr lang="en-US" sz="1100" b="0" i="0" u="none" strike="noStrike" dirty="0">
                          <a:solidFill>
                            <a:srgbClr val="000000"/>
                          </a:solidFill>
                          <a:effectLst/>
                          <a:latin typeface="Times New Roman" panose="02020603050405020304" pitchFamily="18" charset="0"/>
                        </a:rPr>
                        <a:t>Home ownership (binary)</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rPr>
                        <a:t>0,0219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(0,0024)</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rPr>
                        <a:t>0,0156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(0,0019)</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rPr>
                        <a:t>0,0012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(0,0011)</a:t>
                      </a:r>
                    </a:p>
                  </a:txBody>
                  <a:tcPr marL="9525" marR="9525" marT="9525" marB="0" anchor="b">
                    <a:lnL>
                      <a:noFill/>
                    </a:lnL>
                    <a:lnR>
                      <a:noFill/>
                    </a:lnR>
                    <a:lnT>
                      <a:noFill/>
                    </a:lnT>
                    <a:lnB>
                      <a:noFill/>
                    </a:lnB>
                    <a:noFill/>
                  </a:tcPr>
                </a:tc>
                <a:tc>
                  <a:txBody>
                    <a:bodyPr/>
                    <a:lstStyle/>
                    <a:p>
                      <a:pPr algn="l" fontAlgn="b"/>
                      <a:endParaRPr lang="en-IS" sz="1100" b="0" i="0" u="none" strike="noStrike">
                        <a:solidFill>
                          <a:srgbClr val="000000"/>
                        </a:solidFill>
                        <a:effectLst/>
                        <a:latin typeface="Times New Roman" panose="02020603050405020304" pitchFamily="18"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13936323"/>
                  </a:ext>
                </a:extLst>
              </a:tr>
              <a:tr h="190500">
                <a:tc>
                  <a:txBody>
                    <a:bodyPr/>
                    <a:lstStyle/>
                    <a:p>
                      <a:pPr algn="l" fontAlgn="b"/>
                      <a:r>
                        <a:rPr lang="en-US" sz="1100" b="0" i="0" u="none" strike="noStrike" dirty="0">
                          <a:solidFill>
                            <a:srgbClr val="000000"/>
                          </a:solidFill>
                          <a:effectLst/>
                          <a:latin typeface="Times New Roman" panose="02020603050405020304" pitchFamily="18" charset="0"/>
                        </a:rPr>
                        <a:t>Disposable income of parents (m)</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rPr>
                        <a:t>-0,00001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(0,000008)</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dirty="0">
                          <a:solidFill>
                            <a:srgbClr val="000000"/>
                          </a:solidFill>
                          <a:effectLst/>
                          <a:latin typeface="Times New Roman" panose="02020603050405020304" pitchFamily="18" charset="0"/>
                        </a:rPr>
                        <a:t>-0,000001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(0,00001)</a:t>
                      </a:r>
                    </a:p>
                  </a:txBody>
                  <a:tcPr marL="9525" marR="9525" marT="9525" marB="0" anchor="b">
                    <a:lnL>
                      <a:noFill/>
                    </a:lnL>
                    <a:lnR>
                      <a:noFill/>
                    </a:lnR>
                    <a:lnT>
                      <a:noFill/>
                    </a:lnT>
                    <a:lnB>
                      <a:noFill/>
                    </a:lnB>
                    <a:noFill/>
                  </a:tcPr>
                </a:tc>
                <a:tc>
                  <a:txBody>
                    <a:bodyPr/>
                    <a:lstStyle/>
                    <a:p>
                      <a:pPr algn="l" fontAlgn="b"/>
                      <a:endParaRPr lang="en-IS" sz="1100" b="0" i="0" u="none" strike="noStrike">
                        <a:solidFill>
                          <a:srgbClr val="000000"/>
                        </a:solidFill>
                        <a:effectLst/>
                        <a:latin typeface="Times New Roman" panose="02020603050405020304" pitchFamily="18"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rPr>
                        <a:t>-0,000002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(0,000003)</a:t>
                      </a:r>
                    </a:p>
                  </a:txBody>
                  <a:tcPr marL="9525" marR="9525" marT="9525" marB="0" anchor="b">
                    <a:lnL>
                      <a:noFill/>
                    </a:lnL>
                    <a:lnR>
                      <a:noFill/>
                    </a:lnR>
                    <a:lnT>
                      <a:noFill/>
                    </a:lnT>
                    <a:lnB>
                      <a:noFill/>
                    </a:lnB>
                    <a:noFill/>
                  </a:tcPr>
                </a:tc>
                <a:tc>
                  <a:txBody>
                    <a:bodyPr/>
                    <a:lstStyle/>
                    <a:p>
                      <a:pPr algn="l" fontAlgn="b"/>
                      <a:endParaRPr lang="en-IS" sz="1100" b="0" i="0" u="none" strike="noStrike">
                        <a:solidFill>
                          <a:srgbClr val="000000"/>
                        </a:solidFill>
                        <a:effectLst/>
                        <a:latin typeface="Times New Roman" panose="02020603050405020304" pitchFamily="18"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721028893"/>
                  </a:ext>
                </a:extLst>
              </a:tr>
              <a:tr h="190500">
                <a:tc>
                  <a:txBody>
                    <a:bodyPr/>
                    <a:lstStyle/>
                    <a:p>
                      <a:pPr algn="l" fontAlgn="b"/>
                      <a:r>
                        <a:rPr lang="en-US" sz="1100" b="0" i="0" u="none" strike="noStrike" dirty="0">
                          <a:solidFill>
                            <a:srgbClr val="000000"/>
                          </a:solidFill>
                          <a:effectLst/>
                          <a:latin typeface="Times New Roman" panose="02020603050405020304" pitchFamily="18" charset="0"/>
                        </a:rPr>
                        <a:t>Secondary school (binary)</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rPr>
                        <a:t>-0,0001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(0,0018)</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rPr>
                        <a:t>-0,0035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(0,0016)</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rPr>
                        <a:t>-0,0024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(0,0011)</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a:t>
                      </a:r>
                    </a:p>
                  </a:txBody>
                  <a:tcPr marL="9525" marR="9525" marT="9525" marB="0" anchor="b">
                    <a:lnL>
                      <a:noFill/>
                    </a:lnL>
                    <a:lnR>
                      <a:noFill/>
                    </a:lnR>
                    <a:lnT>
                      <a:noFill/>
                    </a:lnT>
                    <a:lnB>
                      <a:noFill/>
                    </a:lnB>
                    <a:noFill/>
                  </a:tcPr>
                </a:tc>
                <a:extLst>
                  <a:ext uri="{0D108BD9-81ED-4DB2-BD59-A6C34878D82A}">
                    <a16:rowId xmlns:a16="http://schemas.microsoft.com/office/drawing/2014/main" val="2808159055"/>
                  </a:ext>
                </a:extLst>
              </a:tr>
              <a:tr h="1905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Times New Roman" panose="02020603050405020304" pitchFamily="18" charset="0"/>
                        </a:rPr>
                        <a:t>Other post-primary school (binary)</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rPr>
                        <a:t>0,0043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(0,0044)</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rPr>
                        <a:t>-0,0092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(0,0038)</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rPr>
                        <a:t>-0,0099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(0,0022)</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a:t>
                      </a:r>
                    </a:p>
                  </a:txBody>
                  <a:tcPr marL="9525" marR="9525" marT="9525" marB="0" anchor="b">
                    <a:lnL>
                      <a:noFill/>
                    </a:lnL>
                    <a:lnR>
                      <a:noFill/>
                    </a:lnR>
                    <a:lnT>
                      <a:noFill/>
                    </a:lnT>
                    <a:lnB>
                      <a:noFill/>
                    </a:lnB>
                    <a:noFill/>
                  </a:tcPr>
                </a:tc>
                <a:extLst>
                  <a:ext uri="{0D108BD9-81ED-4DB2-BD59-A6C34878D82A}">
                    <a16:rowId xmlns:a16="http://schemas.microsoft.com/office/drawing/2014/main" val="3290164603"/>
                  </a:ext>
                </a:extLst>
              </a:tr>
              <a:tr h="1905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Times New Roman" panose="02020603050405020304" pitchFamily="18" charset="0"/>
                        </a:rPr>
                        <a:t>University (short) (binary)</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rPr>
                        <a:t>0,0184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(0,0075)</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rPr>
                        <a:t>0,0048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(0,0066)</a:t>
                      </a:r>
                    </a:p>
                  </a:txBody>
                  <a:tcPr marL="9525" marR="9525" marT="9525" marB="0" anchor="b">
                    <a:lnL>
                      <a:noFill/>
                    </a:lnL>
                    <a:lnR>
                      <a:noFill/>
                    </a:lnR>
                    <a:lnT>
                      <a:noFill/>
                    </a:lnT>
                    <a:lnB>
                      <a:noFill/>
                    </a:lnB>
                    <a:noFill/>
                  </a:tcPr>
                </a:tc>
                <a:tc>
                  <a:txBody>
                    <a:bodyPr/>
                    <a:lstStyle/>
                    <a:p>
                      <a:pPr algn="l" fontAlgn="b"/>
                      <a:endParaRPr lang="en-IS" sz="1100" b="0" i="0" u="none" strike="noStrike">
                        <a:solidFill>
                          <a:srgbClr val="000000"/>
                        </a:solidFill>
                        <a:effectLst/>
                        <a:latin typeface="Times New Roman" panose="02020603050405020304" pitchFamily="18"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rPr>
                        <a:t>-0,0076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(0,0030)</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a:t>
                      </a:r>
                    </a:p>
                  </a:txBody>
                  <a:tcPr marL="9525" marR="9525" marT="9525" marB="0" anchor="b">
                    <a:lnL>
                      <a:noFill/>
                    </a:lnL>
                    <a:lnR>
                      <a:noFill/>
                    </a:lnR>
                    <a:lnT>
                      <a:noFill/>
                    </a:lnT>
                    <a:lnB>
                      <a:noFill/>
                    </a:lnB>
                    <a:noFill/>
                  </a:tcPr>
                </a:tc>
                <a:extLst>
                  <a:ext uri="{0D108BD9-81ED-4DB2-BD59-A6C34878D82A}">
                    <a16:rowId xmlns:a16="http://schemas.microsoft.com/office/drawing/2014/main" val="2337750402"/>
                  </a:ext>
                </a:extLst>
              </a:tr>
              <a:tr h="190500">
                <a:tc>
                  <a:txBody>
                    <a:bodyPr/>
                    <a:lstStyle/>
                    <a:p>
                      <a:pPr algn="l" fontAlgn="b"/>
                      <a:r>
                        <a:rPr lang="en-US" sz="1100" b="0" i="0" u="none" strike="noStrike" dirty="0">
                          <a:solidFill>
                            <a:srgbClr val="000000"/>
                          </a:solidFill>
                          <a:effectLst/>
                          <a:latin typeface="Times New Roman" panose="02020603050405020304" pitchFamily="18" charset="0"/>
                        </a:rPr>
                        <a:t>University BSc (binary)</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rPr>
                        <a:t>0,0086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(0,0022)</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rPr>
                        <a:t>0,0009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(0,0021)</a:t>
                      </a:r>
                    </a:p>
                  </a:txBody>
                  <a:tcPr marL="9525" marR="9525" marT="9525" marB="0" anchor="b">
                    <a:lnL>
                      <a:noFill/>
                    </a:lnL>
                    <a:lnR>
                      <a:noFill/>
                    </a:lnR>
                    <a:lnT>
                      <a:noFill/>
                    </a:lnT>
                    <a:lnB>
                      <a:noFill/>
                    </a:lnB>
                    <a:noFill/>
                  </a:tcPr>
                </a:tc>
                <a:tc>
                  <a:txBody>
                    <a:bodyPr/>
                    <a:lstStyle/>
                    <a:p>
                      <a:pPr algn="l" fontAlgn="b"/>
                      <a:endParaRPr lang="en-IS" sz="1100" b="0" i="0" u="none" strike="noStrike">
                        <a:solidFill>
                          <a:srgbClr val="000000"/>
                        </a:solidFill>
                        <a:effectLst/>
                        <a:latin typeface="Times New Roman" panose="02020603050405020304" pitchFamily="18"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rPr>
                        <a:t>-0,0045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(0,0014)</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a:t>
                      </a:r>
                    </a:p>
                  </a:txBody>
                  <a:tcPr marL="9525" marR="9525" marT="9525" marB="0" anchor="b">
                    <a:lnL>
                      <a:noFill/>
                    </a:lnL>
                    <a:lnR>
                      <a:noFill/>
                    </a:lnR>
                    <a:lnT>
                      <a:noFill/>
                    </a:lnT>
                    <a:lnB>
                      <a:noFill/>
                    </a:lnB>
                    <a:noFill/>
                  </a:tcPr>
                </a:tc>
                <a:extLst>
                  <a:ext uri="{0D108BD9-81ED-4DB2-BD59-A6C34878D82A}">
                    <a16:rowId xmlns:a16="http://schemas.microsoft.com/office/drawing/2014/main" val="113493829"/>
                  </a:ext>
                </a:extLst>
              </a:tr>
              <a:tr h="190500">
                <a:tc>
                  <a:txBody>
                    <a:bodyPr/>
                    <a:lstStyle/>
                    <a:p>
                      <a:pPr algn="l" fontAlgn="b"/>
                      <a:r>
                        <a:rPr lang="en-US" sz="1100" b="0" i="0" u="none" strike="noStrike" dirty="0">
                          <a:solidFill>
                            <a:srgbClr val="000000"/>
                          </a:solidFill>
                          <a:effectLst/>
                          <a:latin typeface="Times New Roman" panose="02020603050405020304" pitchFamily="18" charset="0"/>
                        </a:rPr>
                        <a:t>University MSc (binary)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rPr>
                        <a:t>0,0134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(0,0026)</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rPr>
                        <a:t>0,0048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(0,0026)</a:t>
                      </a:r>
                    </a:p>
                  </a:txBody>
                  <a:tcPr marL="9525" marR="9525" marT="9525" marB="0" anchor="b">
                    <a:lnL>
                      <a:noFill/>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IS" sz="1100" b="0" i="0" u="none" strike="noStrike">
                          <a:solidFill>
                            <a:srgbClr val="000000"/>
                          </a:solidFill>
                          <a:effectLst/>
                          <a:latin typeface="Times New Roman" panose="02020603050405020304" pitchFamily="18" charset="0"/>
                        </a:rPr>
                        <a:t>0,0006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IS" sz="1100" b="0" i="0" u="none" strike="noStrike">
                          <a:solidFill>
                            <a:srgbClr val="000000"/>
                          </a:solidFill>
                          <a:effectLst/>
                          <a:latin typeface="Times New Roman" panose="02020603050405020304" pitchFamily="18" charset="0"/>
                        </a:rPr>
                        <a:t>(0,0018)</a:t>
                      </a:r>
                    </a:p>
                  </a:txBody>
                  <a:tcPr marL="9525" marR="9525" marT="9525" marB="0" anchor="b">
                    <a:lnL>
                      <a:noFill/>
                    </a:lnL>
                    <a:lnR>
                      <a:noFill/>
                    </a:lnR>
                    <a:lnT>
                      <a:noFill/>
                    </a:lnT>
                    <a:lnB>
                      <a:noFill/>
                    </a:lnB>
                    <a:noFill/>
                  </a:tcPr>
                </a:tc>
                <a:tc>
                  <a:txBody>
                    <a:bodyPr/>
                    <a:lstStyle/>
                    <a:p>
                      <a:pPr algn="l" fontAlgn="b"/>
                      <a:endParaRPr lang="en-IS" sz="1100" b="0" i="0" u="none" strike="noStrike">
                        <a:solidFill>
                          <a:srgbClr val="000000"/>
                        </a:solidFill>
                        <a:effectLst/>
                        <a:latin typeface="Times New Roman" panose="02020603050405020304" pitchFamily="18"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3576704138"/>
                  </a:ext>
                </a:extLst>
              </a:tr>
              <a:tr h="190500">
                <a:tc>
                  <a:txBody>
                    <a:bodyPr/>
                    <a:lstStyle/>
                    <a:p>
                      <a:pPr algn="l" fontAlgn="b"/>
                      <a:r>
                        <a:rPr lang="en-US" sz="1100" b="0" i="0" u="none" strike="noStrike" dirty="0">
                          <a:solidFill>
                            <a:srgbClr val="000000"/>
                          </a:solidFill>
                          <a:effectLst/>
                          <a:latin typeface="Times New Roman" panose="02020603050405020304" pitchFamily="18" charset="0"/>
                        </a:rPr>
                        <a:t>PhD (binary)</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r>
                        <a:rPr lang="en-IS" sz="1100" b="0" i="0" u="none" strike="noStrike">
                          <a:solidFill>
                            <a:srgbClr val="000000"/>
                          </a:solidFill>
                          <a:effectLst/>
                          <a:latin typeface="Times New Roman" panose="02020603050405020304" pitchFamily="18" charset="0"/>
                        </a:rPr>
                        <a:t>0,0132</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IS" sz="1100" b="0" i="0" u="none" strike="noStrike">
                          <a:solidFill>
                            <a:srgbClr val="000000"/>
                          </a:solidFill>
                          <a:effectLst/>
                          <a:latin typeface="Times New Roman" panose="02020603050405020304" pitchFamily="18" charset="0"/>
                        </a:rPr>
                        <a:t>(0,0079)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IS" sz="1100" b="0" i="0" u="none" strike="noStrike">
                          <a:solidFill>
                            <a:srgbClr val="000000"/>
                          </a:solidFill>
                          <a:effectLst/>
                          <a:latin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r>
                        <a:rPr lang="en-IS" sz="1100" b="0" i="0" u="none" strike="noStrike">
                          <a:solidFill>
                            <a:srgbClr val="000000"/>
                          </a:solidFill>
                          <a:effectLst/>
                          <a:latin typeface="Times New Roman" panose="02020603050405020304" pitchFamily="18" charset="0"/>
                        </a:rPr>
                        <a:t>0,0027</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IS" sz="1100" b="0" i="0" u="none" strike="noStrike">
                          <a:solidFill>
                            <a:srgbClr val="000000"/>
                          </a:solidFill>
                          <a:effectLst/>
                          <a:latin typeface="Times New Roman" panose="02020603050405020304" pitchFamily="18" charset="0"/>
                        </a:rPr>
                        <a:t>(0,0079)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IS" sz="1100" b="0" i="0" u="none" strike="noStrike">
                          <a:solidFill>
                            <a:srgbClr val="000000"/>
                          </a:solidFill>
                          <a:effectLst/>
                          <a:latin typeface="Times New Roman" panose="02020603050405020304" pitchFamily="18"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r>
                        <a:rPr lang="en-IS" sz="1100" b="0" i="0" u="none" strike="noStrike">
                          <a:solidFill>
                            <a:srgbClr val="000000"/>
                          </a:solidFill>
                          <a:effectLst/>
                          <a:latin typeface="Times New Roman" panose="02020603050405020304" pitchFamily="18" charset="0"/>
                        </a:rPr>
                        <a:t>0,0065</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IS" sz="1100" b="0" i="0" u="none" strike="noStrike">
                          <a:solidFill>
                            <a:srgbClr val="000000"/>
                          </a:solidFill>
                          <a:effectLst/>
                          <a:latin typeface="Times New Roman" panose="02020603050405020304" pitchFamily="18" charset="0"/>
                        </a:rPr>
                        <a:t>(0,0078)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IS" sz="1100" b="0" i="0" u="none" strike="noStrike" dirty="0">
                          <a:solidFill>
                            <a:srgbClr val="000000"/>
                          </a:solidFill>
                          <a:effectLst/>
                          <a:latin typeface="Times New Roman" panose="02020603050405020304" pitchFamily="18"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5201028"/>
                  </a:ext>
                </a:extLst>
              </a:tr>
              <a:tr h="190500">
                <a:tc>
                  <a:txBody>
                    <a:bodyPr/>
                    <a:lstStyle/>
                    <a:p>
                      <a:pPr algn="l" fontAlgn="b"/>
                      <a:r>
                        <a:rPr lang="en-US" sz="1100" b="0" i="0" u="none" strike="noStrike" dirty="0">
                          <a:solidFill>
                            <a:srgbClr val="000000"/>
                          </a:solidFill>
                          <a:effectLst/>
                          <a:latin typeface="Times New Roman" panose="02020603050405020304" pitchFamily="18" charset="0"/>
                        </a:rPr>
                        <a:t>Multiple R-squared</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gridSpan="3">
                  <a:txBody>
                    <a:bodyPr/>
                    <a:lstStyle/>
                    <a:p>
                      <a:pPr algn="ctr" fontAlgn="b"/>
                      <a:r>
                        <a:rPr lang="en-US" sz="1100" b="0" i="0" u="none" strike="noStrike" dirty="0">
                          <a:solidFill>
                            <a:srgbClr val="000000"/>
                          </a:solidFill>
                          <a:effectLst/>
                          <a:latin typeface="Times New Roman" panose="02020603050405020304" pitchFamily="18" charset="0"/>
                        </a:rPr>
                        <a:t>0.0210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lang="is-IS"/>
                    </a:p>
                  </a:txBody>
                  <a:tcPr/>
                </a:tc>
                <a:tc hMerge="1">
                  <a:txBody>
                    <a:bodyPr/>
                    <a:lstStyle/>
                    <a:p>
                      <a:endParaRPr lang="is-IS"/>
                    </a:p>
                  </a:txBody>
                  <a:tcPr/>
                </a:tc>
                <a:tc gridSpan="3">
                  <a:txBody>
                    <a:bodyPr/>
                    <a:lstStyle/>
                    <a:p>
                      <a:pPr algn="ctr" fontAlgn="b"/>
                      <a:r>
                        <a:rPr lang="en-US" sz="1100" b="0" i="0" u="none" strike="noStrike" dirty="0">
                          <a:solidFill>
                            <a:srgbClr val="000000"/>
                          </a:solidFill>
                          <a:effectLst/>
                          <a:latin typeface="Times New Roman" panose="02020603050405020304" pitchFamily="18" charset="0"/>
                        </a:rPr>
                        <a:t>0.0296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lang="is-IS"/>
                    </a:p>
                  </a:txBody>
                  <a:tcPr/>
                </a:tc>
                <a:tc hMerge="1">
                  <a:txBody>
                    <a:bodyPr/>
                    <a:lstStyle/>
                    <a:p>
                      <a:endParaRPr lang="is-IS"/>
                    </a:p>
                  </a:txBody>
                  <a:tcPr/>
                </a:tc>
                <a:tc gridSpan="3">
                  <a:txBody>
                    <a:bodyPr/>
                    <a:lstStyle/>
                    <a:p>
                      <a:pPr algn="ctr" fontAlgn="ctr"/>
                      <a:r>
                        <a:rPr lang="en-US" sz="1100" b="0" i="0" u="none" strike="noStrike" dirty="0">
                          <a:solidFill>
                            <a:srgbClr val="000000"/>
                          </a:solidFill>
                          <a:effectLst/>
                          <a:latin typeface="Times New Roman" panose="02020603050405020304" pitchFamily="18" charset="0"/>
                        </a:rPr>
                        <a:t>0.0138</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lang="is-IS"/>
                    </a:p>
                  </a:txBody>
                  <a:tcPr/>
                </a:tc>
                <a:tc hMerge="1">
                  <a:txBody>
                    <a:bodyPr/>
                    <a:lstStyle/>
                    <a:p>
                      <a:endParaRPr lang="is-IS"/>
                    </a:p>
                  </a:txBody>
                  <a:tcPr/>
                </a:tc>
                <a:extLst>
                  <a:ext uri="{0D108BD9-81ED-4DB2-BD59-A6C34878D82A}">
                    <a16:rowId xmlns:a16="http://schemas.microsoft.com/office/drawing/2014/main" val="4281391689"/>
                  </a:ext>
                </a:extLst>
              </a:tr>
              <a:tr h="190500">
                <a:tc>
                  <a:txBody>
                    <a:bodyPr/>
                    <a:lstStyle/>
                    <a:p>
                      <a:pPr algn="l" fontAlgn="b"/>
                      <a:r>
                        <a:rPr lang="en-US" sz="1100" b="0" i="0" u="none" strike="noStrike" dirty="0">
                          <a:solidFill>
                            <a:srgbClr val="000000"/>
                          </a:solidFill>
                          <a:effectLst/>
                          <a:latin typeface="Times New Roman" panose="02020603050405020304" pitchFamily="18" charset="0"/>
                        </a:rPr>
                        <a:t>Adjusted R-squared</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gridSpan="3">
                  <a:txBody>
                    <a:bodyPr/>
                    <a:lstStyle/>
                    <a:p>
                      <a:pPr algn="ctr" fontAlgn="b"/>
                      <a:r>
                        <a:rPr lang="en-US" sz="1100" b="0" i="0" u="none" strike="noStrike" dirty="0">
                          <a:solidFill>
                            <a:srgbClr val="000000"/>
                          </a:solidFill>
                          <a:effectLst/>
                          <a:latin typeface="Times New Roman" panose="02020603050405020304" pitchFamily="18" charset="0"/>
                        </a:rPr>
                        <a:t>0.0207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hMerge="1">
                  <a:txBody>
                    <a:bodyPr/>
                    <a:lstStyle/>
                    <a:p>
                      <a:endParaRPr lang="is-IS"/>
                    </a:p>
                  </a:txBody>
                  <a:tcPr/>
                </a:tc>
                <a:tc hMerge="1">
                  <a:txBody>
                    <a:bodyPr/>
                    <a:lstStyle/>
                    <a:p>
                      <a:endParaRPr lang="is-IS"/>
                    </a:p>
                  </a:txBody>
                  <a:tcPr/>
                </a:tc>
                <a:tc gridSpan="3">
                  <a:txBody>
                    <a:bodyPr/>
                    <a:lstStyle/>
                    <a:p>
                      <a:pPr algn="ctr" fontAlgn="b"/>
                      <a:r>
                        <a:rPr lang="en-US" sz="1100" b="0" i="0" u="none" strike="noStrike" dirty="0">
                          <a:solidFill>
                            <a:srgbClr val="000000"/>
                          </a:solidFill>
                          <a:effectLst/>
                          <a:latin typeface="Times New Roman" panose="02020603050405020304" pitchFamily="18" charset="0"/>
                        </a:rPr>
                        <a:t>0.0293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hMerge="1">
                  <a:txBody>
                    <a:bodyPr/>
                    <a:lstStyle/>
                    <a:p>
                      <a:endParaRPr lang="is-IS"/>
                    </a:p>
                  </a:txBody>
                  <a:tcPr/>
                </a:tc>
                <a:tc hMerge="1">
                  <a:txBody>
                    <a:bodyPr/>
                    <a:lstStyle/>
                    <a:p>
                      <a:endParaRPr lang="is-IS"/>
                    </a:p>
                  </a:txBody>
                  <a:tcPr/>
                </a:tc>
                <a:tc gridSpan="3">
                  <a:txBody>
                    <a:bodyPr/>
                    <a:lstStyle/>
                    <a:p>
                      <a:pPr algn="ctr" fontAlgn="ctr"/>
                      <a:r>
                        <a:rPr lang="en-US" sz="1100" b="0" i="0" u="none" strike="noStrike" dirty="0">
                          <a:solidFill>
                            <a:srgbClr val="000000"/>
                          </a:solidFill>
                          <a:effectLst/>
                          <a:latin typeface="Times New Roman" panose="02020603050405020304" pitchFamily="18" charset="0"/>
                        </a:rPr>
                        <a:t>0.0135</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is-IS"/>
                    </a:p>
                  </a:txBody>
                  <a:tcPr/>
                </a:tc>
                <a:tc hMerge="1">
                  <a:txBody>
                    <a:bodyPr/>
                    <a:lstStyle/>
                    <a:p>
                      <a:endParaRPr lang="is-IS"/>
                    </a:p>
                  </a:txBody>
                  <a:tcPr/>
                </a:tc>
                <a:extLst>
                  <a:ext uri="{0D108BD9-81ED-4DB2-BD59-A6C34878D82A}">
                    <a16:rowId xmlns:a16="http://schemas.microsoft.com/office/drawing/2014/main" val="2210482164"/>
                  </a:ext>
                </a:extLst>
              </a:tr>
              <a:tr h="190500">
                <a:tc>
                  <a:txBody>
                    <a:bodyPr/>
                    <a:lstStyle/>
                    <a:p>
                      <a:pPr algn="l" fontAlgn="b"/>
                      <a:r>
                        <a:rPr lang="en-US" sz="1100" b="0" i="0" u="none" strike="noStrike" dirty="0">
                          <a:solidFill>
                            <a:srgbClr val="000000"/>
                          </a:solidFill>
                          <a:effectLst/>
                          <a:latin typeface="Times New Roman" panose="02020603050405020304" pitchFamily="18" charset="0"/>
                        </a:rPr>
                        <a:t>F statistic</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gridSpan="3">
                  <a:txBody>
                    <a:bodyPr/>
                    <a:lstStyle/>
                    <a:p>
                      <a:pPr algn="ctr" fontAlgn="b"/>
                      <a:r>
                        <a:rPr lang="en-US" sz="1100" b="0" i="0" u="none" strike="noStrike" dirty="0">
                          <a:solidFill>
                            <a:srgbClr val="000000"/>
                          </a:solidFill>
                          <a:effectLst/>
                          <a:latin typeface="Times New Roman" panose="02020603050405020304" pitchFamily="18" charset="0"/>
                        </a:rPr>
                        <a:t>72.17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hMerge="1">
                  <a:txBody>
                    <a:bodyPr/>
                    <a:lstStyle/>
                    <a:p>
                      <a:endParaRPr lang="is-IS"/>
                    </a:p>
                  </a:txBody>
                  <a:tcPr/>
                </a:tc>
                <a:tc hMerge="1">
                  <a:txBody>
                    <a:bodyPr/>
                    <a:lstStyle/>
                    <a:p>
                      <a:endParaRPr lang="is-IS"/>
                    </a:p>
                  </a:txBody>
                  <a:tcPr/>
                </a:tc>
                <a:tc gridSpan="3">
                  <a:txBody>
                    <a:bodyPr/>
                    <a:lstStyle/>
                    <a:p>
                      <a:pPr algn="ctr" fontAlgn="b"/>
                      <a:r>
                        <a:rPr lang="en-US" sz="1100" b="0" i="0" u="none" strike="noStrike" dirty="0">
                          <a:solidFill>
                            <a:srgbClr val="000000"/>
                          </a:solidFill>
                          <a:effectLst/>
                          <a:latin typeface="Times New Roman" panose="02020603050405020304" pitchFamily="18" charset="0"/>
                        </a:rPr>
                        <a:t>102.7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hMerge="1">
                  <a:txBody>
                    <a:bodyPr/>
                    <a:lstStyle/>
                    <a:p>
                      <a:endParaRPr lang="is-IS"/>
                    </a:p>
                  </a:txBody>
                  <a:tcPr/>
                </a:tc>
                <a:tc hMerge="1">
                  <a:txBody>
                    <a:bodyPr/>
                    <a:lstStyle/>
                    <a:p>
                      <a:endParaRPr lang="is-IS"/>
                    </a:p>
                  </a:txBody>
                  <a:tcPr/>
                </a:tc>
                <a:tc gridSpan="3">
                  <a:txBody>
                    <a:bodyPr/>
                    <a:lstStyle/>
                    <a:p>
                      <a:pPr algn="ctr" fontAlgn="ctr"/>
                      <a:r>
                        <a:rPr lang="en-US" sz="1100" b="0" i="0" u="none" strike="noStrike" dirty="0">
                          <a:solidFill>
                            <a:srgbClr val="000000"/>
                          </a:solidFill>
                          <a:effectLst/>
                          <a:latin typeface="Times New Roman" panose="02020603050405020304" pitchFamily="18" charset="0"/>
                        </a:rPr>
                        <a:t>47.24</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is-IS"/>
                    </a:p>
                  </a:txBody>
                  <a:tcPr/>
                </a:tc>
                <a:tc hMerge="1">
                  <a:txBody>
                    <a:bodyPr/>
                    <a:lstStyle/>
                    <a:p>
                      <a:endParaRPr lang="is-IS"/>
                    </a:p>
                  </a:txBody>
                  <a:tcPr/>
                </a:tc>
                <a:extLst>
                  <a:ext uri="{0D108BD9-81ED-4DB2-BD59-A6C34878D82A}">
                    <a16:rowId xmlns:a16="http://schemas.microsoft.com/office/drawing/2014/main" val="2287510587"/>
                  </a:ext>
                </a:extLst>
              </a:tr>
            </a:tbl>
          </a:graphicData>
        </a:graphic>
      </p:graphicFrame>
      <p:sp>
        <p:nvSpPr>
          <p:cNvPr id="10" name="TextBox 9">
            <a:extLst>
              <a:ext uri="{FF2B5EF4-FFF2-40B4-BE49-F238E27FC236}">
                <a16:creationId xmlns:a16="http://schemas.microsoft.com/office/drawing/2014/main" id="{DD29781A-43AE-443C-9CB1-9C0C11773E91}"/>
              </a:ext>
            </a:extLst>
          </p:cNvPr>
          <p:cNvSpPr txBox="1"/>
          <p:nvPr/>
        </p:nvSpPr>
        <p:spPr>
          <a:xfrm>
            <a:off x="1755774" y="333375"/>
            <a:ext cx="4740276" cy="923330"/>
          </a:xfrm>
          <a:prstGeom prst="rect">
            <a:avLst/>
          </a:prstGeom>
          <a:noFill/>
        </p:spPr>
        <p:txBody>
          <a:bodyPr wrap="square" rtlCol="0">
            <a:spAutoFit/>
          </a:bodyPr>
          <a:lstStyle/>
          <a:p>
            <a:r>
              <a:rPr lang="is-IS" dirty="0">
                <a:latin typeface="Times New Roman" panose="02020603050405020304" pitchFamily="18" charset="0"/>
                <a:cs typeface="Times New Roman" panose="02020603050405020304" pitchFamily="18" charset="0"/>
              </a:rPr>
              <a:t>OLS – Cross section</a:t>
            </a:r>
          </a:p>
          <a:p>
            <a:r>
              <a:rPr lang="is-IS" dirty="0">
                <a:latin typeface="Times New Roman" panose="02020603050405020304" pitchFamily="18" charset="0"/>
                <a:cs typeface="Times New Roman" panose="02020603050405020304" pitchFamily="18" charset="0"/>
              </a:rPr>
              <a:t>Dependent variable:  0 if no birth, 1 if birth</a:t>
            </a:r>
          </a:p>
          <a:p>
            <a:r>
              <a:rPr lang="is-IS" dirty="0">
                <a:latin typeface="Times New Roman" panose="02020603050405020304" pitchFamily="18" charset="0"/>
                <a:cs typeface="Times New Roman" panose="02020603050405020304" pitchFamily="18" charset="0"/>
              </a:rPr>
              <a:t>Women between 16 and 50 </a:t>
            </a:r>
          </a:p>
        </p:txBody>
      </p:sp>
      <p:sp>
        <p:nvSpPr>
          <p:cNvPr id="6" name="Rectangle 3">
            <a:extLst>
              <a:ext uri="{FF2B5EF4-FFF2-40B4-BE49-F238E27FC236}">
                <a16:creationId xmlns:a16="http://schemas.microsoft.com/office/drawing/2014/main" id="{7B4FD711-76C7-50F8-FD8E-575656E4E364}"/>
              </a:ext>
            </a:extLst>
          </p:cNvPr>
          <p:cNvSpPr>
            <a:spLocks noChangeArrowheads="1"/>
          </p:cNvSpPr>
          <p:nvPr/>
        </p:nvSpPr>
        <p:spPr bwMode="auto">
          <a:xfrm>
            <a:off x="1755774" y="5816278"/>
            <a:ext cx="3585730" cy="296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52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s-IS" altLang="is-IS" sz="1000" b="0" i="0" u="none" strike="noStrike" cap="none" normalizeH="0" baseline="0" dirty="0">
                <a:ln>
                  <a:noFill/>
                </a:ln>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Standard errors in parentheses. ***' 0.001 '**' 0.01 '*' 0.05 '.' 0.1 ' </a:t>
            </a:r>
            <a:endParaRPr kumimoji="0" lang="is-IS" altLang="is-I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1635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7AAA276-2CE2-FE6A-F165-A7EFBB7F9F20}"/>
              </a:ext>
            </a:extLst>
          </p:cNvPr>
          <p:cNvSpPr txBox="1"/>
          <p:nvPr/>
        </p:nvSpPr>
        <p:spPr>
          <a:xfrm>
            <a:off x="2701802" y="678613"/>
            <a:ext cx="6788394" cy="1015663"/>
          </a:xfrm>
          <a:prstGeom prst="rect">
            <a:avLst/>
          </a:prstGeom>
          <a:noFill/>
        </p:spPr>
        <p:txBody>
          <a:bodyPr wrap="square" rtlCol="0" anchor="ctr">
            <a:spAutoFit/>
          </a:bodyPr>
          <a:lstStyle/>
          <a:p>
            <a:pPr algn="ctr"/>
            <a:r>
              <a:rPr lang="is-IS" sz="3200" dirty="0">
                <a:latin typeface="Times New Roman" panose="02020603050405020304" pitchFamily="18" charset="0"/>
                <a:cs typeface="Times New Roman" panose="02020603050405020304" pitchFamily="18" charset="0"/>
              </a:rPr>
              <a:t>Age effects (cross section 2022)</a:t>
            </a:r>
          </a:p>
          <a:p>
            <a:pPr algn="ctr"/>
            <a:r>
              <a:rPr lang="is-IS" sz="2800" dirty="0">
                <a:solidFill>
                  <a:schemeClr val="bg2">
                    <a:lumMod val="50000"/>
                  </a:schemeClr>
                </a:solidFill>
                <a:latin typeface="Times New Roman" panose="02020603050405020304" pitchFamily="18" charset="0"/>
                <a:cs typeface="Times New Roman" panose="02020603050405020304" pitchFamily="18" charset="0"/>
              </a:rPr>
              <a:t>(after controlling for other variables)</a:t>
            </a:r>
          </a:p>
        </p:txBody>
      </p:sp>
      <p:sp>
        <p:nvSpPr>
          <p:cNvPr id="7" name="TextBox 6">
            <a:extLst>
              <a:ext uri="{FF2B5EF4-FFF2-40B4-BE49-F238E27FC236}">
                <a16:creationId xmlns:a16="http://schemas.microsoft.com/office/drawing/2014/main" id="{0F9DF9E6-E8EC-2112-DC50-FDB20DEEEF87}"/>
              </a:ext>
            </a:extLst>
          </p:cNvPr>
          <p:cNvSpPr txBox="1"/>
          <p:nvPr/>
        </p:nvSpPr>
        <p:spPr>
          <a:xfrm>
            <a:off x="5420338" y="5112561"/>
            <a:ext cx="1971675" cy="369332"/>
          </a:xfrm>
          <a:prstGeom prst="rect">
            <a:avLst/>
          </a:prstGeom>
          <a:noFill/>
        </p:spPr>
        <p:txBody>
          <a:bodyPr wrap="square" rtlCol="0">
            <a:spAutoFit/>
          </a:bodyPr>
          <a:lstStyle/>
          <a:p>
            <a:r>
              <a:rPr lang="is-IS" dirty="0">
                <a:latin typeface="Times New Roman" panose="02020603050405020304" pitchFamily="18" charset="0"/>
                <a:cs typeface="Times New Roman" panose="02020603050405020304" pitchFamily="18" charset="0"/>
              </a:rPr>
              <a:t>Maximum: 28.8</a:t>
            </a:r>
          </a:p>
        </p:txBody>
      </p:sp>
      <p:sp>
        <p:nvSpPr>
          <p:cNvPr id="8" name="TextBox 7">
            <a:extLst>
              <a:ext uri="{FF2B5EF4-FFF2-40B4-BE49-F238E27FC236}">
                <a16:creationId xmlns:a16="http://schemas.microsoft.com/office/drawing/2014/main" id="{AA9ACC99-AB9C-AE4B-E801-174342F981F7}"/>
              </a:ext>
            </a:extLst>
          </p:cNvPr>
          <p:cNvSpPr txBox="1"/>
          <p:nvPr/>
        </p:nvSpPr>
        <p:spPr>
          <a:xfrm>
            <a:off x="1590674" y="5172075"/>
            <a:ext cx="1971675" cy="369332"/>
          </a:xfrm>
          <a:prstGeom prst="rect">
            <a:avLst/>
          </a:prstGeom>
          <a:noFill/>
        </p:spPr>
        <p:txBody>
          <a:bodyPr wrap="square" rtlCol="0">
            <a:spAutoFit/>
          </a:bodyPr>
          <a:lstStyle/>
          <a:p>
            <a:r>
              <a:rPr lang="is-IS" dirty="0">
                <a:latin typeface="Times New Roman" panose="02020603050405020304" pitchFamily="18" charset="0"/>
                <a:cs typeface="Times New Roman" panose="02020603050405020304" pitchFamily="18" charset="0"/>
              </a:rPr>
              <a:t>Maximum: 20.5</a:t>
            </a:r>
          </a:p>
        </p:txBody>
      </p:sp>
      <p:sp>
        <p:nvSpPr>
          <p:cNvPr id="10" name="TextBox 9">
            <a:extLst>
              <a:ext uri="{FF2B5EF4-FFF2-40B4-BE49-F238E27FC236}">
                <a16:creationId xmlns:a16="http://schemas.microsoft.com/office/drawing/2014/main" id="{E2ABFEF6-C9F2-3574-949D-1621F22CB656}"/>
              </a:ext>
            </a:extLst>
          </p:cNvPr>
          <p:cNvSpPr txBox="1"/>
          <p:nvPr/>
        </p:nvSpPr>
        <p:spPr>
          <a:xfrm>
            <a:off x="9411928" y="5112561"/>
            <a:ext cx="1971675" cy="369332"/>
          </a:xfrm>
          <a:prstGeom prst="rect">
            <a:avLst/>
          </a:prstGeom>
          <a:noFill/>
        </p:spPr>
        <p:txBody>
          <a:bodyPr wrap="square" rtlCol="0">
            <a:spAutoFit/>
          </a:bodyPr>
          <a:lstStyle/>
          <a:p>
            <a:r>
              <a:rPr lang="is-IS" dirty="0">
                <a:latin typeface="Times New Roman" panose="02020603050405020304" pitchFamily="18" charset="0"/>
                <a:cs typeface="Times New Roman" panose="02020603050405020304" pitchFamily="18" charset="0"/>
              </a:rPr>
              <a:t>Maximum: 31.9</a:t>
            </a:r>
          </a:p>
        </p:txBody>
      </p:sp>
      <p:graphicFrame>
        <p:nvGraphicFramePr>
          <p:cNvPr id="11" name="Chart 10">
            <a:extLst>
              <a:ext uri="{FF2B5EF4-FFF2-40B4-BE49-F238E27FC236}">
                <a16:creationId xmlns:a16="http://schemas.microsoft.com/office/drawing/2014/main" id="{080EB0AC-CF4E-7743-83F4-18E1B3E7FF0A}"/>
              </a:ext>
            </a:extLst>
          </p:cNvPr>
          <p:cNvGraphicFramePr>
            <a:graphicFrameLocks/>
          </p:cNvGraphicFramePr>
          <p:nvPr>
            <p:extLst>
              <p:ext uri="{D42A27DB-BD31-4B8C-83A1-F6EECF244321}">
                <p14:modId xmlns:p14="http://schemas.microsoft.com/office/powerpoint/2010/main" val="345950917"/>
              </p:ext>
            </p:extLst>
          </p:nvPr>
        </p:nvGraphicFramePr>
        <p:xfrm>
          <a:off x="583645" y="2166425"/>
          <a:ext cx="3740867" cy="24936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96EF83BA-B691-1E4F-8972-019F7918FCF0}"/>
              </a:ext>
            </a:extLst>
          </p:cNvPr>
          <p:cNvGraphicFramePr>
            <a:graphicFrameLocks/>
          </p:cNvGraphicFramePr>
          <p:nvPr>
            <p:extLst>
              <p:ext uri="{D42A27DB-BD31-4B8C-83A1-F6EECF244321}">
                <p14:modId xmlns:p14="http://schemas.microsoft.com/office/powerpoint/2010/main" val="3807277652"/>
              </p:ext>
            </p:extLst>
          </p:nvPr>
        </p:nvGraphicFramePr>
        <p:xfrm>
          <a:off x="4225566" y="2166426"/>
          <a:ext cx="3740867" cy="24246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756885B5-DBD2-5346-B2B0-07DE3EFA886B}"/>
              </a:ext>
            </a:extLst>
          </p:cNvPr>
          <p:cNvGraphicFramePr>
            <a:graphicFrameLocks/>
          </p:cNvGraphicFramePr>
          <p:nvPr>
            <p:extLst>
              <p:ext uri="{D42A27DB-BD31-4B8C-83A1-F6EECF244321}">
                <p14:modId xmlns:p14="http://schemas.microsoft.com/office/powerpoint/2010/main" val="334500589"/>
              </p:ext>
            </p:extLst>
          </p:nvPr>
        </p:nvGraphicFramePr>
        <p:xfrm>
          <a:off x="7825323" y="2166425"/>
          <a:ext cx="4225567" cy="24936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71647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CCBA7-8CC2-994E-8260-A168B3D12B7E}"/>
              </a:ext>
            </a:extLst>
          </p:cNvPr>
          <p:cNvSpPr>
            <a:spLocks noGrp="1"/>
          </p:cNvSpPr>
          <p:nvPr>
            <p:ph type="title"/>
          </p:nvPr>
        </p:nvSpPr>
        <p:spPr>
          <a:xfrm>
            <a:off x="2379405" y="542928"/>
            <a:ext cx="7433189" cy="647598"/>
          </a:xfrm>
        </p:spPr>
        <p:txBody>
          <a:bodyPr>
            <a:normAutofit/>
          </a:bodyPr>
          <a:lstStyle/>
          <a:p>
            <a:pPr algn="ctr"/>
            <a:r>
              <a:rPr lang="is-IS" sz="3200" dirty="0">
                <a:latin typeface="Times New Roman" panose="02020603050405020304" pitchFamily="18" charset="0"/>
                <a:cs typeface="Times New Roman" panose="02020603050405020304" pitchFamily="18" charset="0"/>
              </a:rPr>
              <a:t>Trend in the age of mother at first birth</a:t>
            </a:r>
            <a:endParaRPr lang="en-IS" sz="3200"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BB2448A7-5868-3748-809E-CF127A2DAC69}"/>
              </a:ext>
            </a:extLst>
          </p:cNvPr>
          <p:cNvGraphicFramePr>
            <a:graphicFrameLocks noGrp="1"/>
          </p:cNvGraphicFramePr>
          <p:nvPr>
            <p:extLst>
              <p:ext uri="{D42A27DB-BD31-4B8C-83A1-F6EECF244321}">
                <p14:modId xmlns:p14="http://schemas.microsoft.com/office/powerpoint/2010/main" val="2307562595"/>
              </p:ext>
            </p:extLst>
          </p:nvPr>
        </p:nvGraphicFramePr>
        <p:xfrm>
          <a:off x="1295400" y="6113373"/>
          <a:ext cx="9601198" cy="403397"/>
        </p:xfrm>
        <a:graphic>
          <a:graphicData uri="http://schemas.openxmlformats.org/drawingml/2006/table">
            <a:tbl>
              <a:tblPr>
                <a:tableStyleId>{5C22544A-7EE6-4342-B048-85BDC9FD1C3A}</a:tableStyleId>
              </a:tblPr>
              <a:tblGrid>
                <a:gridCol w="1140360">
                  <a:extLst>
                    <a:ext uri="{9D8B030D-6E8A-4147-A177-3AD203B41FA5}">
                      <a16:colId xmlns:a16="http://schemas.microsoft.com/office/drawing/2014/main" val="3511901143"/>
                    </a:ext>
                  </a:extLst>
                </a:gridCol>
                <a:gridCol w="1140360">
                  <a:extLst>
                    <a:ext uri="{9D8B030D-6E8A-4147-A177-3AD203B41FA5}">
                      <a16:colId xmlns:a16="http://schemas.microsoft.com/office/drawing/2014/main" val="4071316356"/>
                    </a:ext>
                  </a:extLst>
                </a:gridCol>
                <a:gridCol w="924959">
                  <a:extLst>
                    <a:ext uri="{9D8B030D-6E8A-4147-A177-3AD203B41FA5}">
                      <a16:colId xmlns:a16="http://schemas.microsoft.com/office/drawing/2014/main" val="675525364"/>
                    </a:ext>
                  </a:extLst>
                </a:gridCol>
                <a:gridCol w="978809">
                  <a:extLst>
                    <a:ext uri="{9D8B030D-6E8A-4147-A177-3AD203B41FA5}">
                      <a16:colId xmlns:a16="http://schemas.microsoft.com/office/drawing/2014/main" val="1441097209"/>
                    </a:ext>
                  </a:extLst>
                </a:gridCol>
                <a:gridCol w="826761">
                  <a:extLst>
                    <a:ext uri="{9D8B030D-6E8A-4147-A177-3AD203B41FA5}">
                      <a16:colId xmlns:a16="http://schemas.microsoft.com/office/drawing/2014/main" val="1491058783"/>
                    </a:ext>
                  </a:extLst>
                </a:gridCol>
                <a:gridCol w="826761">
                  <a:extLst>
                    <a:ext uri="{9D8B030D-6E8A-4147-A177-3AD203B41FA5}">
                      <a16:colId xmlns:a16="http://schemas.microsoft.com/office/drawing/2014/main" val="1130666414"/>
                    </a:ext>
                  </a:extLst>
                </a:gridCol>
                <a:gridCol w="826761">
                  <a:extLst>
                    <a:ext uri="{9D8B030D-6E8A-4147-A177-3AD203B41FA5}">
                      <a16:colId xmlns:a16="http://schemas.microsoft.com/office/drawing/2014/main" val="3692474382"/>
                    </a:ext>
                  </a:extLst>
                </a:gridCol>
                <a:gridCol w="978809">
                  <a:extLst>
                    <a:ext uri="{9D8B030D-6E8A-4147-A177-3AD203B41FA5}">
                      <a16:colId xmlns:a16="http://schemas.microsoft.com/office/drawing/2014/main" val="1312216351"/>
                    </a:ext>
                  </a:extLst>
                </a:gridCol>
                <a:gridCol w="978809">
                  <a:extLst>
                    <a:ext uri="{9D8B030D-6E8A-4147-A177-3AD203B41FA5}">
                      <a16:colId xmlns:a16="http://schemas.microsoft.com/office/drawing/2014/main" val="2284277275"/>
                    </a:ext>
                  </a:extLst>
                </a:gridCol>
                <a:gridCol w="978809">
                  <a:extLst>
                    <a:ext uri="{9D8B030D-6E8A-4147-A177-3AD203B41FA5}">
                      <a16:colId xmlns:a16="http://schemas.microsoft.com/office/drawing/2014/main" val="1884757827"/>
                    </a:ext>
                  </a:extLst>
                </a:gridCol>
              </a:tblGrid>
              <a:tr h="210992">
                <a:tc>
                  <a:txBody>
                    <a:bodyPr/>
                    <a:lstStyle/>
                    <a:p>
                      <a:pPr algn="l" fontAlgn="b"/>
                      <a:endParaRPr lang="en-I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n-IS" sz="1200" u="none" strike="noStrike">
                          <a:effectLst/>
                        </a:rPr>
                        <a:t>2014</a:t>
                      </a:r>
                      <a:endParaRPr lang="en-I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n-IS" sz="1200" u="none" strike="noStrike">
                          <a:effectLst/>
                        </a:rPr>
                        <a:t>2015</a:t>
                      </a:r>
                      <a:endParaRPr lang="en-I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n-IS" sz="1200" u="none" strike="noStrike">
                          <a:effectLst/>
                        </a:rPr>
                        <a:t>2016</a:t>
                      </a:r>
                      <a:endParaRPr lang="en-I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n-IS" sz="1200" u="none" strike="noStrike">
                          <a:effectLst/>
                        </a:rPr>
                        <a:t>2017</a:t>
                      </a:r>
                      <a:endParaRPr lang="en-I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n-IS" sz="1200" u="none" strike="noStrike" dirty="0">
                          <a:effectLst/>
                        </a:rPr>
                        <a:t>2018</a:t>
                      </a:r>
                      <a:endParaRPr lang="en-IS" sz="12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n-IS" sz="1200" u="none" strike="noStrike">
                          <a:effectLst/>
                        </a:rPr>
                        <a:t>2019</a:t>
                      </a:r>
                      <a:endParaRPr lang="en-I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n-IS" sz="1200" u="none" strike="noStrike">
                          <a:effectLst/>
                        </a:rPr>
                        <a:t>2020</a:t>
                      </a:r>
                      <a:endParaRPr lang="en-I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n-IS" sz="1200" u="none" strike="noStrike">
                          <a:effectLst/>
                        </a:rPr>
                        <a:t>2021</a:t>
                      </a:r>
                      <a:endParaRPr lang="en-I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n-IS" sz="1200" u="none" strike="noStrike">
                          <a:effectLst/>
                        </a:rPr>
                        <a:t>2022</a:t>
                      </a:r>
                      <a:endParaRPr lang="en-IS" sz="12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765815839"/>
                  </a:ext>
                </a:extLst>
              </a:tr>
              <a:tr h="126889">
                <a:tc>
                  <a:txBody>
                    <a:bodyPr/>
                    <a:lstStyle/>
                    <a:p>
                      <a:pPr algn="l" fontAlgn="b"/>
                      <a:r>
                        <a:rPr lang="en-GB" sz="1200" u="none" strike="noStrike">
                          <a:effectLst/>
                        </a:rPr>
                        <a:t>Max age effect</a:t>
                      </a:r>
                      <a:endParaRPr lang="en-GB"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n-IS" sz="1200" u="none" strike="noStrike">
                          <a:effectLst/>
                        </a:rPr>
                        <a:t>27,84927857</a:t>
                      </a:r>
                      <a:endParaRPr lang="en-I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n-IS" sz="1200" u="none" strike="noStrike">
                          <a:effectLst/>
                        </a:rPr>
                        <a:t>28,48278082</a:t>
                      </a:r>
                      <a:endParaRPr lang="en-I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n-IS" sz="1200" u="none" strike="noStrike">
                          <a:effectLst/>
                        </a:rPr>
                        <a:t>28,77444156</a:t>
                      </a:r>
                      <a:endParaRPr lang="en-I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n-IS" sz="1200" u="none" strike="noStrike" dirty="0">
                          <a:effectLst/>
                        </a:rPr>
                        <a:t>29,2497642</a:t>
                      </a:r>
                      <a:endParaRPr lang="en-IS" sz="12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n-IS" sz="1200" u="none" strike="noStrike">
                          <a:effectLst/>
                        </a:rPr>
                        <a:t>29,6165909</a:t>
                      </a:r>
                      <a:endParaRPr lang="en-I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n-IS" sz="1200" u="none" strike="noStrike">
                          <a:effectLst/>
                        </a:rPr>
                        <a:t>29,8197199</a:t>
                      </a:r>
                      <a:endParaRPr lang="en-I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n-IS" sz="1200" u="none" strike="noStrike">
                          <a:effectLst/>
                        </a:rPr>
                        <a:t>29,98723065</a:t>
                      </a:r>
                      <a:endParaRPr lang="en-I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n-IS" sz="1200" u="none" strike="noStrike">
                          <a:effectLst/>
                        </a:rPr>
                        <a:t>30,07158869</a:t>
                      </a:r>
                      <a:endParaRPr lang="en-I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n-IS" sz="1200" u="none" strike="noStrike" dirty="0">
                          <a:effectLst/>
                        </a:rPr>
                        <a:t>29,44621634</a:t>
                      </a:r>
                      <a:endParaRPr lang="en-IS" sz="12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022665653"/>
                  </a:ext>
                </a:extLst>
              </a:tr>
            </a:tbl>
          </a:graphicData>
        </a:graphic>
      </p:graphicFrame>
      <p:graphicFrame>
        <p:nvGraphicFramePr>
          <p:cNvPr id="6" name="Chart 5">
            <a:extLst>
              <a:ext uri="{FF2B5EF4-FFF2-40B4-BE49-F238E27FC236}">
                <a16:creationId xmlns:a16="http://schemas.microsoft.com/office/drawing/2014/main" id="{C074169A-C17D-6041-BDC4-C8DAF04EA138}"/>
              </a:ext>
            </a:extLst>
          </p:cNvPr>
          <p:cNvGraphicFramePr>
            <a:graphicFrameLocks/>
          </p:cNvGraphicFramePr>
          <p:nvPr>
            <p:extLst>
              <p:ext uri="{D42A27DB-BD31-4B8C-83A1-F6EECF244321}">
                <p14:modId xmlns:p14="http://schemas.microsoft.com/office/powerpoint/2010/main" val="84703341"/>
              </p:ext>
            </p:extLst>
          </p:nvPr>
        </p:nvGraphicFramePr>
        <p:xfrm>
          <a:off x="1473823" y="2265982"/>
          <a:ext cx="4701566" cy="27719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944B2D04-329A-0257-9525-37A816D98473}"/>
              </a:ext>
            </a:extLst>
          </p:cNvPr>
          <p:cNvGraphicFramePr>
            <a:graphicFrameLocks/>
          </p:cNvGraphicFramePr>
          <p:nvPr>
            <p:extLst>
              <p:ext uri="{D42A27DB-BD31-4B8C-83A1-F6EECF244321}">
                <p14:modId xmlns:p14="http://schemas.microsoft.com/office/powerpoint/2010/main" val="3122346172"/>
              </p:ext>
            </p:extLst>
          </p:nvPr>
        </p:nvGraphicFramePr>
        <p:xfrm>
          <a:off x="7257259" y="3120797"/>
          <a:ext cx="3547403" cy="2475916"/>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325CDF5D-AA07-CF0A-0134-3BE236EB79A9}"/>
              </a:ext>
            </a:extLst>
          </p:cNvPr>
          <p:cNvSpPr txBox="1"/>
          <p:nvPr/>
        </p:nvSpPr>
        <p:spPr>
          <a:xfrm>
            <a:off x="7330440" y="1555497"/>
            <a:ext cx="4023360" cy="1200329"/>
          </a:xfrm>
          <a:prstGeom prst="rect">
            <a:avLst/>
          </a:prstGeom>
          <a:noFill/>
        </p:spPr>
        <p:txBody>
          <a:bodyPr wrap="square" rtlCol="0">
            <a:spAutoFit/>
          </a:bodyPr>
          <a:lstStyle/>
          <a:p>
            <a:r>
              <a:rPr lang="is-IS" dirty="0">
                <a:latin typeface="Times New Roman" panose="02020603050405020304" pitchFamily="18" charset="0"/>
                <a:cs typeface="Times New Roman" panose="02020603050405020304" pitchFamily="18" charset="0"/>
              </a:rPr>
              <a:t>Figure plots the peak of the age distribution for each year, derived from cross section regressions when only the age variables are included.</a:t>
            </a:r>
          </a:p>
        </p:txBody>
      </p:sp>
    </p:spTree>
    <p:extLst>
      <p:ext uri="{BB962C8B-B14F-4D97-AF65-F5344CB8AC3E}">
        <p14:creationId xmlns:p14="http://schemas.microsoft.com/office/powerpoint/2010/main" val="316005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B446B-E86D-ED4F-A397-4D69E081DB2F}"/>
              </a:ext>
            </a:extLst>
          </p:cNvPr>
          <p:cNvSpPr>
            <a:spLocks noGrp="1"/>
          </p:cNvSpPr>
          <p:nvPr>
            <p:ph type="title"/>
          </p:nvPr>
        </p:nvSpPr>
        <p:spPr>
          <a:xfrm>
            <a:off x="2970171" y="452356"/>
            <a:ext cx="5179142" cy="722206"/>
          </a:xfrm>
        </p:spPr>
        <p:txBody>
          <a:bodyPr>
            <a:normAutofit/>
          </a:bodyPr>
          <a:lstStyle/>
          <a:p>
            <a:pPr algn="ctr"/>
            <a:r>
              <a:rPr lang="is-IS" sz="3200" dirty="0">
                <a:latin typeface="Times New Roman" panose="02020603050405020304" pitchFamily="18" charset="0"/>
                <a:cs typeface="Times New Roman" panose="02020603050405020304" pitchFamily="18" charset="0"/>
              </a:rPr>
              <a:t>Share of women cohabiting</a:t>
            </a:r>
            <a:endParaRPr lang="en-IS" sz="3200" dirty="0">
              <a:latin typeface="Times New Roman" panose="02020603050405020304" pitchFamily="18" charset="0"/>
              <a:cs typeface="Times New Roman" panose="02020603050405020304" pitchFamily="18" charset="0"/>
            </a:endParaRPr>
          </a:p>
        </p:txBody>
      </p:sp>
      <p:graphicFrame>
        <p:nvGraphicFramePr>
          <p:cNvPr id="4" name="Chart 3">
            <a:extLst>
              <a:ext uri="{FF2B5EF4-FFF2-40B4-BE49-F238E27FC236}">
                <a16:creationId xmlns:a16="http://schemas.microsoft.com/office/drawing/2014/main" id="{C6BD77E8-9C89-E14C-906C-F6DC23D2E4E9}"/>
              </a:ext>
            </a:extLst>
          </p:cNvPr>
          <p:cNvGraphicFramePr>
            <a:graphicFrameLocks/>
          </p:cNvGraphicFramePr>
          <p:nvPr>
            <p:extLst>
              <p:ext uri="{D42A27DB-BD31-4B8C-83A1-F6EECF244321}">
                <p14:modId xmlns:p14="http://schemas.microsoft.com/office/powerpoint/2010/main" val="524576462"/>
              </p:ext>
            </p:extLst>
          </p:nvPr>
        </p:nvGraphicFramePr>
        <p:xfrm>
          <a:off x="205757" y="1690688"/>
          <a:ext cx="4042686" cy="22764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D737BBDD-E264-2748-B1D9-06F97FAB26AA}"/>
              </a:ext>
            </a:extLst>
          </p:cNvPr>
          <p:cNvGraphicFramePr>
            <a:graphicFrameLocks/>
          </p:cNvGraphicFramePr>
          <p:nvPr>
            <p:extLst>
              <p:ext uri="{D42A27DB-BD31-4B8C-83A1-F6EECF244321}">
                <p14:modId xmlns:p14="http://schemas.microsoft.com/office/powerpoint/2010/main" val="2325267666"/>
              </p:ext>
            </p:extLst>
          </p:nvPr>
        </p:nvGraphicFramePr>
        <p:xfrm>
          <a:off x="4248443" y="1690687"/>
          <a:ext cx="4042686" cy="22764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042A2CA2-19C4-9948-AAEA-3B4125B4DA99}"/>
              </a:ext>
            </a:extLst>
          </p:cNvPr>
          <p:cNvGraphicFramePr>
            <a:graphicFrameLocks/>
          </p:cNvGraphicFramePr>
          <p:nvPr>
            <p:extLst>
              <p:ext uri="{D42A27DB-BD31-4B8C-83A1-F6EECF244321}">
                <p14:modId xmlns:p14="http://schemas.microsoft.com/office/powerpoint/2010/main" val="2084020454"/>
              </p:ext>
            </p:extLst>
          </p:nvPr>
        </p:nvGraphicFramePr>
        <p:xfrm>
          <a:off x="8149313" y="1690687"/>
          <a:ext cx="4042687" cy="227640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a:extLst>
              <a:ext uri="{FF2B5EF4-FFF2-40B4-BE49-F238E27FC236}">
                <a16:creationId xmlns:a16="http://schemas.microsoft.com/office/drawing/2014/main" id="{F32F9753-ED1E-3F49-B968-D7300CB3EEFD}"/>
              </a:ext>
            </a:extLst>
          </p:cNvPr>
          <p:cNvGraphicFramePr>
            <a:graphicFrameLocks/>
          </p:cNvGraphicFramePr>
          <p:nvPr>
            <p:extLst>
              <p:ext uri="{D42A27DB-BD31-4B8C-83A1-F6EECF244321}">
                <p14:modId xmlns:p14="http://schemas.microsoft.com/office/powerpoint/2010/main" val="1953087535"/>
              </p:ext>
            </p:extLst>
          </p:nvPr>
        </p:nvGraphicFramePr>
        <p:xfrm>
          <a:off x="205757" y="4029111"/>
          <a:ext cx="4042686" cy="227640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Chart 7">
            <a:extLst>
              <a:ext uri="{FF2B5EF4-FFF2-40B4-BE49-F238E27FC236}">
                <a16:creationId xmlns:a16="http://schemas.microsoft.com/office/drawing/2014/main" id="{979CC5A9-2976-D940-8E35-298A9E493833}"/>
              </a:ext>
            </a:extLst>
          </p:cNvPr>
          <p:cNvGraphicFramePr>
            <a:graphicFrameLocks/>
          </p:cNvGraphicFramePr>
          <p:nvPr>
            <p:extLst>
              <p:ext uri="{D42A27DB-BD31-4B8C-83A1-F6EECF244321}">
                <p14:modId xmlns:p14="http://schemas.microsoft.com/office/powerpoint/2010/main" val="2525702886"/>
              </p:ext>
            </p:extLst>
          </p:nvPr>
        </p:nvGraphicFramePr>
        <p:xfrm>
          <a:off x="4248443" y="4091132"/>
          <a:ext cx="4042687" cy="227640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Chart 8">
            <a:extLst>
              <a:ext uri="{FF2B5EF4-FFF2-40B4-BE49-F238E27FC236}">
                <a16:creationId xmlns:a16="http://schemas.microsoft.com/office/drawing/2014/main" id="{DE0F0876-FB13-4E40-A601-7D22AFEE6054}"/>
              </a:ext>
            </a:extLst>
          </p:cNvPr>
          <p:cNvGraphicFramePr>
            <a:graphicFrameLocks/>
          </p:cNvGraphicFramePr>
          <p:nvPr>
            <p:extLst>
              <p:ext uri="{D42A27DB-BD31-4B8C-83A1-F6EECF244321}">
                <p14:modId xmlns:p14="http://schemas.microsoft.com/office/powerpoint/2010/main" val="2580369447"/>
              </p:ext>
            </p:extLst>
          </p:nvPr>
        </p:nvGraphicFramePr>
        <p:xfrm>
          <a:off x="8149313" y="4153153"/>
          <a:ext cx="4042687" cy="2276403"/>
        </p:xfrm>
        <a:graphic>
          <a:graphicData uri="http://schemas.openxmlformats.org/drawingml/2006/chart">
            <c:chart xmlns:c="http://schemas.openxmlformats.org/drawingml/2006/chart" xmlns:r="http://schemas.openxmlformats.org/officeDocument/2006/relationships" r:id="rId8"/>
          </a:graphicData>
        </a:graphic>
      </p:graphicFrame>
      <p:sp>
        <p:nvSpPr>
          <p:cNvPr id="3" name="TextBox 2">
            <a:extLst>
              <a:ext uri="{FF2B5EF4-FFF2-40B4-BE49-F238E27FC236}">
                <a16:creationId xmlns:a16="http://schemas.microsoft.com/office/drawing/2014/main" id="{53174D1A-0987-EA1F-772D-1EC14EC06288}"/>
              </a:ext>
            </a:extLst>
          </p:cNvPr>
          <p:cNvSpPr txBox="1"/>
          <p:nvPr/>
        </p:nvSpPr>
        <p:spPr>
          <a:xfrm>
            <a:off x="8986684" y="619658"/>
            <a:ext cx="2054942" cy="646331"/>
          </a:xfrm>
          <a:prstGeom prst="rect">
            <a:avLst/>
          </a:prstGeom>
          <a:noFill/>
        </p:spPr>
        <p:txBody>
          <a:bodyPr wrap="square" rtlCol="0">
            <a:spAutoFit/>
          </a:bodyPr>
          <a:lstStyle/>
          <a:p>
            <a:r>
              <a:rPr lang="is-IS" dirty="0">
                <a:latin typeface="Times New Roman" panose="02020603050405020304" pitchFamily="18" charset="0"/>
                <a:cs typeface="Times New Roman" panose="02020603050405020304" pitchFamily="18" charset="0"/>
              </a:rPr>
              <a:t>Biggest fall in share cohabiting.</a:t>
            </a:r>
          </a:p>
        </p:txBody>
      </p:sp>
      <p:cxnSp>
        <p:nvCxnSpPr>
          <p:cNvPr id="11" name="Straight Arrow Connector 10">
            <a:extLst>
              <a:ext uri="{FF2B5EF4-FFF2-40B4-BE49-F238E27FC236}">
                <a16:creationId xmlns:a16="http://schemas.microsoft.com/office/drawing/2014/main" id="{77656759-C71F-C522-9B75-AC480679B21C}"/>
              </a:ext>
            </a:extLst>
          </p:cNvPr>
          <p:cNvCxnSpPr/>
          <p:nvPr/>
        </p:nvCxnSpPr>
        <p:spPr>
          <a:xfrm flipH="1">
            <a:off x="6754761" y="1460555"/>
            <a:ext cx="2674374" cy="7222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305A3C41-7826-5267-B88C-C98BDB6243D4}"/>
              </a:ext>
            </a:extLst>
          </p:cNvPr>
          <p:cNvCxnSpPr/>
          <p:nvPr/>
        </p:nvCxnSpPr>
        <p:spPr>
          <a:xfrm>
            <a:off x="9448800" y="1504623"/>
            <a:ext cx="393290" cy="6584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7003CEB8-CB3B-8112-33CF-6CB92659010D}"/>
              </a:ext>
            </a:extLst>
          </p:cNvPr>
          <p:cNvCxnSpPr>
            <a:cxnSpLocks/>
          </p:cNvCxnSpPr>
          <p:nvPr/>
        </p:nvCxnSpPr>
        <p:spPr>
          <a:xfrm flipH="1">
            <a:off x="2654710" y="1520522"/>
            <a:ext cx="6774425" cy="33169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166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7FF57F263F6E24CA08BB829D2D71FDC" ma:contentTypeVersion="18" ma:contentTypeDescription="Create a new document." ma:contentTypeScope="" ma:versionID="89c68ab68976bfe7acf9afa176059145">
  <xsd:schema xmlns:xsd="http://www.w3.org/2001/XMLSchema" xmlns:xs="http://www.w3.org/2001/XMLSchema" xmlns:p="http://schemas.microsoft.com/office/2006/metadata/properties" xmlns:ns3="df3f33e8-5624-4f3c-9347-d2034fcc7069" xmlns:ns4="daa70e33-1fce-4220-a84f-c88adb0f5b43" targetNamespace="http://schemas.microsoft.com/office/2006/metadata/properties" ma:root="true" ma:fieldsID="3fa032943f41a0740ed4887db6e7ec9a" ns3:_="" ns4:_="">
    <xsd:import namespace="df3f33e8-5624-4f3c-9347-d2034fcc7069"/>
    <xsd:import namespace="daa70e33-1fce-4220-a84f-c88adb0f5b4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3f33e8-5624-4f3c-9347-d2034fcc70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aa70e33-1fce-4220-a84f-c88adb0f5b4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df3f33e8-5624-4f3c-9347-d2034fcc7069" xsi:nil="true"/>
  </documentManagement>
</p:properties>
</file>

<file path=customXml/itemProps1.xml><?xml version="1.0" encoding="utf-8"?>
<ds:datastoreItem xmlns:ds="http://schemas.openxmlformats.org/officeDocument/2006/customXml" ds:itemID="{065A65B4-8FF2-4460-BECB-058310C66579}">
  <ds:schemaRefs>
    <ds:schemaRef ds:uri="http://schemas.microsoft.com/sharepoint/v3/contenttype/forms"/>
  </ds:schemaRefs>
</ds:datastoreItem>
</file>

<file path=customXml/itemProps2.xml><?xml version="1.0" encoding="utf-8"?>
<ds:datastoreItem xmlns:ds="http://schemas.openxmlformats.org/officeDocument/2006/customXml" ds:itemID="{784D33B5-9A70-47AD-B029-5C3677F73D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3f33e8-5624-4f3c-9347-d2034fcc7069"/>
    <ds:schemaRef ds:uri="daa70e33-1fce-4220-a84f-c88adb0f5b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FE3346-193C-47AE-A3D1-57E7C1A2DD27}">
  <ds:schemaRefs>
    <ds:schemaRef ds:uri="http://purl.org/dc/dcmitype/"/>
    <ds:schemaRef ds:uri="http://schemas.microsoft.com/office/2006/documentManagement/types"/>
    <ds:schemaRef ds:uri="http://schemas.openxmlformats.org/package/2006/metadata/core-properties"/>
    <ds:schemaRef ds:uri="http://purl.org/dc/elements/1.1/"/>
    <ds:schemaRef ds:uri="http://www.w3.org/XML/1998/namespace"/>
    <ds:schemaRef ds:uri="http://schemas.microsoft.com/office/infopath/2007/PartnerControls"/>
    <ds:schemaRef ds:uri="daa70e33-1fce-4220-a84f-c88adb0f5b43"/>
    <ds:schemaRef ds:uri="df3f33e8-5624-4f3c-9347-d2034fcc7069"/>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3148</TotalTime>
  <Words>2878</Words>
  <Application>Microsoft Office PowerPoint</Application>
  <PresentationFormat>Widescreen</PresentationFormat>
  <Paragraphs>836</Paragraphs>
  <Slides>24</Slides>
  <Notes>15</Notes>
  <HiddenSlides>9</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Aptos</vt:lpstr>
      <vt:lpstr>Aptos Display</vt:lpstr>
      <vt:lpstr>Arial</vt:lpstr>
      <vt:lpstr>Calibri</vt:lpstr>
      <vt:lpstr>Times New Roman</vt:lpstr>
      <vt:lpstr>Office Theme</vt:lpstr>
      <vt:lpstr>Causes of Declining Fertility in Iceland</vt:lpstr>
      <vt:lpstr>Total fertility rate in Iceland</vt:lpstr>
      <vt:lpstr>Contribution of study</vt:lpstr>
      <vt:lpstr>Data</vt:lpstr>
      <vt:lpstr>Data</vt:lpstr>
      <vt:lpstr>PowerPoint Presentation</vt:lpstr>
      <vt:lpstr>PowerPoint Presentation</vt:lpstr>
      <vt:lpstr>Trend in the age of mother at first birth</vt:lpstr>
      <vt:lpstr>Share of women cohabiting</vt:lpstr>
      <vt:lpstr>PowerPoint Presentation</vt:lpstr>
      <vt:lpstr>PowerPoint Presentation</vt:lpstr>
      <vt:lpstr>PowerPoint Presentation</vt:lpstr>
      <vt:lpstr>Event study</vt:lpstr>
      <vt:lpstr>Summary</vt:lpstr>
      <vt:lpstr>Causes of the fall in fertility</vt:lpstr>
      <vt:lpstr>Literature</vt:lpstr>
      <vt:lpstr>Age effects (maka breytu sleppt)</vt:lpstr>
      <vt:lpstr>Age effects (öllum breytum nema Age &amp; Age^2 sleppt)</vt:lpstr>
      <vt:lpstr>Hlutfall í sambúð</vt:lpstr>
      <vt:lpstr>Age effects (maka breytu sleppt)</vt:lpstr>
      <vt:lpstr>Age effects (öllum breytum nema Age &amp; Age^2 sleppt)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Causes of Declining Fertility in Iceland</dc:title>
  <dc:creator>Vilmundur Torfason - HI</dc:creator>
  <cp:lastModifiedBy>Gylfi Zoega - HI</cp:lastModifiedBy>
  <cp:revision>18</cp:revision>
  <dcterms:created xsi:type="dcterms:W3CDTF">2024-08-28T18:33:39Z</dcterms:created>
  <dcterms:modified xsi:type="dcterms:W3CDTF">2025-06-12T15:40:48Z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ContentTypeId">
    <vt:lpwstr>0x01010067FF57F263F6E24CA08BB829D2D71FDC</vt:lpwstr>
  </property>
  <property fmtid="{D5CDD505-2E9C-101B-9397-08002B2CF9AE}" pid="3" name="MSIP_Label_d0b21864-3105-44b5-88b9-2cedf9af7954_Enabled">
    <vt:lpwstr>True</vt:lpwstr>
  </property>
  <property fmtid="{D5CDD505-2E9C-101B-9397-08002B2CF9AE}" pid="4" name="MSIP_Label_d0b21864-3105-44b5-88b9-2cedf9af7954_SiteId">
    <vt:lpwstr>b9aaf114-bd80-4df3-b43d-ab54dd47f83f</vt:lpwstr>
  </property>
  <property fmtid="{D5CDD505-2E9C-101B-9397-08002B2CF9AE}" pid="5" name="MSIP_Label_d0b21864-3105-44b5-88b9-2cedf9af7954_SetDate">
    <vt:lpwstr>2025-06-18T12:37:59Z</vt:lpwstr>
  </property>
  <property fmtid="{D5CDD505-2E9C-101B-9397-08002B2CF9AE}" pid="6" name="MSIP_Label_d0b21864-3105-44b5-88b9-2cedf9af7954_Name">
    <vt:lpwstr>Innri gögn</vt:lpwstr>
  </property>
  <property fmtid="{D5CDD505-2E9C-101B-9397-08002B2CF9AE}" pid="7" name="MSIP_Label_d0b21864-3105-44b5-88b9-2cedf9af7954_ActionId">
    <vt:lpwstr>eaab9fa9-73a4-4929-8bf7-036f8aaed393</vt:lpwstr>
  </property>
  <property fmtid="{D5CDD505-2E9C-101B-9397-08002B2CF9AE}" pid="8" name="MSIP_Label_d0b21864-3105-44b5-88b9-2cedf9af7954_Removed">
    <vt:lpwstr>False</vt:lpwstr>
  </property>
  <property fmtid="{D5CDD505-2E9C-101B-9397-08002B2CF9AE}" pid="9" name="MSIP_Label_d0b21864-3105-44b5-88b9-2cedf9af7954_Extended_MSFT_Method">
    <vt:lpwstr>Standard</vt:lpwstr>
  </property>
  <property fmtid="{D5CDD505-2E9C-101B-9397-08002B2CF9AE}" pid="10" name="Sensitivity">
    <vt:lpwstr>Innri gögn</vt:lpwstr>
  </property>
</Properties>
</file>