
<file path=[Content_Types].xml><?xml version="1.0" encoding="utf-8"?>
<Types xmlns="http://schemas.openxmlformats.org/package/2006/content-types">
  <Default Extension="bin" ContentType="image/unknown"/>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4" r:id="rId1"/>
    <p:sldMasterId id="2147483689" r:id="rId2"/>
    <p:sldMasterId id="2147483701" r:id="rId3"/>
  </p:sldMasterIdLst>
  <p:notesMasterIdLst>
    <p:notesMasterId r:id="rId71"/>
  </p:notesMasterIdLst>
  <p:handoutMasterIdLst>
    <p:handoutMasterId r:id="rId72"/>
  </p:handoutMasterIdLst>
  <p:sldIdLst>
    <p:sldId id="256" r:id="rId4"/>
    <p:sldId id="559" r:id="rId5"/>
    <p:sldId id="560" r:id="rId6"/>
    <p:sldId id="587" r:id="rId7"/>
    <p:sldId id="558" r:id="rId8"/>
    <p:sldId id="520" r:id="rId9"/>
    <p:sldId id="286" r:id="rId10"/>
    <p:sldId id="538" r:id="rId11"/>
    <p:sldId id="588" r:id="rId12"/>
    <p:sldId id="537" r:id="rId13"/>
    <p:sldId id="533" r:id="rId14"/>
    <p:sldId id="554" r:id="rId15"/>
    <p:sldId id="518" r:id="rId16"/>
    <p:sldId id="555" r:id="rId17"/>
    <p:sldId id="556" r:id="rId18"/>
    <p:sldId id="562" r:id="rId19"/>
    <p:sldId id="534" r:id="rId20"/>
    <p:sldId id="540" r:id="rId21"/>
    <p:sldId id="541" r:id="rId22"/>
    <p:sldId id="542" r:id="rId23"/>
    <p:sldId id="543" r:id="rId24"/>
    <p:sldId id="544" r:id="rId25"/>
    <p:sldId id="545" r:id="rId26"/>
    <p:sldId id="521" r:id="rId27"/>
    <p:sldId id="519" r:id="rId28"/>
    <p:sldId id="522" r:id="rId29"/>
    <p:sldId id="528" r:id="rId30"/>
    <p:sldId id="565" r:id="rId31"/>
    <p:sldId id="529" r:id="rId32"/>
    <p:sldId id="532" r:id="rId33"/>
    <p:sldId id="535" r:id="rId34"/>
    <p:sldId id="526" r:id="rId35"/>
    <p:sldId id="550" r:id="rId36"/>
    <p:sldId id="551" r:id="rId37"/>
    <p:sldId id="563" r:id="rId38"/>
    <p:sldId id="525" r:id="rId39"/>
    <p:sldId id="547" r:id="rId40"/>
    <p:sldId id="548" r:id="rId41"/>
    <p:sldId id="549" r:id="rId42"/>
    <p:sldId id="552" r:id="rId43"/>
    <p:sldId id="557" r:id="rId44"/>
    <p:sldId id="536" r:id="rId45"/>
    <p:sldId id="553" r:id="rId46"/>
    <p:sldId id="564" r:id="rId47"/>
    <p:sldId id="515" r:id="rId48"/>
    <p:sldId id="517" r:id="rId49"/>
    <p:sldId id="516" r:id="rId50"/>
    <p:sldId id="513" r:id="rId51"/>
    <p:sldId id="561" r:id="rId52"/>
    <p:sldId id="589" r:id="rId53"/>
    <p:sldId id="582" r:id="rId54"/>
    <p:sldId id="585" r:id="rId55"/>
    <p:sldId id="586" r:id="rId56"/>
    <p:sldId id="584" r:id="rId57"/>
    <p:sldId id="583" r:id="rId58"/>
    <p:sldId id="572" r:id="rId59"/>
    <p:sldId id="580" r:id="rId60"/>
    <p:sldId id="570" r:id="rId61"/>
    <p:sldId id="575" r:id="rId62"/>
    <p:sldId id="576" r:id="rId63"/>
    <p:sldId id="577" r:id="rId64"/>
    <p:sldId id="579" r:id="rId65"/>
    <p:sldId id="578" r:id="rId66"/>
    <p:sldId id="567" r:id="rId67"/>
    <p:sldId id="566" r:id="rId68"/>
    <p:sldId id="568" r:id="rId69"/>
    <p:sldId id="262" r:id="rId70"/>
  </p:sldIdLst>
  <p:sldSz cx="9144000" cy="6858000" type="screen4x3"/>
  <p:notesSz cx="6797675" cy="987425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956D3"/>
    <a:srgbClr val="E2F20E"/>
    <a:srgbClr val="FF6600"/>
    <a:srgbClr val="FF9900"/>
    <a:srgbClr val="009900"/>
    <a:srgbClr val="365BA0"/>
    <a:srgbClr val="CC9A1E"/>
    <a:srgbClr val="FF0000"/>
    <a:srgbClr val="339966"/>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7" autoAdjust="0"/>
    <p:restoredTop sz="88346" autoAdjust="0"/>
  </p:normalViewPr>
  <p:slideViewPr>
    <p:cSldViewPr>
      <p:cViewPr varScale="1">
        <p:scale>
          <a:sx n="108" d="100"/>
          <a:sy n="108" d="100"/>
        </p:scale>
        <p:origin x="1488"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16" Type="http://schemas.openxmlformats.org/officeDocument/2006/relationships/slide" Target="slides/slide1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viewProps" Target="viewProps.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microsoft.com/office/2016/11/relationships/changesInfo" Target="changesInfos/changesInfo1.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handoutMaster" Target="handoutMasters/handoutMaster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tableStyles" Target="tableStyles.xml"/><Relationship Id="rId7" Type="http://schemas.openxmlformats.org/officeDocument/2006/relationships/slide" Target="slides/slide4.xml"/><Relationship Id="rId71" Type="http://schemas.openxmlformats.org/officeDocument/2006/relationships/notesMaster" Target="notesMasters/notesMaster1.xml"/><Relationship Id="rId2" Type="http://schemas.openxmlformats.org/officeDocument/2006/relationships/slideMaster" Target="slideMasters/slideMaster2.xml"/><Relationship Id="rId29" Type="http://schemas.openxmlformats.org/officeDocument/2006/relationships/slide" Target="slides/slide2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ylfi Zoega - HI" userId="da1219e0-d5af-4af0-b6e1-d5d3bb612c1b" providerId="ADAL" clId="{9123BE2E-9D8E-43B2-B042-A4170430FC3C}"/>
    <pc:docChg chg="modSld">
      <pc:chgData name="Gylfi Zoega - HI" userId="da1219e0-d5af-4af0-b6e1-d5d3bb612c1b" providerId="ADAL" clId="{9123BE2E-9D8E-43B2-B042-A4170430FC3C}" dt="2025-06-12T11:36:23.526" v="0" actId="1036"/>
      <pc:docMkLst>
        <pc:docMk/>
      </pc:docMkLst>
      <pc:sldChg chg="modSp mod">
        <pc:chgData name="Gylfi Zoega - HI" userId="da1219e0-d5af-4af0-b6e1-d5d3bb612c1b" providerId="ADAL" clId="{9123BE2E-9D8E-43B2-B042-A4170430FC3C}" dt="2025-06-12T11:36:23.526" v="0" actId="1036"/>
        <pc:sldMkLst>
          <pc:docMk/>
          <pc:sldMk cId="1974166863" sldId="256"/>
        </pc:sldMkLst>
        <pc:spChg chg="mod">
          <ac:chgData name="Gylfi Zoega - HI" userId="da1219e0-d5af-4af0-b6e1-d5d3bb612c1b" providerId="ADAL" clId="{9123BE2E-9D8E-43B2-B042-A4170430FC3C}" dt="2025-06-12T11:36:23.526" v="0" actId="1036"/>
          <ac:spMkLst>
            <pc:docMk/>
            <pc:sldMk cId="1974166863" sldId="256"/>
            <ac:spMk id="5" creationId="{5B207677-CC04-4071-B67E-73301D8A1E8D}"/>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29464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cs typeface="+mn-cs"/>
              </a:defRPr>
            </a:lvl1pPr>
          </a:lstStyle>
          <a:p>
            <a:pPr>
              <a:defRPr/>
            </a:pPr>
            <a:endParaRPr lang="en-US"/>
          </a:p>
        </p:txBody>
      </p:sp>
      <p:sp>
        <p:nvSpPr>
          <p:cNvPr id="20483" name="Rectangle 3"/>
          <p:cNvSpPr>
            <a:spLocks noGrp="1" noChangeArrowheads="1"/>
          </p:cNvSpPr>
          <p:nvPr>
            <p:ph type="dt" sz="quarter" idx="1"/>
          </p:nvPr>
        </p:nvSpPr>
        <p:spPr bwMode="auto">
          <a:xfrm>
            <a:off x="3849688" y="0"/>
            <a:ext cx="29464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endParaRPr lang="en-US"/>
          </a:p>
        </p:txBody>
      </p:sp>
      <p:sp>
        <p:nvSpPr>
          <p:cNvPr id="20484" name="Rectangle 4"/>
          <p:cNvSpPr>
            <a:spLocks noGrp="1" noChangeArrowheads="1"/>
          </p:cNvSpPr>
          <p:nvPr>
            <p:ph type="ftr" sz="quarter" idx="2"/>
          </p:nvPr>
        </p:nvSpPr>
        <p:spPr bwMode="auto">
          <a:xfrm>
            <a:off x="0" y="9378950"/>
            <a:ext cx="29464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cs typeface="+mn-cs"/>
              </a:defRPr>
            </a:lvl1pPr>
          </a:lstStyle>
          <a:p>
            <a:pPr>
              <a:defRPr/>
            </a:pPr>
            <a:endParaRPr lang="en-US"/>
          </a:p>
        </p:txBody>
      </p:sp>
      <p:sp>
        <p:nvSpPr>
          <p:cNvPr id="20485" name="Rectangle 5"/>
          <p:cNvSpPr>
            <a:spLocks noGrp="1" noChangeArrowheads="1"/>
          </p:cNvSpPr>
          <p:nvPr>
            <p:ph type="sldNum" sz="quarter" idx="3"/>
          </p:nvPr>
        </p:nvSpPr>
        <p:spPr bwMode="auto">
          <a:xfrm>
            <a:off x="3849688" y="9378950"/>
            <a:ext cx="29464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F3D19C27-721D-408F-8ECC-2B3D03E8C274}" type="slidenum">
              <a:rPr lang="en-US"/>
              <a:pPr>
                <a:defRPr/>
              </a:pPr>
              <a:t>‹#›</a:t>
            </a:fld>
            <a:endParaRPr lang="en-US"/>
          </a:p>
        </p:txBody>
      </p:sp>
    </p:spTree>
    <p:extLst>
      <p:ext uri="{BB962C8B-B14F-4D97-AF65-F5344CB8AC3E}">
        <p14:creationId xmlns:p14="http://schemas.microsoft.com/office/powerpoint/2010/main" val="20281685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29464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cs typeface="+mn-cs"/>
              </a:defRPr>
            </a:lvl1pPr>
          </a:lstStyle>
          <a:p>
            <a:pPr>
              <a:defRPr/>
            </a:pPr>
            <a:endParaRPr lang="en-US"/>
          </a:p>
        </p:txBody>
      </p:sp>
      <p:sp>
        <p:nvSpPr>
          <p:cNvPr id="19459" name="Rectangle 3"/>
          <p:cNvSpPr>
            <a:spLocks noGrp="1" noChangeArrowheads="1"/>
          </p:cNvSpPr>
          <p:nvPr>
            <p:ph type="dt" idx="1"/>
          </p:nvPr>
        </p:nvSpPr>
        <p:spPr bwMode="auto">
          <a:xfrm>
            <a:off x="3849688" y="0"/>
            <a:ext cx="29464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endParaRPr lang="en-US"/>
          </a:p>
        </p:txBody>
      </p:sp>
      <p:sp>
        <p:nvSpPr>
          <p:cNvPr id="46084" name="Rectangle 4"/>
          <p:cNvSpPr>
            <a:spLocks noGrp="1" noRot="1" noChangeAspect="1" noChangeArrowheads="1" noTextEdit="1"/>
          </p:cNvSpPr>
          <p:nvPr>
            <p:ph type="sldImg" idx="2"/>
          </p:nvPr>
        </p:nvSpPr>
        <p:spPr bwMode="auto">
          <a:xfrm>
            <a:off x="931863" y="741363"/>
            <a:ext cx="4935537" cy="37020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9461" name="Rectangle 5"/>
          <p:cNvSpPr>
            <a:spLocks noGrp="1" noChangeArrowheads="1"/>
          </p:cNvSpPr>
          <p:nvPr>
            <p:ph type="body" sz="quarter" idx="3"/>
          </p:nvPr>
        </p:nvSpPr>
        <p:spPr bwMode="auto">
          <a:xfrm>
            <a:off x="679450" y="4691063"/>
            <a:ext cx="5438775" cy="444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462" name="Rectangle 6"/>
          <p:cNvSpPr>
            <a:spLocks noGrp="1" noChangeArrowheads="1"/>
          </p:cNvSpPr>
          <p:nvPr>
            <p:ph type="ftr" sz="quarter" idx="4"/>
          </p:nvPr>
        </p:nvSpPr>
        <p:spPr bwMode="auto">
          <a:xfrm>
            <a:off x="0" y="9378950"/>
            <a:ext cx="29464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cs typeface="+mn-cs"/>
              </a:defRPr>
            </a:lvl1pPr>
          </a:lstStyle>
          <a:p>
            <a:pPr>
              <a:defRPr/>
            </a:pPr>
            <a:endParaRPr lang="en-US"/>
          </a:p>
        </p:txBody>
      </p:sp>
      <p:sp>
        <p:nvSpPr>
          <p:cNvPr id="19463" name="Rectangle 7"/>
          <p:cNvSpPr>
            <a:spLocks noGrp="1" noChangeArrowheads="1"/>
          </p:cNvSpPr>
          <p:nvPr>
            <p:ph type="sldNum" sz="quarter" idx="5"/>
          </p:nvPr>
        </p:nvSpPr>
        <p:spPr bwMode="auto">
          <a:xfrm>
            <a:off x="3849688" y="9378950"/>
            <a:ext cx="29464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40F77AB7-5186-4B3A-AD0C-BDFD650B2402}" type="slidenum">
              <a:rPr lang="en-US"/>
              <a:pPr>
                <a:defRPr/>
              </a:pPr>
              <a:t>‹#›</a:t>
            </a:fld>
            <a:endParaRPr lang="en-US"/>
          </a:p>
        </p:txBody>
      </p:sp>
    </p:spTree>
    <p:extLst>
      <p:ext uri="{BB962C8B-B14F-4D97-AF65-F5344CB8AC3E}">
        <p14:creationId xmlns:p14="http://schemas.microsoft.com/office/powerpoint/2010/main" val="426754798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0F77AB7-5186-4B3A-AD0C-BDFD650B2402}"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48</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855031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5DD4BB-928F-67F9-34D7-B401726286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8E4317-40AA-9E5B-752E-9B6EFF23377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85B4F9-A4F0-AF04-5AFF-F5958A086A0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14E8FCE-AD09-6DCE-ED5D-CFC31DB5F035}"/>
              </a:ext>
            </a:extLst>
          </p:cNvPr>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0F77AB7-5186-4B3A-AD0C-BDFD650B2402}"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49</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1054101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de-DE"/>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de-DE"/>
          </a:p>
        </p:txBody>
      </p:sp>
      <p:sp>
        <p:nvSpPr>
          <p:cNvPr id="4" name="Rectangle 59"/>
          <p:cNvSpPr>
            <a:spLocks noGrp="1" noChangeArrowheads="1"/>
          </p:cNvSpPr>
          <p:nvPr>
            <p:ph type="sldNum" sz="quarter" idx="10"/>
          </p:nvPr>
        </p:nvSpPr>
        <p:spPr>
          <a:ln/>
        </p:spPr>
        <p:txBody>
          <a:bodyPr/>
          <a:lstStyle>
            <a:lvl1pPr>
              <a:defRPr/>
            </a:lvl1pPr>
          </a:lstStyle>
          <a:p>
            <a:pPr>
              <a:defRPr/>
            </a:pPr>
            <a:fld id="{EFEC32DB-24CD-43C0-B821-EBF02B91AF29}" type="slidenum">
              <a:rPr lang="en-US"/>
              <a:pPr>
                <a:defRPr/>
              </a:pPr>
              <a:t>‹#›</a:t>
            </a:fld>
            <a:endParaRPr lang="en-US"/>
          </a:p>
        </p:txBody>
      </p:sp>
    </p:spTree>
    <p:extLst>
      <p:ext uri="{BB962C8B-B14F-4D97-AF65-F5344CB8AC3E}">
        <p14:creationId xmlns:p14="http://schemas.microsoft.com/office/powerpoint/2010/main" val="9514607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e-D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Rectangle 59"/>
          <p:cNvSpPr>
            <a:spLocks noGrp="1" noChangeArrowheads="1"/>
          </p:cNvSpPr>
          <p:nvPr>
            <p:ph type="sldNum" sz="quarter" idx="10"/>
          </p:nvPr>
        </p:nvSpPr>
        <p:spPr>
          <a:ln/>
        </p:spPr>
        <p:txBody>
          <a:bodyPr/>
          <a:lstStyle>
            <a:lvl1pPr>
              <a:defRPr/>
            </a:lvl1pPr>
          </a:lstStyle>
          <a:p>
            <a:pPr>
              <a:defRPr/>
            </a:pPr>
            <a:fld id="{54AD7778-6EDB-47C0-B06E-AAFE97FB3873}" type="slidenum">
              <a:rPr lang="en-US"/>
              <a:pPr>
                <a:defRPr/>
              </a:pPr>
              <a:t>‹#›</a:t>
            </a:fld>
            <a:endParaRPr lang="en-US"/>
          </a:p>
        </p:txBody>
      </p:sp>
    </p:spTree>
    <p:extLst>
      <p:ext uri="{BB962C8B-B14F-4D97-AF65-F5344CB8AC3E}">
        <p14:creationId xmlns:p14="http://schemas.microsoft.com/office/powerpoint/2010/main" val="9295762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2575" y="609600"/>
            <a:ext cx="2057400" cy="5943600"/>
          </a:xfrm>
        </p:spPr>
        <p:txBody>
          <a:bodyPr vert="eaVert"/>
          <a:lstStyle/>
          <a:p>
            <a:r>
              <a:rPr lang="en-US"/>
              <a:t>Click to edit Master title style</a:t>
            </a:r>
            <a:endParaRPr lang="de-DE"/>
          </a:p>
        </p:txBody>
      </p:sp>
      <p:sp>
        <p:nvSpPr>
          <p:cNvPr id="3" name="Vertical Text Placeholder 2"/>
          <p:cNvSpPr>
            <a:spLocks noGrp="1"/>
          </p:cNvSpPr>
          <p:nvPr>
            <p:ph type="body" orient="vert" idx="1"/>
          </p:nvPr>
        </p:nvSpPr>
        <p:spPr>
          <a:xfrm>
            <a:off x="460375" y="609600"/>
            <a:ext cx="6019800" cy="5943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Rectangle 59"/>
          <p:cNvSpPr>
            <a:spLocks noGrp="1" noChangeArrowheads="1"/>
          </p:cNvSpPr>
          <p:nvPr>
            <p:ph type="sldNum" sz="quarter" idx="10"/>
          </p:nvPr>
        </p:nvSpPr>
        <p:spPr>
          <a:ln/>
        </p:spPr>
        <p:txBody>
          <a:bodyPr/>
          <a:lstStyle>
            <a:lvl1pPr>
              <a:defRPr/>
            </a:lvl1pPr>
          </a:lstStyle>
          <a:p>
            <a:pPr>
              <a:defRPr/>
            </a:pPr>
            <a:fld id="{B56B4AD8-F7FB-4BCD-BEFC-8F758930EB27}" type="slidenum">
              <a:rPr lang="en-US"/>
              <a:pPr>
                <a:defRPr/>
              </a:pPr>
              <a:t>‹#›</a:t>
            </a:fld>
            <a:endParaRPr lang="en-US"/>
          </a:p>
        </p:txBody>
      </p:sp>
    </p:spTree>
    <p:extLst>
      <p:ext uri="{BB962C8B-B14F-4D97-AF65-F5344CB8AC3E}">
        <p14:creationId xmlns:p14="http://schemas.microsoft.com/office/powerpoint/2010/main" val="4599805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Заглавен слайд">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D45A0B32-C856-4D69-9845-AA558686C0BA}"/>
              </a:ext>
            </a:extLst>
          </p:cNvPr>
          <p:cNvSpPr>
            <a:spLocks noGrp="1"/>
          </p:cNvSpPr>
          <p:nvPr>
            <p:ph type="ctrTitle"/>
          </p:nvPr>
        </p:nvSpPr>
        <p:spPr>
          <a:xfrm>
            <a:off x="1143000" y="1122363"/>
            <a:ext cx="6858000" cy="2387600"/>
          </a:xfrm>
        </p:spPr>
        <p:txBody>
          <a:bodyPr anchor="b"/>
          <a:lstStyle>
            <a:lvl1pPr algn="ctr">
              <a:defRPr sz="4500"/>
            </a:lvl1pPr>
          </a:lstStyle>
          <a:p>
            <a:r>
              <a:rPr lang="bg-BG"/>
              <a:t>Редакт. стил загл. образец</a:t>
            </a:r>
          </a:p>
        </p:txBody>
      </p:sp>
      <p:sp>
        <p:nvSpPr>
          <p:cNvPr id="3" name="Подзаглавие 2">
            <a:extLst>
              <a:ext uri="{FF2B5EF4-FFF2-40B4-BE49-F238E27FC236}">
                <a16:creationId xmlns:a16="http://schemas.microsoft.com/office/drawing/2014/main" id="{B0C0CCC2-3E35-4ECA-9AA2-7160AD1222AF}"/>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bg-BG"/>
              <a:t>Щракнете, за да редактирате стила на подзаглавието в образеца</a:t>
            </a:r>
          </a:p>
        </p:txBody>
      </p:sp>
      <p:sp>
        <p:nvSpPr>
          <p:cNvPr id="4" name="Контейнер за дата 3">
            <a:extLst>
              <a:ext uri="{FF2B5EF4-FFF2-40B4-BE49-F238E27FC236}">
                <a16:creationId xmlns:a16="http://schemas.microsoft.com/office/drawing/2014/main" id="{F62ED1DA-4068-44E7-8C2B-067F0E972F38}"/>
              </a:ext>
            </a:extLst>
          </p:cNvPr>
          <p:cNvSpPr>
            <a:spLocks noGrp="1"/>
          </p:cNvSpPr>
          <p:nvPr>
            <p:ph type="dt" sz="half" idx="10"/>
          </p:nvPr>
        </p:nvSpPr>
        <p:spPr/>
        <p:txBody>
          <a:bodyPr/>
          <a:lstStyle/>
          <a:p>
            <a:fld id="{CE36078F-0BC9-47EE-AC5A-E63B263C9F49}" type="datetime2">
              <a:rPr lang="en-US" smtClean="0"/>
              <a:t>Thursday, June 12, 2025</a:t>
            </a:fld>
            <a:endParaRPr lang="bg-BG"/>
          </a:p>
        </p:txBody>
      </p:sp>
      <p:sp>
        <p:nvSpPr>
          <p:cNvPr id="5" name="Контейнер за долния колонтитул 4">
            <a:extLst>
              <a:ext uri="{FF2B5EF4-FFF2-40B4-BE49-F238E27FC236}">
                <a16:creationId xmlns:a16="http://schemas.microsoft.com/office/drawing/2014/main" id="{22D38979-24E8-4473-ABDF-8F6D1F695531}"/>
              </a:ext>
            </a:extLst>
          </p:cNvPr>
          <p:cNvSpPr>
            <a:spLocks noGrp="1"/>
          </p:cNvSpPr>
          <p:nvPr>
            <p:ph type="ftr" sz="quarter" idx="11"/>
          </p:nvPr>
        </p:nvSpPr>
        <p:spPr/>
        <p:txBody>
          <a:bodyPr/>
          <a:lstStyle/>
          <a:p>
            <a:r>
              <a:rPr lang="de-DE"/>
              <a:t>Klaus F. Zimmermann</a:t>
            </a:r>
            <a:endParaRPr lang="bg-BG"/>
          </a:p>
        </p:txBody>
      </p:sp>
      <p:sp>
        <p:nvSpPr>
          <p:cNvPr id="6" name="Контейнер за номер на слайда 5">
            <a:extLst>
              <a:ext uri="{FF2B5EF4-FFF2-40B4-BE49-F238E27FC236}">
                <a16:creationId xmlns:a16="http://schemas.microsoft.com/office/drawing/2014/main" id="{5F8D2E3B-3253-498A-8450-FF7AD6F5C7B6}"/>
              </a:ext>
            </a:extLst>
          </p:cNvPr>
          <p:cNvSpPr>
            <a:spLocks noGrp="1"/>
          </p:cNvSpPr>
          <p:nvPr>
            <p:ph type="sldNum" sz="quarter" idx="12"/>
          </p:nvPr>
        </p:nvSpPr>
        <p:spPr/>
        <p:txBody>
          <a:bodyPr/>
          <a:lstStyle/>
          <a:p>
            <a:fld id="{62D20A98-8E89-4030-929A-F3AD22051E14}" type="slidenum">
              <a:rPr lang="bg-BG" smtClean="0"/>
              <a:t>‹#›</a:t>
            </a:fld>
            <a:endParaRPr lang="bg-BG"/>
          </a:p>
        </p:txBody>
      </p:sp>
    </p:spTree>
    <p:extLst>
      <p:ext uri="{BB962C8B-B14F-4D97-AF65-F5344CB8AC3E}">
        <p14:creationId xmlns:p14="http://schemas.microsoft.com/office/powerpoint/2010/main" val="29659850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лавие и съдържание">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1BC28039-1945-42AC-8B68-B0ADB1CBE1DF}"/>
              </a:ext>
            </a:extLst>
          </p:cNvPr>
          <p:cNvSpPr>
            <a:spLocks noGrp="1"/>
          </p:cNvSpPr>
          <p:nvPr>
            <p:ph type="title"/>
          </p:nvPr>
        </p:nvSpPr>
        <p:spPr/>
        <p:txBody>
          <a:bodyPr/>
          <a:lstStyle/>
          <a:p>
            <a:r>
              <a:rPr lang="bg-BG"/>
              <a:t>Редакт. стил загл. образец</a:t>
            </a:r>
          </a:p>
        </p:txBody>
      </p:sp>
      <p:sp>
        <p:nvSpPr>
          <p:cNvPr id="3" name="Контейнер за съдържание 2">
            <a:extLst>
              <a:ext uri="{FF2B5EF4-FFF2-40B4-BE49-F238E27FC236}">
                <a16:creationId xmlns:a16="http://schemas.microsoft.com/office/drawing/2014/main" id="{D8DE6BE3-4BD0-410F-A7EB-BA601F6FC4B7}"/>
              </a:ext>
            </a:extLst>
          </p:cNvPr>
          <p:cNvSpPr>
            <a:spLocks noGrp="1"/>
          </p:cNvSpPr>
          <p:nvPr>
            <p:ph idx="1"/>
          </p:nvPr>
        </p:nvSpPr>
        <p:spPr/>
        <p:txBody>
          <a:bodyPr/>
          <a:lstStyle/>
          <a:p>
            <a:pPr lvl="0"/>
            <a:r>
              <a:rPr lang="bg-BG"/>
              <a:t>Щракнете, за да редактирате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p>
        </p:txBody>
      </p:sp>
      <p:sp>
        <p:nvSpPr>
          <p:cNvPr id="4" name="Контейнер за дата 3">
            <a:extLst>
              <a:ext uri="{FF2B5EF4-FFF2-40B4-BE49-F238E27FC236}">
                <a16:creationId xmlns:a16="http://schemas.microsoft.com/office/drawing/2014/main" id="{9DA9E897-5B1D-49C8-A572-2BB788575194}"/>
              </a:ext>
            </a:extLst>
          </p:cNvPr>
          <p:cNvSpPr>
            <a:spLocks noGrp="1"/>
          </p:cNvSpPr>
          <p:nvPr>
            <p:ph type="dt" sz="half" idx="10"/>
          </p:nvPr>
        </p:nvSpPr>
        <p:spPr/>
        <p:txBody>
          <a:bodyPr/>
          <a:lstStyle/>
          <a:p>
            <a:fld id="{66DBF6BA-1C1A-41FF-B897-C5BF7ABBBB01}" type="datetime2">
              <a:rPr lang="en-US" smtClean="0"/>
              <a:t>Thursday, June 12, 2025</a:t>
            </a:fld>
            <a:endParaRPr lang="bg-BG"/>
          </a:p>
        </p:txBody>
      </p:sp>
      <p:sp>
        <p:nvSpPr>
          <p:cNvPr id="5" name="Контейнер за долния колонтитул 4">
            <a:extLst>
              <a:ext uri="{FF2B5EF4-FFF2-40B4-BE49-F238E27FC236}">
                <a16:creationId xmlns:a16="http://schemas.microsoft.com/office/drawing/2014/main" id="{2C3E0756-7E55-4704-BD4A-242EDFC2792D}"/>
              </a:ext>
            </a:extLst>
          </p:cNvPr>
          <p:cNvSpPr>
            <a:spLocks noGrp="1"/>
          </p:cNvSpPr>
          <p:nvPr>
            <p:ph type="ftr" sz="quarter" idx="11"/>
          </p:nvPr>
        </p:nvSpPr>
        <p:spPr/>
        <p:txBody>
          <a:bodyPr/>
          <a:lstStyle/>
          <a:p>
            <a:r>
              <a:rPr lang="de-DE"/>
              <a:t>Klaus F. Zimmermann</a:t>
            </a:r>
            <a:endParaRPr lang="bg-BG"/>
          </a:p>
        </p:txBody>
      </p:sp>
      <p:sp>
        <p:nvSpPr>
          <p:cNvPr id="6" name="Контейнер за номер на слайда 5">
            <a:extLst>
              <a:ext uri="{FF2B5EF4-FFF2-40B4-BE49-F238E27FC236}">
                <a16:creationId xmlns:a16="http://schemas.microsoft.com/office/drawing/2014/main" id="{285779B3-12AA-4CCD-9C1F-EFD0FB88119B}"/>
              </a:ext>
            </a:extLst>
          </p:cNvPr>
          <p:cNvSpPr>
            <a:spLocks noGrp="1"/>
          </p:cNvSpPr>
          <p:nvPr>
            <p:ph type="sldNum" sz="quarter" idx="12"/>
          </p:nvPr>
        </p:nvSpPr>
        <p:spPr/>
        <p:txBody>
          <a:bodyPr/>
          <a:lstStyle/>
          <a:p>
            <a:fld id="{62D20A98-8E89-4030-929A-F3AD22051E14}" type="slidenum">
              <a:rPr lang="bg-BG" smtClean="0"/>
              <a:t>‹#›</a:t>
            </a:fld>
            <a:endParaRPr lang="bg-BG"/>
          </a:p>
        </p:txBody>
      </p:sp>
    </p:spTree>
    <p:extLst>
      <p:ext uri="{BB962C8B-B14F-4D97-AF65-F5344CB8AC3E}">
        <p14:creationId xmlns:p14="http://schemas.microsoft.com/office/powerpoint/2010/main" val="12711461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лавка разд.">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04464184-EA9D-48D2-A9AD-E9D1FA916B70}"/>
              </a:ext>
            </a:extLst>
          </p:cNvPr>
          <p:cNvSpPr>
            <a:spLocks noGrp="1"/>
          </p:cNvSpPr>
          <p:nvPr>
            <p:ph type="title"/>
          </p:nvPr>
        </p:nvSpPr>
        <p:spPr>
          <a:xfrm>
            <a:off x="623888" y="1709739"/>
            <a:ext cx="7886700" cy="2852737"/>
          </a:xfrm>
        </p:spPr>
        <p:txBody>
          <a:bodyPr anchor="b"/>
          <a:lstStyle>
            <a:lvl1pPr>
              <a:defRPr sz="4500"/>
            </a:lvl1pPr>
          </a:lstStyle>
          <a:p>
            <a:r>
              <a:rPr lang="bg-BG"/>
              <a:t>Редакт. стил загл. образец</a:t>
            </a:r>
          </a:p>
        </p:txBody>
      </p:sp>
      <p:sp>
        <p:nvSpPr>
          <p:cNvPr id="3" name="Текстов контейнер 2">
            <a:extLst>
              <a:ext uri="{FF2B5EF4-FFF2-40B4-BE49-F238E27FC236}">
                <a16:creationId xmlns:a16="http://schemas.microsoft.com/office/drawing/2014/main" id="{97C6D35F-FE83-42D6-B46A-0D541DEE3509}"/>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bg-BG"/>
              <a:t>Щракнете, за да редактирате стиловете на текста в образеца</a:t>
            </a:r>
          </a:p>
        </p:txBody>
      </p:sp>
      <p:sp>
        <p:nvSpPr>
          <p:cNvPr id="4" name="Контейнер за дата 3">
            <a:extLst>
              <a:ext uri="{FF2B5EF4-FFF2-40B4-BE49-F238E27FC236}">
                <a16:creationId xmlns:a16="http://schemas.microsoft.com/office/drawing/2014/main" id="{68A6A379-FCE1-42E5-90A3-AF208027B259}"/>
              </a:ext>
            </a:extLst>
          </p:cNvPr>
          <p:cNvSpPr>
            <a:spLocks noGrp="1"/>
          </p:cNvSpPr>
          <p:nvPr>
            <p:ph type="dt" sz="half" idx="10"/>
          </p:nvPr>
        </p:nvSpPr>
        <p:spPr/>
        <p:txBody>
          <a:bodyPr/>
          <a:lstStyle/>
          <a:p>
            <a:fld id="{C1435829-39D8-4308-94C5-32761888E876}" type="datetime2">
              <a:rPr lang="en-US" smtClean="0"/>
              <a:t>Thursday, June 12, 2025</a:t>
            </a:fld>
            <a:endParaRPr lang="bg-BG"/>
          </a:p>
        </p:txBody>
      </p:sp>
      <p:sp>
        <p:nvSpPr>
          <p:cNvPr id="5" name="Контейнер за долния колонтитул 4">
            <a:extLst>
              <a:ext uri="{FF2B5EF4-FFF2-40B4-BE49-F238E27FC236}">
                <a16:creationId xmlns:a16="http://schemas.microsoft.com/office/drawing/2014/main" id="{325B0327-7BBD-41A3-B9E1-A9D05CD99A9B}"/>
              </a:ext>
            </a:extLst>
          </p:cNvPr>
          <p:cNvSpPr>
            <a:spLocks noGrp="1"/>
          </p:cNvSpPr>
          <p:nvPr>
            <p:ph type="ftr" sz="quarter" idx="11"/>
          </p:nvPr>
        </p:nvSpPr>
        <p:spPr/>
        <p:txBody>
          <a:bodyPr/>
          <a:lstStyle/>
          <a:p>
            <a:r>
              <a:rPr lang="de-DE"/>
              <a:t>Klaus F. Zimmermann</a:t>
            </a:r>
            <a:endParaRPr lang="bg-BG"/>
          </a:p>
        </p:txBody>
      </p:sp>
      <p:sp>
        <p:nvSpPr>
          <p:cNvPr id="6" name="Контейнер за номер на слайда 5">
            <a:extLst>
              <a:ext uri="{FF2B5EF4-FFF2-40B4-BE49-F238E27FC236}">
                <a16:creationId xmlns:a16="http://schemas.microsoft.com/office/drawing/2014/main" id="{3A07C87C-F85B-452A-A857-66D76EAAED03}"/>
              </a:ext>
            </a:extLst>
          </p:cNvPr>
          <p:cNvSpPr>
            <a:spLocks noGrp="1"/>
          </p:cNvSpPr>
          <p:nvPr>
            <p:ph type="sldNum" sz="quarter" idx="12"/>
          </p:nvPr>
        </p:nvSpPr>
        <p:spPr/>
        <p:txBody>
          <a:bodyPr/>
          <a:lstStyle/>
          <a:p>
            <a:fld id="{62D20A98-8E89-4030-929A-F3AD22051E14}" type="slidenum">
              <a:rPr lang="bg-BG" smtClean="0"/>
              <a:t>‹#›</a:t>
            </a:fld>
            <a:endParaRPr lang="bg-BG"/>
          </a:p>
        </p:txBody>
      </p:sp>
    </p:spTree>
    <p:extLst>
      <p:ext uri="{BB962C8B-B14F-4D97-AF65-F5344CB8AC3E}">
        <p14:creationId xmlns:p14="http://schemas.microsoft.com/office/powerpoint/2010/main" val="28935659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е съдържания">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E6861808-95BD-4802-BBC3-85259ED2C924}"/>
              </a:ext>
            </a:extLst>
          </p:cNvPr>
          <p:cNvSpPr>
            <a:spLocks noGrp="1"/>
          </p:cNvSpPr>
          <p:nvPr>
            <p:ph type="title"/>
          </p:nvPr>
        </p:nvSpPr>
        <p:spPr/>
        <p:txBody>
          <a:bodyPr/>
          <a:lstStyle/>
          <a:p>
            <a:r>
              <a:rPr lang="bg-BG"/>
              <a:t>Редакт. стил загл. образец</a:t>
            </a:r>
          </a:p>
        </p:txBody>
      </p:sp>
      <p:sp>
        <p:nvSpPr>
          <p:cNvPr id="3" name="Контейнер за съдържание 2">
            <a:extLst>
              <a:ext uri="{FF2B5EF4-FFF2-40B4-BE49-F238E27FC236}">
                <a16:creationId xmlns:a16="http://schemas.microsoft.com/office/drawing/2014/main" id="{879F9D69-FB27-470C-9793-A436D42B3AB0}"/>
              </a:ext>
            </a:extLst>
          </p:cNvPr>
          <p:cNvSpPr>
            <a:spLocks noGrp="1"/>
          </p:cNvSpPr>
          <p:nvPr>
            <p:ph sz="half" idx="1"/>
          </p:nvPr>
        </p:nvSpPr>
        <p:spPr>
          <a:xfrm>
            <a:off x="628650" y="1825625"/>
            <a:ext cx="3886200" cy="4351338"/>
          </a:xfrm>
        </p:spPr>
        <p:txBody>
          <a:bodyPr/>
          <a:lstStyle/>
          <a:p>
            <a:pPr lvl="0"/>
            <a:r>
              <a:rPr lang="bg-BG"/>
              <a:t>Щракнете, за да редактирате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p>
        </p:txBody>
      </p:sp>
      <p:sp>
        <p:nvSpPr>
          <p:cNvPr id="4" name="Контейнер за съдържание 3">
            <a:extLst>
              <a:ext uri="{FF2B5EF4-FFF2-40B4-BE49-F238E27FC236}">
                <a16:creationId xmlns:a16="http://schemas.microsoft.com/office/drawing/2014/main" id="{CA0299F0-D431-4419-9514-A004FB28FFB5}"/>
              </a:ext>
            </a:extLst>
          </p:cNvPr>
          <p:cNvSpPr>
            <a:spLocks noGrp="1"/>
          </p:cNvSpPr>
          <p:nvPr>
            <p:ph sz="half" idx="2"/>
          </p:nvPr>
        </p:nvSpPr>
        <p:spPr>
          <a:xfrm>
            <a:off x="4629150" y="1825625"/>
            <a:ext cx="3886200" cy="4351338"/>
          </a:xfrm>
        </p:spPr>
        <p:txBody>
          <a:bodyPr/>
          <a:lstStyle/>
          <a:p>
            <a:pPr lvl="0"/>
            <a:r>
              <a:rPr lang="bg-BG"/>
              <a:t>Щракнете, за да редактирате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p>
        </p:txBody>
      </p:sp>
      <p:sp>
        <p:nvSpPr>
          <p:cNvPr id="5" name="Контейнер за дата 4">
            <a:extLst>
              <a:ext uri="{FF2B5EF4-FFF2-40B4-BE49-F238E27FC236}">
                <a16:creationId xmlns:a16="http://schemas.microsoft.com/office/drawing/2014/main" id="{4AB9CF13-BDBA-4F92-BC6D-128A363D5A60}"/>
              </a:ext>
            </a:extLst>
          </p:cNvPr>
          <p:cNvSpPr>
            <a:spLocks noGrp="1"/>
          </p:cNvSpPr>
          <p:nvPr>
            <p:ph type="dt" sz="half" idx="10"/>
          </p:nvPr>
        </p:nvSpPr>
        <p:spPr/>
        <p:txBody>
          <a:bodyPr/>
          <a:lstStyle/>
          <a:p>
            <a:fld id="{AE090FB0-9D1F-498F-82FA-EB3B79BBFD96}" type="datetime2">
              <a:rPr lang="en-US" smtClean="0"/>
              <a:t>Thursday, June 12, 2025</a:t>
            </a:fld>
            <a:endParaRPr lang="bg-BG"/>
          </a:p>
        </p:txBody>
      </p:sp>
      <p:sp>
        <p:nvSpPr>
          <p:cNvPr id="6" name="Контейнер за долния колонтитул 5">
            <a:extLst>
              <a:ext uri="{FF2B5EF4-FFF2-40B4-BE49-F238E27FC236}">
                <a16:creationId xmlns:a16="http://schemas.microsoft.com/office/drawing/2014/main" id="{077EC0FC-95D3-4EB4-89FF-86B59BF089C5}"/>
              </a:ext>
            </a:extLst>
          </p:cNvPr>
          <p:cNvSpPr>
            <a:spLocks noGrp="1"/>
          </p:cNvSpPr>
          <p:nvPr>
            <p:ph type="ftr" sz="quarter" idx="11"/>
          </p:nvPr>
        </p:nvSpPr>
        <p:spPr/>
        <p:txBody>
          <a:bodyPr/>
          <a:lstStyle/>
          <a:p>
            <a:r>
              <a:rPr lang="de-DE"/>
              <a:t>Klaus F. Zimmermann</a:t>
            </a:r>
            <a:endParaRPr lang="bg-BG"/>
          </a:p>
        </p:txBody>
      </p:sp>
      <p:sp>
        <p:nvSpPr>
          <p:cNvPr id="7" name="Контейнер за номер на слайда 6">
            <a:extLst>
              <a:ext uri="{FF2B5EF4-FFF2-40B4-BE49-F238E27FC236}">
                <a16:creationId xmlns:a16="http://schemas.microsoft.com/office/drawing/2014/main" id="{AE25D695-37DD-48ED-9997-C2C2482360DC}"/>
              </a:ext>
            </a:extLst>
          </p:cNvPr>
          <p:cNvSpPr>
            <a:spLocks noGrp="1"/>
          </p:cNvSpPr>
          <p:nvPr>
            <p:ph type="sldNum" sz="quarter" idx="12"/>
          </p:nvPr>
        </p:nvSpPr>
        <p:spPr/>
        <p:txBody>
          <a:bodyPr/>
          <a:lstStyle/>
          <a:p>
            <a:fld id="{62D20A98-8E89-4030-929A-F3AD22051E14}" type="slidenum">
              <a:rPr lang="bg-BG" smtClean="0"/>
              <a:t>‹#›</a:t>
            </a:fld>
            <a:endParaRPr lang="bg-BG"/>
          </a:p>
        </p:txBody>
      </p:sp>
    </p:spTree>
    <p:extLst>
      <p:ext uri="{BB962C8B-B14F-4D97-AF65-F5344CB8AC3E}">
        <p14:creationId xmlns:p14="http://schemas.microsoft.com/office/powerpoint/2010/main" val="7125622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38092D17-1801-4C41-BA67-AE9FB481200D}"/>
              </a:ext>
            </a:extLst>
          </p:cNvPr>
          <p:cNvSpPr>
            <a:spLocks noGrp="1"/>
          </p:cNvSpPr>
          <p:nvPr>
            <p:ph type="title"/>
          </p:nvPr>
        </p:nvSpPr>
        <p:spPr>
          <a:xfrm>
            <a:off x="629841" y="365126"/>
            <a:ext cx="7886700" cy="1325563"/>
          </a:xfrm>
        </p:spPr>
        <p:txBody>
          <a:bodyPr/>
          <a:lstStyle/>
          <a:p>
            <a:r>
              <a:rPr lang="bg-BG"/>
              <a:t>Редакт. стил загл. образец</a:t>
            </a:r>
          </a:p>
        </p:txBody>
      </p:sp>
      <p:sp>
        <p:nvSpPr>
          <p:cNvPr id="3" name="Текстов контейнер 2">
            <a:extLst>
              <a:ext uri="{FF2B5EF4-FFF2-40B4-BE49-F238E27FC236}">
                <a16:creationId xmlns:a16="http://schemas.microsoft.com/office/drawing/2014/main" id="{F6795D0F-59E9-45EB-8922-120FAD1D0BD9}"/>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bg-BG"/>
              <a:t>Щракнете, за да редактирате стиловете на текста в образеца</a:t>
            </a:r>
          </a:p>
        </p:txBody>
      </p:sp>
      <p:sp>
        <p:nvSpPr>
          <p:cNvPr id="4" name="Контейнер за съдържание 3">
            <a:extLst>
              <a:ext uri="{FF2B5EF4-FFF2-40B4-BE49-F238E27FC236}">
                <a16:creationId xmlns:a16="http://schemas.microsoft.com/office/drawing/2014/main" id="{1CCFEB1A-95AF-4FC9-80CA-3A36E4CE5C8B}"/>
              </a:ext>
            </a:extLst>
          </p:cNvPr>
          <p:cNvSpPr>
            <a:spLocks noGrp="1"/>
          </p:cNvSpPr>
          <p:nvPr>
            <p:ph sz="half" idx="2"/>
          </p:nvPr>
        </p:nvSpPr>
        <p:spPr>
          <a:xfrm>
            <a:off x="629842" y="2505075"/>
            <a:ext cx="3868340" cy="3684588"/>
          </a:xfrm>
        </p:spPr>
        <p:txBody>
          <a:bodyPr/>
          <a:lstStyle/>
          <a:p>
            <a:pPr lvl="0"/>
            <a:r>
              <a:rPr lang="bg-BG"/>
              <a:t>Щракнете, за да редактирате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p>
        </p:txBody>
      </p:sp>
      <p:sp>
        <p:nvSpPr>
          <p:cNvPr id="5" name="Текстов контейнер 4">
            <a:extLst>
              <a:ext uri="{FF2B5EF4-FFF2-40B4-BE49-F238E27FC236}">
                <a16:creationId xmlns:a16="http://schemas.microsoft.com/office/drawing/2014/main" id="{69DD4075-43D0-48D2-A713-939E4D2DFD2B}"/>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bg-BG"/>
              <a:t>Щракнете, за да редактирате стиловете на текста в образеца</a:t>
            </a:r>
          </a:p>
        </p:txBody>
      </p:sp>
      <p:sp>
        <p:nvSpPr>
          <p:cNvPr id="6" name="Контейнер за съдържание 5">
            <a:extLst>
              <a:ext uri="{FF2B5EF4-FFF2-40B4-BE49-F238E27FC236}">
                <a16:creationId xmlns:a16="http://schemas.microsoft.com/office/drawing/2014/main" id="{A4E84F16-9E69-43F0-AE31-9D6560A6F106}"/>
              </a:ext>
            </a:extLst>
          </p:cNvPr>
          <p:cNvSpPr>
            <a:spLocks noGrp="1"/>
          </p:cNvSpPr>
          <p:nvPr>
            <p:ph sz="quarter" idx="4"/>
          </p:nvPr>
        </p:nvSpPr>
        <p:spPr>
          <a:xfrm>
            <a:off x="4629150" y="2505075"/>
            <a:ext cx="3887391" cy="3684588"/>
          </a:xfrm>
        </p:spPr>
        <p:txBody>
          <a:bodyPr/>
          <a:lstStyle/>
          <a:p>
            <a:pPr lvl="0"/>
            <a:r>
              <a:rPr lang="bg-BG"/>
              <a:t>Щракнете, за да редактирате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p>
        </p:txBody>
      </p:sp>
      <p:sp>
        <p:nvSpPr>
          <p:cNvPr id="7" name="Контейнер за дата 6">
            <a:extLst>
              <a:ext uri="{FF2B5EF4-FFF2-40B4-BE49-F238E27FC236}">
                <a16:creationId xmlns:a16="http://schemas.microsoft.com/office/drawing/2014/main" id="{33A5BCF6-3E12-45CF-A3B0-922F189D80D1}"/>
              </a:ext>
            </a:extLst>
          </p:cNvPr>
          <p:cNvSpPr>
            <a:spLocks noGrp="1"/>
          </p:cNvSpPr>
          <p:nvPr>
            <p:ph type="dt" sz="half" idx="10"/>
          </p:nvPr>
        </p:nvSpPr>
        <p:spPr/>
        <p:txBody>
          <a:bodyPr/>
          <a:lstStyle/>
          <a:p>
            <a:fld id="{1CF0274B-C190-4252-B3FF-74EF35C121C0}" type="datetime2">
              <a:rPr lang="en-US" smtClean="0"/>
              <a:t>Thursday, June 12, 2025</a:t>
            </a:fld>
            <a:endParaRPr lang="bg-BG"/>
          </a:p>
        </p:txBody>
      </p:sp>
      <p:sp>
        <p:nvSpPr>
          <p:cNvPr id="8" name="Контейнер за долния колонтитул 7">
            <a:extLst>
              <a:ext uri="{FF2B5EF4-FFF2-40B4-BE49-F238E27FC236}">
                <a16:creationId xmlns:a16="http://schemas.microsoft.com/office/drawing/2014/main" id="{AE864153-024B-4A4B-AF50-FE2C6F10A58B}"/>
              </a:ext>
            </a:extLst>
          </p:cNvPr>
          <p:cNvSpPr>
            <a:spLocks noGrp="1"/>
          </p:cNvSpPr>
          <p:nvPr>
            <p:ph type="ftr" sz="quarter" idx="11"/>
          </p:nvPr>
        </p:nvSpPr>
        <p:spPr/>
        <p:txBody>
          <a:bodyPr/>
          <a:lstStyle/>
          <a:p>
            <a:r>
              <a:rPr lang="de-DE"/>
              <a:t>Klaus F. Zimmermann</a:t>
            </a:r>
            <a:endParaRPr lang="bg-BG"/>
          </a:p>
        </p:txBody>
      </p:sp>
      <p:sp>
        <p:nvSpPr>
          <p:cNvPr id="9" name="Контейнер за номер на слайда 8">
            <a:extLst>
              <a:ext uri="{FF2B5EF4-FFF2-40B4-BE49-F238E27FC236}">
                <a16:creationId xmlns:a16="http://schemas.microsoft.com/office/drawing/2014/main" id="{F669AEC0-4205-4CE0-BB33-4346ED4D20A8}"/>
              </a:ext>
            </a:extLst>
          </p:cNvPr>
          <p:cNvSpPr>
            <a:spLocks noGrp="1"/>
          </p:cNvSpPr>
          <p:nvPr>
            <p:ph type="sldNum" sz="quarter" idx="12"/>
          </p:nvPr>
        </p:nvSpPr>
        <p:spPr/>
        <p:txBody>
          <a:bodyPr/>
          <a:lstStyle/>
          <a:p>
            <a:fld id="{62D20A98-8E89-4030-929A-F3AD22051E14}" type="slidenum">
              <a:rPr lang="bg-BG" smtClean="0"/>
              <a:t>‹#›</a:t>
            </a:fld>
            <a:endParaRPr lang="bg-BG"/>
          </a:p>
        </p:txBody>
      </p:sp>
    </p:spTree>
    <p:extLst>
      <p:ext uri="{BB962C8B-B14F-4D97-AF65-F5344CB8AC3E}">
        <p14:creationId xmlns:p14="http://schemas.microsoft.com/office/powerpoint/2010/main" val="203393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Само заглавие">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C438E368-7BDB-47BF-B725-ED7284A87257}"/>
              </a:ext>
            </a:extLst>
          </p:cNvPr>
          <p:cNvSpPr>
            <a:spLocks noGrp="1"/>
          </p:cNvSpPr>
          <p:nvPr>
            <p:ph type="title"/>
          </p:nvPr>
        </p:nvSpPr>
        <p:spPr/>
        <p:txBody>
          <a:bodyPr/>
          <a:lstStyle/>
          <a:p>
            <a:r>
              <a:rPr lang="bg-BG"/>
              <a:t>Редакт. стил загл. образец</a:t>
            </a:r>
          </a:p>
        </p:txBody>
      </p:sp>
      <p:sp>
        <p:nvSpPr>
          <p:cNvPr id="3" name="Контейнер за дата 2">
            <a:extLst>
              <a:ext uri="{FF2B5EF4-FFF2-40B4-BE49-F238E27FC236}">
                <a16:creationId xmlns:a16="http://schemas.microsoft.com/office/drawing/2014/main" id="{D503044F-0ED9-4F2D-B544-FC90B1CA305A}"/>
              </a:ext>
            </a:extLst>
          </p:cNvPr>
          <p:cNvSpPr>
            <a:spLocks noGrp="1"/>
          </p:cNvSpPr>
          <p:nvPr>
            <p:ph type="dt" sz="half" idx="10"/>
          </p:nvPr>
        </p:nvSpPr>
        <p:spPr/>
        <p:txBody>
          <a:bodyPr/>
          <a:lstStyle/>
          <a:p>
            <a:fld id="{A81F0D2A-35BE-4B4D-AAB9-CF3DFF5A92A3}" type="datetime2">
              <a:rPr lang="en-US" smtClean="0"/>
              <a:t>Thursday, June 12, 2025</a:t>
            </a:fld>
            <a:endParaRPr lang="bg-BG"/>
          </a:p>
        </p:txBody>
      </p:sp>
      <p:sp>
        <p:nvSpPr>
          <p:cNvPr id="4" name="Контейнер за долния колонтитул 3">
            <a:extLst>
              <a:ext uri="{FF2B5EF4-FFF2-40B4-BE49-F238E27FC236}">
                <a16:creationId xmlns:a16="http://schemas.microsoft.com/office/drawing/2014/main" id="{3C2BB5D0-0F65-409A-96B9-A58CED805A9F}"/>
              </a:ext>
            </a:extLst>
          </p:cNvPr>
          <p:cNvSpPr>
            <a:spLocks noGrp="1"/>
          </p:cNvSpPr>
          <p:nvPr>
            <p:ph type="ftr" sz="quarter" idx="11"/>
          </p:nvPr>
        </p:nvSpPr>
        <p:spPr/>
        <p:txBody>
          <a:bodyPr/>
          <a:lstStyle/>
          <a:p>
            <a:r>
              <a:rPr lang="de-DE"/>
              <a:t>Klaus F. Zimmermann</a:t>
            </a:r>
            <a:endParaRPr lang="bg-BG"/>
          </a:p>
        </p:txBody>
      </p:sp>
      <p:sp>
        <p:nvSpPr>
          <p:cNvPr id="5" name="Контейнер за номер на слайда 4">
            <a:extLst>
              <a:ext uri="{FF2B5EF4-FFF2-40B4-BE49-F238E27FC236}">
                <a16:creationId xmlns:a16="http://schemas.microsoft.com/office/drawing/2014/main" id="{1A901D66-5032-4AC2-A28D-57A8D3D683C9}"/>
              </a:ext>
            </a:extLst>
          </p:cNvPr>
          <p:cNvSpPr>
            <a:spLocks noGrp="1"/>
          </p:cNvSpPr>
          <p:nvPr>
            <p:ph type="sldNum" sz="quarter" idx="12"/>
          </p:nvPr>
        </p:nvSpPr>
        <p:spPr/>
        <p:txBody>
          <a:bodyPr/>
          <a:lstStyle/>
          <a:p>
            <a:fld id="{62D20A98-8E89-4030-929A-F3AD22051E14}" type="slidenum">
              <a:rPr lang="bg-BG" smtClean="0"/>
              <a:t>‹#›</a:t>
            </a:fld>
            <a:endParaRPr lang="bg-BG"/>
          </a:p>
        </p:txBody>
      </p:sp>
    </p:spTree>
    <p:extLst>
      <p:ext uri="{BB962C8B-B14F-4D97-AF65-F5344CB8AC3E}">
        <p14:creationId xmlns:p14="http://schemas.microsoft.com/office/powerpoint/2010/main" val="34017240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разен">
    <p:spTree>
      <p:nvGrpSpPr>
        <p:cNvPr id="1" name=""/>
        <p:cNvGrpSpPr/>
        <p:nvPr/>
      </p:nvGrpSpPr>
      <p:grpSpPr>
        <a:xfrm>
          <a:off x="0" y="0"/>
          <a:ext cx="0" cy="0"/>
          <a:chOff x="0" y="0"/>
          <a:chExt cx="0" cy="0"/>
        </a:xfrm>
      </p:grpSpPr>
      <p:sp>
        <p:nvSpPr>
          <p:cNvPr id="2" name="Контейнер за дата 1">
            <a:extLst>
              <a:ext uri="{FF2B5EF4-FFF2-40B4-BE49-F238E27FC236}">
                <a16:creationId xmlns:a16="http://schemas.microsoft.com/office/drawing/2014/main" id="{C069FF9C-8C77-40DE-8A6A-6F01E0E54052}"/>
              </a:ext>
            </a:extLst>
          </p:cNvPr>
          <p:cNvSpPr>
            <a:spLocks noGrp="1"/>
          </p:cNvSpPr>
          <p:nvPr>
            <p:ph type="dt" sz="half" idx="10"/>
          </p:nvPr>
        </p:nvSpPr>
        <p:spPr/>
        <p:txBody>
          <a:bodyPr/>
          <a:lstStyle/>
          <a:p>
            <a:fld id="{A65994ED-1F3E-4F80-A8AA-D2B5EF4ED300}" type="datetime2">
              <a:rPr lang="en-US" smtClean="0"/>
              <a:t>Thursday, June 12, 2025</a:t>
            </a:fld>
            <a:endParaRPr lang="bg-BG"/>
          </a:p>
        </p:txBody>
      </p:sp>
      <p:sp>
        <p:nvSpPr>
          <p:cNvPr id="3" name="Контейнер за долния колонтитул 2">
            <a:extLst>
              <a:ext uri="{FF2B5EF4-FFF2-40B4-BE49-F238E27FC236}">
                <a16:creationId xmlns:a16="http://schemas.microsoft.com/office/drawing/2014/main" id="{AAEC600D-703F-4327-8503-7E3EB386F432}"/>
              </a:ext>
            </a:extLst>
          </p:cNvPr>
          <p:cNvSpPr>
            <a:spLocks noGrp="1"/>
          </p:cNvSpPr>
          <p:nvPr>
            <p:ph type="ftr" sz="quarter" idx="11"/>
          </p:nvPr>
        </p:nvSpPr>
        <p:spPr/>
        <p:txBody>
          <a:bodyPr/>
          <a:lstStyle/>
          <a:p>
            <a:r>
              <a:rPr lang="de-DE"/>
              <a:t>Klaus F. Zimmermann</a:t>
            </a:r>
            <a:endParaRPr lang="bg-BG"/>
          </a:p>
        </p:txBody>
      </p:sp>
      <p:sp>
        <p:nvSpPr>
          <p:cNvPr id="4" name="Контейнер за номер на слайда 3">
            <a:extLst>
              <a:ext uri="{FF2B5EF4-FFF2-40B4-BE49-F238E27FC236}">
                <a16:creationId xmlns:a16="http://schemas.microsoft.com/office/drawing/2014/main" id="{7FF83473-0441-4962-B6E4-CF7F004F8D59}"/>
              </a:ext>
            </a:extLst>
          </p:cNvPr>
          <p:cNvSpPr>
            <a:spLocks noGrp="1"/>
          </p:cNvSpPr>
          <p:nvPr>
            <p:ph type="sldNum" sz="quarter" idx="12"/>
          </p:nvPr>
        </p:nvSpPr>
        <p:spPr/>
        <p:txBody>
          <a:bodyPr/>
          <a:lstStyle/>
          <a:p>
            <a:fld id="{62D20A98-8E89-4030-929A-F3AD22051E14}" type="slidenum">
              <a:rPr lang="bg-BG" smtClean="0"/>
              <a:t>‹#›</a:t>
            </a:fld>
            <a:endParaRPr lang="bg-BG"/>
          </a:p>
        </p:txBody>
      </p:sp>
    </p:spTree>
    <p:extLst>
      <p:ext uri="{BB962C8B-B14F-4D97-AF65-F5344CB8AC3E}">
        <p14:creationId xmlns:p14="http://schemas.microsoft.com/office/powerpoint/2010/main" val="9890157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Съдържание с надпис">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61BE22E6-4B09-45B1-971D-2198F04982E1}"/>
              </a:ext>
            </a:extLst>
          </p:cNvPr>
          <p:cNvSpPr>
            <a:spLocks noGrp="1"/>
          </p:cNvSpPr>
          <p:nvPr>
            <p:ph type="title"/>
          </p:nvPr>
        </p:nvSpPr>
        <p:spPr>
          <a:xfrm>
            <a:off x="629841" y="457200"/>
            <a:ext cx="2949178" cy="1600200"/>
          </a:xfrm>
        </p:spPr>
        <p:txBody>
          <a:bodyPr anchor="b"/>
          <a:lstStyle>
            <a:lvl1pPr>
              <a:defRPr sz="2400"/>
            </a:lvl1pPr>
          </a:lstStyle>
          <a:p>
            <a:r>
              <a:rPr lang="bg-BG"/>
              <a:t>Редакт. стил загл. образец</a:t>
            </a:r>
          </a:p>
        </p:txBody>
      </p:sp>
      <p:sp>
        <p:nvSpPr>
          <p:cNvPr id="3" name="Контейнер за съдържание 2">
            <a:extLst>
              <a:ext uri="{FF2B5EF4-FFF2-40B4-BE49-F238E27FC236}">
                <a16:creationId xmlns:a16="http://schemas.microsoft.com/office/drawing/2014/main" id="{3A5A61A1-4027-4B15-B6A6-1D7825854C2D}"/>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bg-BG"/>
              <a:t>Щракнете, за да редактирате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p>
        </p:txBody>
      </p:sp>
      <p:sp>
        <p:nvSpPr>
          <p:cNvPr id="4" name="Текстов контейнер 3">
            <a:extLst>
              <a:ext uri="{FF2B5EF4-FFF2-40B4-BE49-F238E27FC236}">
                <a16:creationId xmlns:a16="http://schemas.microsoft.com/office/drawing/2014/main" id="{49156A19-B73E-44E0-8B25-1ABDEF70D75C}"/>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bg-BG"/>
              <a:t>Щракнете, за да редактирате стиловете на текста в образеца</a:t>
            </a:r>
          </a:p>
        </p:txBody>
      </p:sp>
      <p:sp>
        <p:nvSpPr>
          <p:cNvPr id="5" name="Контейнер за дата 4">
            <a:extLst>
              <a:ext uri="{FF2B5EF4-FFF2-40B4-BE49-F238E27FC236}">
                <a16:creationId xmlns:a16="http://schemas.microsoft.com/office/drawing/2014/main" id="{8317299D-81D0-4122-901B-6804AFB2E818}"/>
              </a:ext>
            </a:extLst>
          </p:cNvPr>
          <p:cNvSpPr>
            <a:spLocks noGrp="1"/>
          </p:cNvSpPr>
          <p:nvPr>
            <p:ph type="dt" sz="half" idx="10"/>
          </p:nvPr>
        </p:nvSpPr>
        <p:spPr/>
        <p:txBody>
          <a:bodyPr/>
          <a:lstStyle/>
          <a:p>
            <a:fld id="{CAA28164-4D3F-4533-BEDB-2AD2AB83460E}" type="datetime2">
              <a:rPr lang="en-US" smtClean="0"/>
              <a:t>Thursday, June 12, 2025</a:t>
            </a:fld>
            <a:endParaRPr lang="bg-BG"/>
          </a:p>
        </p:txBody>
      </p:sp>
      <p:sp>
        <p:nvSpPr>
          <p:cNvPr id="6" name="Контейнер за долния колонтитул 5">
            <a:extLst>
              <a:ext uri="{FF2B5EF4-FFF2-40B4-BE49-F238E27FC236}">
                <a16:creationId xmlns:a16="http://schemas.microsoft.com/office/drawing/2014/main" id="{28869750-F361-4E74-8A80-43055430657C}"/>
              </a:ext>
            </a:extLst>
          </p:cNvPr>
          <p:cNvSpPr>
            <a:spLocks noGrp="1"/>
          </p:cNvSpPr>
          <p:nvPr>
            <p:ph type="ftr" sz="quarter" idx="11"/>
          </p:nvPr>
        </p:nvSpPr>
        <p:spPr/>
        <p:txBody>
          <a:bodyPr/>
          <a:lstStyle/>
          <a:p>
            <a:r>
              <a:rPr lang="de-DE"/>
              <a:t>Klaus F. Zimmermann</a:t>
            </a:r>
            <a:endParaRPr lang="bg-BG"/>
          </a:p>
        </p:txBody>
      </p:sp>
      <p:sp>
        <p:nvSpPr>
          <p:cNvPr id="7" name="Контейнер за номер на слайда 6">
            <a:extLst>
              <a:ext uri="{FF2B5EF4-FFF2-40B4-BE49-F238E27FC236}">
                <a16:creationId xmlns:a16="http://schemas.microsoft.com/office/drawing/2014/main" id="{35E25C8A-D3DD-4C94-9676-8CF53D8D0B07}"/>
              </a:ext>
            </a:extLst>
          </p:cNvPr>
          <p:cNvSpPr>
            <a:spLocks noGrp="1"/>
          </p:cNvSpPr>
          <p:nvPr>
            <p:ph type="sldNum" sz="quarter" idx="12"/>
          </p:nvPr>
        </p:nvSpPr>
        <p:spPr/>
        <p:txBody>
          <a:bodyPr/>
          <a:lstStyle/>
          <a:p>
            <a:fld id="{62D20A98-8E89-4030-929A-F3AD22051E14}" type="slidenum">
              <a:rPr lang="bg-BG" smtClean="0"/>
              <a:t>‹#›</a:t>
            </a:fld>
            <a:endParaRPr lang="bg-BG"/>
          </a:p>
        </p:txBody>
      </p:sp>
    </p:spTree>
    <p:extLst>
      <p:ext uri="{BB962C8B-B14F-4D97-AF65-F5344CB8AC3E}">
        <p14:creationId xmlns:p14="http://schemas.microsoft.com/office/powerpoint/2010/main" val="3034211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e-D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Rectangle 59"/>
          <p:cNvSpPr>
            <a:spLocks noGrp="1" noChangeArrowheads="1"/>
          </p:cNvSpPr>
          <p:nvPr>
            <p:ph type="sldNum" sz="quarter" idx="10"/>
          </p:nvPr>
        </p:nvSpPr>
        <p:spPr>
          <a:ln/>
        </p:spPr>
        <p:txBody>
          <a:bodyPr/>
          <a:lstStyle>
            <a:lvl1pPr>
              <a:defRPr/>
            </a:lvl1pPr>
          </a:lstStyle>
          <a:p>
            <a:pPr>
              <a:defRPr/>
            </a:pPr>
            <a:fld id="{09C1A870-70FE-421B-A705-D26ED25B2060}" type="slidenum">
              <a:rPr lang="en-US"/>
              <a:pPr>
                <a:defRPr/>
              </a:pPr>
              <a:t>‹#›</a:t>
            </a:fld>
            <a:endParaRPr lang="en-US"/>
          </a:p>
        </p:txBody>
      </p:sp>
    </p:spTree>
    <p:extLst>
      <p:ext uri="{BB962C8B-B14F-4D97-AF65-F5344CB8AC3E}">
        <p14:creationId xmlns:p14="http://schemas.microsoft.com/office/powerpoint/2010/main" val="9366431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Картина с надпис">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81CC4EA6-905D-40AE-B57A-C9916844B059}"/>
              </a:ext>
            </a:extLst>
          </p:cNvPr>
          <p:cNvSpPr>
            <a:spLocks noGrp="1"/>
          </p:cNvSpPr>
          <p:nvPr>
            <p:ph type="title"/>
          </p:nvPr>
        </p:nvSpPr>
        <p:spPr>
          <a:xfrm>
            <a:off x="629841" y="457200"/>
            <a:ext cx="2949178" cy="1600200"/>
          </a:xfrm>
        </p:spPr>
        <p:txBody>
          <a:bodyPr anchor="b"/>
          <a:lstStyle>
            <a:lvl1pPr>
              <a:defRPr sz="2400"/>
            </a:lvl1pPr>
          </a:lstStyle>
          <a:p>
            <a:r>
              <a:rPr lang="bg-BG"/>
              <a:t>Редакт. стил загл. образец</a:t>
            </a:r>
          </a:p>
        </p:txBody>
      </p:sp>
      <p:sp>
        <p:nvSpPr>
          <p:cNvPr id="3" name="Контейнер за картина 2">
            <a:extLst>
              <a:ext uri="{FF2B5EF4-FFF2-40B4-BE49-F238E27FC236}">
                <a16:creationId xmlns:a16="http://schemas.microsoft.com/office/drawing/2014/main" id="{C622DCAD-F120-49F8-9F89-1D57E781B6EF}"/>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bg-BG"/>
          </a:p>
        </p:txBody>
      </p:sp>
      <p:sp>
        <p:nvSpPr>
          <p:cNvPr id="4" name="Текстов контейнер 3">
            <a:extLst>
              <a:ext uri="{FF2B5EF4-FFF2-40B4-BE49-F238E27FC236}">
                <a16:creationId xmlns:a16="http://schemas.microsoft.com/office/drawing/2014/main" id="{A652ED81-21D4-4877-AFE9-AAFD3BBC8356}"/>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bg-BG"/>
              <a:t>Щракнете, за да редактирате стиловете на текста в образеца</a:t>
            </a:r>
          </a:p>
        </p:txBody>
      </p:sp>
      <p:sp>
        <p:nvSpPr>
          <p:cNvPr id="5" name="Контейнер за дата 4">
            <a:extLst>
              <a:ext uri="{FF2B5EF4-FFF2-40B4-BE49-F238E27FC236}">
                <a16:creationId xmlns:a16="http://schemas.microsoft.com/office/drawing/2014/main" id="{343A491C-5589-47B1-A942-D2FAC903DFC2}"/>
              </a:ext>
            </a:extLst>
          </p:cNvPr>
          <p:cNvSpPr>
            <a:spLocks noGrp="1"/>
          </p:cNvSpPr>
          <p:nvPr>
            <p:ph type="dt" sz="half" idx="10"/>
          </p:nvPr>
        </p:nvSpPr>
        <p:spPr/>
        <p:txBody>
          <a:bodyPr/>
          <a:lstStyle/>
          <a:p>
            <a:fld id="{DFB72E3B-2AFF-48AA-9816-20F3B4400D37}" type="datetime2">
              <a:rPr lang="en-US" smtClean="0"/>
              <a:t>Thursday, June 12, 2025</a:t>
            </a:fld>
            <a:endParaRPr lang="bg-BG"/>
          </a:p>
        </p:txBody>
      </p:sp>
      <p:sp>
        <p:nvSpPr>
          <p:cNvPr id="6" name="Контейнер за долния колонтитул 5">
            <a:extLst>
              <a:ext uri="{FF2B5EF4-FFF2-40B4-BE49-F238E27FC236}">
                <a16:creationId xmlns:a16="http://schemas.microsoft.com/office/drawing/2014/main" id="{341D9B2E-4895-4886-9A15-D63788ED5F3B}"/>
              </a:ext>
            </a:extLst>
          </p:cNvPr>
          <p:cNvSpPr>
            <a:spLocks noGrp="1"/>
          </p:cNvSpPr>
          <p:nvPr>
            <p:ph type="ftr" sz="quarter" idx="11"/>
          </p:nvPr>
        </p:nvSpPr>
        <p:spPr/>
        <p:txBody>
          <a:bodyPr/>
          <a:lstStyle/>
          <a:p>
            <a:r>
              <a:rPr lang="de-DE"/>
              <a:t>Klaus F. Zimmermann</a:t>
            </a:r>
            <a:endParaRPr lang="bg-BG"/>
          </a:p>
        </p:txBody>
      </p:sp>
      <p:sp>
        <p:nvSpPr>
          <p:cNvPr id="7" name="Контейнер за номер на слайда 6">
            <a:extLst>
              <a:ext uri="{FF2B5EF4-FFF2-40B4-BE49-F238E27FC236}">
                <a16:creationId xmlns:a16="http://schemas.microsoft.com/office/drawing/2014/main" id="{CFD20A59-4B14-420D-95D8-CEE48D0A626D}"/>
              </a:ext>
            </a:extLst>
          </p:cNvPr>
          <p:cNvSpPr>
            <a:spLocks noGrp="1"/>
          </p:cNvSpPr>
          <p:nvPr>
            <p:ph type="sldNum" sz="quarter" idx="12"/>
          </p:nvPr>
        </p:nvSpPr>
        <p:spPr/>
        <p:txBody>
          <a:bodyPr/>
          <a:lstStyle/>
          <a:p>
            <a:fld id="{62D20A98-8E89-4030-929A-F3AD22051E14}" type="slidenum">
              <a:rPr lang="bg-BG" smtClean="0"/>
              <a:t>‹#›</a:t>
            </a:fld>
            <a:endParaRPr lang="bg-BG"/>
          </a:p>
        </p:txBody>
      </p:sp>
    </p:spTree>
    <p:extLst>
      <p:ext uri="{BB962C8B-B14F-4D97-AF65-F5344CB8AC3E}">
        <p14:creationId xmlns:p14="http://schemas.microsoft.com/office/powerpoint/2010/main" val="42849542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лавие и вертикален текст">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85E2985A-C378-4184-A8BB-24D946E8C367}"/>
              </a:ext>
            </a:extLst>
          </p:cNvPr>
          <p:cNvSpPr>
            <a:spLocks noGrp="1"/>
          </p:cNvSpPr>
          <p:nvPr>
            <p:ph type="title"/>
          </p:nvPr>
        </p:nvSpPr>
        <p:spPr/>
        <p:txBody>
          <a:bodyPr/>
          <a:lstStyle/>
          <a:p>
            <a:r>
              <a:rPr lang="bg-BG"/>
              <a:t>Редакт. стил загл. образец</a:t>
            </a:r>
          </a:p>
        </p:txBody>
      </p:sp>
      <p:sp>
        <p:nvSpPr>
          <p:cNvPr id="3" name="Контейнер за вертикален текст 2">
            <a:extLst>
              <a:ext uri="{FF2B5EF4-FFF2-40B4-BE49-F238E27FC236}">
                <a16:creationId xmlns:a16="http://schemas.microsoft.com/office/drawing/2014/main" id="{E230FCDC-A7F5-4DF0-83B7-EBE977B78AC7}"/>
              </a:ext>
            </a:extLst>
          </p:cNvPr>
          <p:cNvSpPr>
            <a:spLocks noGrp="1"/>
          </p:cNvSpPr>
          <p:nvPr>
            <p:ph type="body" orient="vert" idx="1"/>
          </p:nvPr>
        </p:nvSpPr>
        <p:spPr/>
        <p:txBody>
          <a:bodyPr vert="eaVert"/>
          <a:lstStyle/>
          <a:p>
            <a:pPr lvl="0"/>
            <a:r>
              <a:rPr lang="bg-BG"/>
              <a:t>Щракнете, за да редактирате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p>
        </p:txBody>
      </p:sp>
      <p:sp>
        <p:nvSpPr>
          <p:cNvPr id="4" name="Контейнер за дата 3">
            <a:extLst>
              <a:ext uri="{FF2B5EF4-FFF2-40B4-BE49-F238E27FC236}">
                <a16:creationId xmlns:a16="http://schemas.microsoft.com/office/drawing/2014/main" id="{DC02DA7D-21DF-4BAE-8F3A-F71310B2766C}"/>
              </a:ext>
            </a:extLst>
          </p:cNvPr>
          <p:cNvSpPr>
            <a:spLocks noGrp="1"/>
          </p:cNvSpPr>
          <p:nvPr>
            <p:ph type="dt" sz="half" idx="10"/>
          </p:nvPr>
        </p:nvSpPr>
        <p:spPr/>
        <p:txBody>
          <a:bodyPr/>
          <a:lstStyle/>
          <a:p>
            <a:fld id="{6163B0F2-9E50-47A8-B1E6-052BB8A3411E}" type="datetime2">
              <a:rPr lang="en-US" smtClean="0"/>
              <a:t>Thursday, June 12, 2025</a:t>
            </a:fld>
            <a:endParaRPr lang="bg-BG"/>
          </a:p>
        </p:txBody>
      </p:sp>
      <p:sp>
        <p:nvSpPr>
          <p:cNvPr id="5" name="Контейнер за долния колонтитул 4">
            <a:extLst>
              <a:ext uri="{FF2B5EF4-FFF2-40B4-BE49-F238E27FC236}">
                <a16:creationId xmlns:a16="http://schemas.microsoft.com/office/drawing/2014/main" id="{00837C38-73F3-43CD-8EC3-76601EA4837B}"/>
              </a:ext>
            </a:extLst>
          </p:cNvPr>
          <p:cNvSpPr>
            <a:spLocks noGrp="1"/>
          </p:cNvSpPr>
          <p:nvPr>
            <p:ph type="ftr" sz="quarter" idx="11"/>
          </p:nvPr>
        </p:nvSpPr>
        <p:spPr/>
        <p:txBody>
          <a:bodyPr/>
          <a:lstStyle/>
          <a:p>
            <a:r>
              <a:rPr lang="de-DE"/>
              <a:t>Klaus F. Zimmermann</a:t>
            </a:r>
            <a:endParaRPr lang="bg-BG"/>
          </a:p>
        </p:txBody>
      </p:sp>
      <p:sp>
        <p:nvSpPr>
          <p:cNvPr id="6" name="Контейнер за номер на слайда 5">
            <a:extLst>
              <a:ext uri="{FF2B5EF4-FFF2-40B4-BE49-F238E27FC236}">
                <a16:creationId xmlns:a16="http://schemas.microsoft.com/office/drawing/2014/main" id="{D1B5C57A-E77F-4268-B4E8-411C400F468B}"/>
              </a:ext>
            </a:extLst>
          </p:cNvPr>
          <p:cNvSpPr>
            <a:spLocks noGrp="1"/>
          </p:cNvSpPr>
          <p:nvPr>
            <p:ph type="sldNum" sz="quarter" idx="12"/>
          </p:nvPr>
        </p:nvSpPr>
        <p:spPr/>
        <p:txBody>
          <a:bodyPr/>
          <a:lstStyle/>
          <a:p>
            <a:fld id="{62D20A98-8E89-4030-929A-F3AD22051E14}" type="slidenum">
              <a:rPr lang="bg-BG" smtClean="0"/>
              <a:t>‹#›</a:t>
            </a:fld>
            <a:endParaRPr lang="bg-BG"/>
          </a:p>
        </p:txBody>
      </p:sp>
    </p:spTree>
    <p:extLst>
      <p:ext uri="{BB962C8B-B14F-4D97-AF65-F5344CB8AC3E}">
        <p14:creationId xmlns:p14="http://schemas.microsoft.com/office/powerpoint/2010/main" val="15364991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но заглавие и текст">
    <p:spTree>
      <p:nvGrpSpPr>
        <p:cNvPr id="1" name=""/>
        <p:cNvGrpSpPr/>
        <p:nvPr/>
      </p:nvGrpSpPr>
      <p:grpSpPr>
        <a:xfrm>
          <a:off x="0" y="0"/>
          <a:ext cx="0" cy="0"/>
          <a:chOff x="0" y="0"/>
          <a:chExt cx="0" cy="0"/>
        </a:xfrm>
      </p:grpSpPr>
      <p:sp>
        <p:nvSpPr>
          <p:cNvPr id="2" name="Вертикално заглавие 1">
            <a:extLst>
              <a:ext uri="{FF2B5EF4-FFF2-40B4-BE49-F238E27FC236}">
                <a16:creationId xmlns:a16="http://schemas.microsoft.com/office/drawing/2014/main" id="{B43F4EE8-C760-4F40-915F-25B7C598ABBB}"/>
              </a:ext>
            </a:extLst>
          </p:cNvPr>
          <p:cNvSpPr>
            <a:spLocks noGrp="1"/>
          </p:cNvSpPr>
          <p:nvPr>
            <p:ph type="title" orient="vert"/>
          </p:nvPr>
        </p:nvSpPr>
        <p:spPr>
          <a:xfrm>
            <a:off x="6543675" y="365125"/>
            <a:ext cx="1971675" cy="5811838"/>
          </a:xfrm>
        </p:spPr>
        <p:txBody>
          <a:bodyPr vert="eaVert"/>
          <a:lstStyle/>
          <a:p>
            <a:r>
              <a:rPr lang="bg-BG"/>
              <a:t>Редакт. стил загл. образец</a:t>
            </a:r>
          </a:p>
        </p:txBody>
      </p:sp>
      <p:sp>
        <p:nvSpPr>
          <p:cNvPr id="3" name="Контейнер за вертикален текст 2">
            <a:extLst>
              <a:ext uri="{FF2B5EF4-FFF2-40B4-BE49-F238E27FC236}">
                <a16:creationId xmlns:a16="http://schemas.microsoft.com/office/drawing/2014/main" id="{C5AA49F4-2D6F-4F34-B8BD-0CE1DC6B72E5}"/>
              </a:ext>
            </a:extLst>
          </p:cNvPr>
          <p:cNvSpPr>
            <a:spLocks noGrp="1"/>
          </p:cNvSpPr>
          <p:nvPr>
            <p:ph type="body" orient="vert" idx="1"/>
          </p:nvPr>
        </p:nvSpPr>
        <p:spPr>
          <a:xfrm>
            <a:off x="628650" y="365125"/>
            <a:ext cx="5800725" cy="5811838"/>
          </a:xfrm>
        </p:spPr>
        <p:txBody>
          <a:bodyPr vert="eaVert"/>
          <a:lstStyle/>
          <a:p>
            <a:pPr lvl="0"/>
            <a:r>
              <a:rPr lang="bg-BG"/>
              <a:t>Щракнете, за да редактирате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p>
        </p:txBody>
      </p:sp>
      <p:sp>
        <p:nvSpPr>
          <p:cNvPr id="4" name="Контейнер за дата 3">
            <a:extLst>
              <a:ext uri="{FF2B5EF4-FFF2-40B4-BE49-F238E27FC236}">
                <a16:creationId xmlns:a16="http://schemas.microsoft.com/office/drawing/2014/main" id="{7C369471-926A-4A54-9620-5754AE47E354}"/>
              </a:ext>
            </a:extLst>
          </p:cNvPr>
          <p:cNvSpPr>
            <a:spLocks noGrp="1"/>
          </p:cNvSpPr>
          <p:nvPr>
            <p:ph type="dt" sz="half" idx="10"/>
          </p:nvPr>
        </p:nvSpPr>
        <p:spPr/>
        <p:txBody>
          <a:bodyPr/>
          <a:lstStyle/>
          <a:p>
            <a:fld id="{FA266328-A400-43CA-A7B0-7879D8E634A2}" type="datetime2">
              <a:rPr lang="en-US" smtClean="0"/>
              <a:t>Thursday, June 12, 2025</a:t>
            </a:fld>
            <a:endParaRPr lang="bg-BG"/>
          </a:p>
        </p:txBody>
      </p:sp>
      <p:sp>
        <p:nvSpPr>
          <p:cNvPr id="5" name="Контейнер за долния колонтитул 4">
            <a:extLst>
              <a:ext uri="{FF2B5EF4-FFF2-40B4-BE49-F238E27FC236}">
                <a16:creationId xmlns:a16="http://schemas.microsoft.com/office/drawing/2014/main" id="{7E5C1A9F-EF47-41A1-8217-51D9831019EB}"/>
              </a:ext>
            </a:extLst>
          </p:cNvPr>
          <p:cNvSpPr>
            <a:spLocks noGrp="1"/>
          </p:cNvSpPr>
          <p:nvPr>
            <p:ph type="ftr" sz="quarter" idx="11"/>
          </p:nvPr>
        </p:nvSpPr>
        <p:spPr/>
        <p:txBody>
          <a:bodyPr/>
          <a:lstStyle/>
          <a:p>
            <a:r>
              <a:rPr lang="de-DE"/>
              <a:t>Klaus F. Zimmermann</a:t>
            </a:r>
            <a:endParaRPr lang="bg-BG"/>
          </a:p>
        </p:txBody>
      </p:sp>
      <p:sp>
        <p:nvSpPr>
          <p:cNvPr id="6" name="Контейнер за номер на слайда 5">
            <a:extLst>
              <a:ext uri="{FF2B5EF4-FFF2-40B4-BE49-F238E27FC236}">
                <a16:creationId xmlns:a16="http://schemas.microsoft.com/office/drawing/2014/main" id="{EE053653-5C7C-4D7A-8920-6BB4263B72FB}"/>
              </a:ext>
            </a:extLst>
          </p:cNvPr>
          <p:cNvSpPr>
            <a:spLocks noGrp="1"/>
          </p:cNvSpPr>
          <p:nvPr>
            <p:ph type="sldNum" sz="quarter" idx="12"/>
          </p:nvPr>
        </p:nvSpPr>
        <p:spPr/>
        <p:txBody>
          <a:bodyPr/>
          <a:lstStyle/>
          <a:p>
            <a:fld id="{62D20A98-8E89-4030-929A-F3AD22051E14}" type="slidenum">
              <a:rPr lang="bg-BG" smtClean="0"/>
              <a:t>‹#›</a:t>
            </a:fld>
            <a:endParaRPr lang="bg-BG"/>
          </a:p>
        </p:txBody>
      </p:sp>
    </p:spTree>
    <p:extLst>
      <p:ext uri="{BB962C8B-B14F-4D97-AF65-F5344CB8AC3E}">
        <p14:creationId xmlns:p14="http://schemas.microsoft.com/office/powerpoint/2010/main" val="25960487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Заглавен слайд">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D45A0B32-C856-4D69-9845-AA558686C0BA}"/>
              </a:ext>
            </a:extLst>
          </p:cNvPr>
          <p:cNvSpPr>
            <a:spLocks noGrp="1"/>
          </p:cNvSpPr>
          <p:nvPr>
            <p:ph type="ctrTitle"/>
          </p:nvPr>
        </p:nvSpPr>
        <p:spPr>
          <a:xfrm>
            <a:off x="1143000" y="1122363"/>
            <a:ext cx="6858000" cy="2387600"/>
          </a:xfrm>
        </p:spPr>
        <p:txBody>
          <a:bodyPr anchor="b"/>
          <a:lstStyle>
            <a:lvl1pPr algn="ctr">
              <a:defRPr sz="4500"/>
            </a:lvl1pPr>
          </a:lstStyle>
          <a:p>
            <a:r>
              <a:rPr lang="bg-BG"/>
              <a:t>Редакт. стил загл. образец</a:t>
            </a:r>
          </a:p>
        </p:txBody>
      </p:sp>
      <p:sp>
        <p:nvSpPr>
          <p:cNvPr id="3" name="Подзаглавие 2">
            <a:extLst>
              <a:ext uri="{FF2B5EF4-FFF2-40B4-BE49-F238E27FC236}">
                <a16:creationId xmlns:a16="http://schemas.microsoft.com/office/drawing/2014/main" id="{B0C0CCC2-3E35-4ECA-9AA2-7160AD1222AF}"/>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bg-BG"/>
              <a:t>Щракнете, за да редактирате стила на подзаглавието в образеца</a:t>
            </a:r>
          </a:p>
        </p:txBody>
      </p:sp>
      <p:sp>
        <p:nvSpPr>
          <p:cNvPr id="4" name="Контейнер за дата 3">
            <a:extLst>
              <a:ext uri="{FF2B5EF4-FFF2-40B4-BE49-F238E27FC236}">
                <a16:creationId xmlns:a16="http://schemas.microsoft.com/office/drawing/2014/main" id="{F62ED1DA-4068-44E7-8C2B-067F0E972F38}"/>
              </a:ext>
            </a:extLst>
          </p:cNvPr>
          <p:cNvSpPr>
            <a:spLocks noGrp="1"/>
          </p:cNvSpPr>
          <p:nvPr>
            <p:ph type="dt" sz="half" idx="10"/>
          </p:nvPr>
        </p:nvSpPr>
        <p:spPr/>
        <p:txBody>
          <a:bodyPr/>
          <a:lstStyle/>
          <a:p>
            <a:fld id="{7528860E-1CCA-497A-8784-729A131B7631}" type="datetime2">
              <a:rPr lang="en-US" smtClean="0"/>
              <a:t>Thursday, June 12, 2025</a:t>
            </a:fld>
            <a:endParaRPr lang="bg-BG"/>
          </a:p>
        </p:txBody>
      </p:sp>
      <p:sp>
        <p:nvSpPr>
          <p:cNvPr id="5" name="Контейнер за долния колонтитул 4">
            <a:extLst>
              <a:ext uri="{FF2B5EF4-FFF2-40B4-BE49-F238E27FC236}">
                <a16:creationId xmlns:a16="http://schemas.microsoft.com/office/drawing/2014/main" id="{22D38979-24E8-4473-ABDF-8F6D1F695531}"/>
              </a:ext>
            </a:extLst>
          </p:cNvPr>
          <p:cNvSpPr>
            <a:spLocks noGrp="1"/>
          </p:cNvSpPr>
          <p:nvPr>
            <p:ph type="ftr" sz="quarter" idx="11"/>
          </p:nvPr>
        </p:nvSpPr>
        <p:spPr/>
        <p:txBody>
          <a:bodyPr/>
          <a:lstStyle/>
          <a:p>
            <a:endParaRPr lang="bg-BG"/>
          </a:p>
        </p:txBody>
      </p:sp>
      <p:sp>
        <p:nvSpPr>
          <p:cNvPr id="6" name="Контейнер за номер на слайда 5">
            <a:extLst>
              <a:ext uri="{FF2B5EF4-FFF2-40B4-BE49-F238E27FC236}">
                <a16:creationId xmlns:a16="http://schemas.microsoft.com/office/drawing/2014/main" id="{5F8D2E3B-3253-498A-8450-FF7AD6F5C7B6}"/>
              </a:ext>
            </a:extLst>
          </p:cNvPr>
          <p:cNvSpPr>
            <a:spLocks noGrp="1"/>
          </p:cNvSpPr>
          <p:nvPr>
            <p:ph type="sldNum" sz="quarter" idx="12"/>
          </p:nvPr>
        </p:nvSpPr>
        <p:spPr/>
        <p:txBody>
          <a:bodyPr/>
          <a:lstStyle/>
          <a:p>
            <a:fld id="{62D20A98-8E89-4030-929A-F3AD22051E14}" type="slidenum">
              <a:rPr lang="bg-BG" smtClean="0"/>
              <a:t>‹#›</a:t>
            </a:fld>
            <a:endParaRPr lang="bg-BG"/>
          </a:p>
        </p:txBody>
      </p:sp>
    </p:spTree>
    <p:extLst>
      <p:ext uri="{BB962C8B-B14F-4D97-AF65-F5344CB8AC3E}">
        <p14:creationId xmlns:p14="http://schemas.microsoft.com/office/powerpoint/2010/main" val="12157224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лавие и съдържание">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1BC28039-1945-42AC-8B68-B0ADB1CBE1DF}"/>
              </a:ext>
            </a:extLst>
          </p:cNvPr>
          <p:cNvSpPr>
            <a:spLocks noGrp="1"/>
          </p:cNvSpPr>
          <p:nvPr>
            <p:ph type="title"/>
          </p:nvPr>
        </p:nvSpPr>
        <p:spPr/>
        <p:txBody>
          <a:bodyPr/>
          <a:lstStyle/>
          <a:p>
            <a:r>
              <a:rPr lang="bg-BG"/>
              <a:t>Редакт. стил загл. образец</a:t>
            </a:r>
          </a:p>
        </p:txBody>
      </p:sp>
      <p:sp>
        <p:nvSpPr>
          <p:cNvPr id="3" name="Контейнер за съдържание 2">
            <a:extLst>
              <a:ext uri="{FF2B5EF4-FFF2-40B4-BE49-F238E27FC236}">
                <a16:creationId xmlns:a16="http://schemas.microsoft.com/office/drawing/2014/main" id="{D8DE6BE3-4BD0-410F-A7EB-BA601F6FC4B7}"/>
              </a:ext>
            </a:extLst>
          </p:cNvPr>
          <p:cNvSpPr>
            <a:spLocks noGrp="1"/>
          </p:cNvSpPr>
          <p:nvPr>
            <p:ph idx="1"/>
          </p:nvPr>
        </p:nvSpPr>
        <p:spPr/>
        <p:txBody>
          <a:bodyPr/>
          <a:lstStyle/>
          <a:p>
            <a:pPr lvl="0"/>
            <a:r>
              <a:rPr lang="bg-BG"/>
              <a:t>Щракнете, за да редактирате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p>
        </p:txBody>
      </p:sp>
      <p:sp>
        <p:nvSpPr>
          <p:cNvPr id="4" name="Контейнер за дата 3">
            <a:extLst>
              <a:ext uri="{FF2B5EF4-FFF2-40B4-BE49-F238E27FC236}">
                <a16:creationId xmlns:a16="http://schemas.microsoft.com/office/drawing/2014/main" id="{9DA9E897-5B1D-49C8-A572-2BB788575194}"/>
              </a:ext>
            </a:extLst>
          </p:cNvPr>
          <p:cNvSpPr>
            <a:spLocks noGrp="1"/>
          </p:cNvSpPr>
          <p:nvPr>
            <p:ph type="dt" sz="half" idx="10"/>
          </p:nvPr>
        </p:nvSpPr>
        <p:spPr/>
        <p:txBody>
          <a:bodyPr/>
          <a:lstStyle/>
          <a:p>
            <a:fld id="{1A69BCAC-F2B6-46F8-9059-3BD75C750386}" type="datetime2">
              <a:rPr lang="en-US" smtClean="0"/>
              <a:t>Thursday, June 12, 2025</a:t>
            </a:fld>
            <a:endParaRPr lang="bg-BG"/>
          </a:p>
        </p:txBody>
      </p:sp>
      <p:sp>
        <p:nvSpPr>
          <p:cNvPr id="5" name="Контейнер за долния колонтитул 4">
            <a:extLst>
              <a:ext uri="{FF2B5EF4-FFF2-40B4-BE49-F238E27FC236}">
                <a16:creationId xmlns:a16="http://schemas.microsoft.com/office/drawing/2014/main" id="{2C3E0756-7E55-4704-BD4A-242EDFC2792D}"/>
              </a:ext>
            </a:extLst>
          </p:cNvPr>
          <p:cNvSpPr>
            <a:spLocks noGrp="1"/>
          </p:cNvSpPr>
          <p:nvPr>
            <p:ph type="ftr" sz="quarter" idx="11"/>
          </p:nvPr>
        </p:nvSpPr>
        <p:spPr/>
        <p:txBody>
          <a:bodyPr/>
          <a:lstStyle/>
          <a:p>
            <a:endParaRPr lang="bg-BG"/>
          </a:p>
        </p:txBody>
      </p:sp>
      <p:sp>
        <p:nvSpPr>
          <p:cNvPr id="6" name="Контейнер за номер на слайда 5">
            <a:extLst>
              <a:ext uri="{FF2B5EF4-FFF2-40B4-BE49-F238E27FC236}">
                <a16:creationId xmlns:a16="http://schemas.microsoft.com/office/drawing/2014/main" id="{285779B3-12AA-4CCD-9C1F-EFD0FB88119B}"/>
              </a:ext>
            </a:extLst>
          </p:cNvPr>
          <p:cNvSpPr>
            <a:spLocks noGrp="1"/>
          </p:cNvSpPr>
          <p:nvPr>
            <p:ph type="sldNum" sz="quarter" idx="12"/>
          </p:nvPr>
        </p:nvSpPr>
        <p:spPr/>
        <p:txBody>
          <a:bodyPr/>
          <a:lstStyle/>
          <a:p>
            <a:fld id="{62D20A98-8E89-4030-929A-F3AD22051E14}" type="slidenum">
              <a:rPr lang="bg-BG" smtClean="0"/>
              <a:t>‹#›</a:t>
            </a:fld>
            <a:endParaRPr lang="bg-BG"/>
          </a:p>
        </p:txBody>
      </p:sp>
    </p:spTree>
    <p:extLst>
      <p:ext uri="{BB962C8B-B14F-4D97-AF65-F5344CB8AC3E}">
        <p14:creationId xmlns:p14="http://schemas.microsoft.com/office/powerpoint/2010/main" val="10763727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лавка разд.">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04464184-EA9D-48D2-A9AD-E9D1FA916B70}"/>
              </a:ext>
            </a:extLst>
          </p:cNvPr>
          <p:cNvSpPr>
            <a:spLocks noGrp="1"/>
          </p:cNvSpPr>
          <p:nvPr>
            <p:ph type="title"/>
          </p:nvPr>
        </p:nvSpPr>
        <p:spPr>
          <a:xfrm>
            <a:off x="623888" y="1709739"/>
            <a:ext cx="7886700" cy="2852737"/>
          </a:xfrm>
        </p:spPr>
        <p:txBody>
          <a:bodyPr anchor="b"/>
          <a:lstStyle>
            <a:lvl1pPr>
              <a:defRPr sz="4500"/>
            </a:lvl1pPr>
          </a:lstStyle>
          <a:p>
            <a:r>
              <a:rPr lang="bg-BG"/>
              <a:t>Редакт. стил загл. образец</a:t>
            </a:r>
          </a:p>
        </p:txBody>
      </p:sp>
      <p:sp>
        <p:nvSpPr>
          <p:cNvPr id="3" name="Текстов контейнер 2">
            <a:extLst>
              <a:ext uri="{FF2B5EF4-FFF2-40B4-BE49-F238E27FC236}">
                <a16:creationId xmlns:a16="http://schemas.microsoft.com/office/drawing/2014/main" id="{97C6D35F-FE83-42D6-B46A-0D541DEE3509}"/>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bg-BG"/>
              <a:t>Щракнете, за да редактирате стиловете на текста в образеца</a:t>
            </a:r>
          </a:p>
        </p:txBody>
      </p:sp>
      <p:sp>
        <p:nvSpPr>
          <p:cNvPr id="4" name="Контейнер за дата 3">
            <a:extLst>
              <a:ext uri="{FF2B5EF4-FFF2-40B4-BE49-F238E27FC236}">
                <a16:creationId xmlns:a16="http://schemas.microsoft.com/office/drawing/2014/main" id="{68A6A379-FCE1-42E5-90A3-AF208027B259}"/>
              </a:ext>
            </a:extLst>
          </p:cNvPr>
          <p:cNvSpPr>
            <a:spLocks noGrp="1"/>
          </p:cNvSpPr>
          <p:nvPr>
            <p:ph type="dt" sz="half" idx="10"/>
          </p:nvPr>
        </p:nvSpPr>
        <p:spPr/>
        <p:txBody>
          <a:bodyPr/>
          <a:lstStyle/>
          <a:p>
            <a:fld id="{D3AE54EC-8FD5-4909-8010-1F350ECBBFE8}" type="datetime2">
              <a:rPr lang="en-US" smtClean="0"/>
              <a:t>Thursday, June 12, 2025</a:t>
            </a:fld>
            <a:endParaRPr lang="bg-BG"/>
          </a:p>
        </p:txBody>
      </p:sp>
      <p:sp>
        <p:nvSpPr>
          <p:cNvPr id="5" name="Контейнер за долния колонтитул 4">
            <a:extLst>
              <a:ext uri="{FF2B5EF4-FFF2-40B4-BE49-F238E27FC236}">
                <a16:creationId xmlns:a16="http://schemas.microsoft.com/office/drawing/2014/main" id="{325B0327-7BBD-41A3-B9E1-A9D05CD99A9B}"/>
              </a:ext>
            </a:extLst>
          </p:cNvPr>
          <p:cNvSpPr>
            <a:spLocks noGrp="1"/>
          </p:cNvSpPr>
          <p:nvPr>
            <p:ph type="ftr" sz="quarter" idx="11"/>
          </p:nvPr>
        </p:nvSpPr>
        <p:spPr/>
        <p:txBody>
          <a:bodyPr/>
          <a:lstStyle/>
          <a:p>
            <a:endParaRPr lang="bg-BG"/>
          </a:p>
        </p:txBody>
      </p:sp>
      <p:sp>
        <p:nvSpPr>
          <p:cNvPr id="6" name="Контейнер за номер на слайда 5">
            <a:extLst>
              <a:ext uri="{FF2B5EF4-FFF2-40B4-BE49-F238E27FC236}">
                <a16:creationId xmlns:a16="http://schemas.microsoft.com/office/drawing/2014/main" id="{3A07C87C-F85B-452A-A857-66D76EAAED03}"/>
              </a:ext>
            </a:extLst>
          </p:cNvPr>
          <p:cNvSpPr>
            <a:spLocks noGrp="1"/>
          </p:cNvSpPr>
          <p:nvPr>
            <p:ph type="sldNum" sz="quarter" idx="12"/>
          </p:nvPr>
        </p:nvSpPr>
        <p:spPr/>
        <p:txBody>
          <a:bodyPr/>
          <a:lstStyle/>
          <a:p>
            <a:fld id="{62D20A98-8E89-4030-929A-F3AD22051E14}" type="slidenum">
              <a:rPr lang="bg-BG" smtClean="0"/>
              <a:t>‹#›</a:t>
            </a:fld>
            <a:endParaRPr lang="bg-BG"/>
          </a:p>
        </p:txBody>
      </p:sp>
    </p:spTree>
    <p:extLst>
      <p:ext uri="{BB962C8B-B14F-4D97-AF65-F5344CB8AC3E}">
        <p14:creationId xmlns:p14="http://schemas.microsoft.com/office/powerpoint/2010/main" val="15041402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е съдържания">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E6861808-95BD-4802-BBC3-85259ED2C924}"/>
              </a:ext>
            </a:extLst>
          </p:cNvPr>
          <p:cNvSpPr>
            <a:spLocks noGrp="1"/>
          </p:cNvSpPr>
          <p:nvPr>
            <p:ph type="title"/>
          </p:nvPr>
        </p:nvSpPr>
        <p:spPr/>
        <p:txBody>
          <a:bodyPr/>
          <a:lstStyle/>
          <a:p>
            <a:r>
              <a:rPr lang="bg-BG"/>
              <a:t>Редакт. стил загл. образец</a:t>
            </a:r>
          </a:p>
        </p:txBody>
      </p:sp>
      <p:sp>
        <p:nvSpPr>
          <p:cNvPr id="3" name="Контейнер за съдържание 2">
            <a:extLst>
              <a:ext uri="{FF2B5EF4-FFF2-40B4-BE49-F238E27FC236}">
                <a16:creationId xmlns:a16="http://schemas.microsoft.com/office/drawing/2014/main" id="{879F9D69-FB27-470C-9793-A436D42B3AB0}"/>
              </a:ext>
            </a:extLst>
          </p:cNvPr>
          <p:cNvSpPr>
            <a:spLocks noGrp="1"/>
          </p:cNvSpPr>
          <p:nvPr>
            <p:ph sz="half" idx="1"/>
          </p:nvPr>
        </p:nvSpPr>
        <p:spPr>
          <a:xfrm>
            <a:off x="628650" y="1825625"/>
            <a:ext cx="3886200" cy="4351338"/>
          </a:xfrm>
        </p:spPr>
        <p:txBody>
          <a:bodyPr/>
          <a:lstStyle/>
          <a:p>
            <a:pPr lvl="0"/>
            <a:r>
              <a:rPr lang="bg-BG"/>
              <a:t>Щракнете, за да редактирате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p>
        </p:txBody>
      </p:sp>
      <p:sp>
        <p:nvSpPr>
          <p:cNvPr id="4" name="Контейнер за съдържание 3">
            <a:extLst>
              <a:ext uri="{FF2B5EF4-FFF2-40B4-BE49-F238E27FC236}">
                <a16:creationId xmlns:a16="http://schemas.microsoft.com/office/drawing/2014/main" id="{CA0299F0-D431-4419-9514-A004FB28FFB5}"/>
              </a:ext>
            </a:extLst>
          </p:cNvPr>
          <p:cNvSpPr>
            <a:spLocks noGrp="1"/>
          </p:cNvSpPr>
          <p:nvPr>
            <p:ph sz="half" idx="2"/>
          </p:nvPr>
        </p:nvSpPr>
        <p:spPr>
          <a:xfrm>
            <a:off x="4629150" y="1825625"/>
            <a:ext cx="3886200" cy="4351338"/>
          </a:xfrm>
        </p:spPr>
        <p:txBody>
          <a:bodyPr/>
          <a:lstStyle/>
          <a:p>
            <a:pPr lvl="0"/>
            <a:r>
              <a:rPr lang="bg-BG"/>
              <a:t>Щракнете, за да редактирате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p>
        </p:txBody>
      </p:sp>
      <p:sp>
        <p:nvSpPr>
          <p:cNvPr id="5" name="Контейнер за дата 4">
            <a:extLst>
              <a:ext uri="{FF2B5EF4-FFF2-40B4-BE49-F238E27FC236}">
                <a16:creationId xmlns:a16="http://schemas.microsoft.com/office/drawing/2014/main" id="{4AB9CF13-BDBA-4F92-BC6D-128A363D5A60}"/>
              </a:ext>
            </a:extLst>
          </p:cNvPr>
          <p:cNvSpPr>
            <a:spLocks noGrp="1"/>
          </p:cNvSpPr>
          <p:nvPr>
            <p:ph type="dt" sz="half" idx="10"/>
          </p:nvPr>
        </p:nvSpPr>
        <p:spPr/>
        <p:txBody>
          <a:bodyPr/>
          <a:lstStyle/>
          <a:p>
            <a:fld id="{774B6860-F756-429F-A60B-DB051123A6C7}" type="datetime2">
              <a:rPr lang="en-US" smtClean="0"/>
              <a:t>Thursday, June 12, 2025</a:t>
            </a:fld>
            <a:endParaRPr lang="bg-BG"/>
          </a:p>
        </p:txBody>
      </p:sp>
      <p:sp>
        <p:nvSpPr>
          <p:cNvPr id="6" name="Контейнер за долния колонтитул 5">
            <a:extLst>
              <a:ext uri="{FF2B5EF4-FFF2-40B4-BE49-F238E27FC236}">
                <a16:creationId xmlns:a16="http://schemas.microsoft.com/office/drawing/2014/main" id="{077EC0FC-95D3-4EB4-89FF-86B59BF089C5}"/>
              </a:ext>
            </a:extLst>
          </p:cNvPr>
          <p:cNvSpPr>
            <a:spLocks noGrp="1"/>
          </p:cNvSpPr>
          <p:nvPr>
            <p:ph type="ftr" sz="quarter" idx="11"/>
          </p:nvPr>
        </p:nvSpPr>
        <p:spPr/>
        <p:txBody>
          <a:bodyPr/>
          <a:lstStyle/>
          <a:p>
            <a:endParaRPr lang="bg-BG"/>
          </a:p>
        </p:txBody>
      </p:sp>
      <p:sp>
        <p:nvSpPr>
          <p:cNvPr id="7" name="Контейнер за номер на слайда 6">
            <a:extLst>
              <a:ext uri="{FF2B5EF4-FFF2-40B4-BE49-F238E27FC236}">
                <a16:creationId xmlns:a16="http://schemas.microsoft.com/office/drawing/2014/main" id="{AE25D695-37DD-48ED-9997-C2C2482360DC}"/>
              </a:ext>
            </a:extLst>
          </p:cNvPr>
          <p:cNvSpPr>
            <a:spLocks noGrp="1"/>
          </p:cNvSpPr>
          <p:nvPr>
            <p:ph type="sldNum" sz="quarter" idx="12"/>
          </p:nvPr>
        </p:nvSpPr>
        <p:spPr/>
        <p:txBody>
          <a:bodyPr/>
          <a:lstStyle/>
          <a:p>
            <a:fld id="{62D20A98-8E89-4030-929A-F3AD22051E14}" type="slidenum">
              <a:rPr lang="bg-BG" smtClean="0"/>
              <a:t>‹#›</a:t>
            </a:fld>
            <a:endParaRPr lang="bg-BG"/>
          </a:p>
        </p:txBody>
      </p:sp>
    </p:spTree>
    <p:extLst>
      <p:ext uri="{BB962C8B-B14F-4D97-AF65-F5344CB8AC3E}">
        <p14:creationId xmlns:p14="http://schemas.microsoft.com/office/powerpoint/2010/main" val="15655468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38092D17-1801-4C41-BA67-AE9FB481200D}"/>
              </a:ext>
            </a:extLst>
          </p:cNvPr>
          <p:cNvSpPr>
            <a:spLocks noGrp="1"/>
          </p:cNvSpPr>
          <p:nvPr>
            <p:ph type="title"/>
          </p:nvPr>
        </p:nvSpPr>
        <p:spPr>
          <a:xfrm>
            <a:off x="629841" y="365126"/>
            <a:ext cx="7886700" cy="1325563"/>
          </a:xfrm>
        </p:spPr>
        <p:txBody>
          <a:bodyPr/>
          <a:lstStyle/>
          <a:p>
            <a:r>
              <a:rPr lang="bg-BG"/>
              <a:t>Редакт. стил загл. образец</a:t>
            </a:r>
          </a:p>
        </p:txBody>
      </p:sp>
      <p:sp>
        <p:nvSpPr>
          <p:cNvPr id="3" name="Текстов контейнер 2">
            <a:extLst>
              <a:ext uri="{FF2B5EF4-FFF2-40B4-BE49-F238E27FC236}">
                <a16:creationId xmlns:a16="http://schemas.microsoft.com/office/drawing/2014/main" id="{F6795D0F-59E9-45EB-8922-120FAD1D0BD9}"/>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bg-BG"/>
              <a:t>Щракнете, за да редактирате стиловете на текста в образеца</a:t>
            </a:r>
          </a:p>
        </p:txBody>
      </p:sp>
      <p:sp>
        <p:nvSpPr>
          <p:cNvPr id="4" name="Контейнер за съдържание 3">
            <a:extLst>
              <a:ext uri="{FF2B5EF4-FFF2-40B4-BE49-F238E27FC236}">
                <a16:creationId xmlns:a16="http://schemas.microsoft.com/office/drawing/2014/main" id="{1CCFEB1A-95AF-4FC9-80CA-3A36E4CE5C8B}"/>
              </a:ext>
            </a:extLst>
          </p:cNvPr>
          <p:cNvSpPr>
            <a:spLocks noGrp="1"/>
          </p:cNvSpPr>
          <p:nvPr>
            <p:ph sz="half" idx="2"/>
          </p:nvPr>
        </p:nvSpPr>
        <p:spPr>
          <a:xfrm>
            <a:off x="629842" y="2505075"/>
            <a:ext cx="3868340" cy="3684588"/>
          </a:xfrm>
        </p:spPr>
        <p:txBody>
          <a:bodyPr/>
          <a:lstStyle/>
          <a:p>
            <a:pPr lvl="0"/>
            <a:r>
              <a:rPr lang="bg-BG"/>
              <a:t>Щракнете, за да редактирате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p>
        </p:txBody>
      </p:sp>
      <p:sp>
        <p:nvSpPr>
          <p:cNvPr id="5" name="Текстов контейнер 4">
            <a:extLst>
              <a:ext uri="{FF2B5EF4-FFF2-40B4-BE49-F238E27FC236}">
                <a16:creationId xmlns:a16="http://schemas.microsoft.com/office/drawing/2014/main" id="{69DD4075-43D0-48D2-A713-939E4D2DFD2B}"/>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bg-BG"/>
              <a:t>Щракнете, за да редактирате стиловете на текста в образеца</a:t>
            </a:r>
          </a:p>
        </p:txBody>
      </p:sp>
      <p:sp>
        <p:nvSpPr>
          <p:cNvPr id="6" name="Контейнер за съдържание 5">
            <a:extLst>
              <a:ext uri="{FF2B5EF4-FFF2-40B4-BE49-F238E27FC236}">
                <a16:creationId xmlns:a16="http://schemas.microsoft.com/office/drawing/2014/main" id="{A4E84F16-9E69-43F0-AE31-9D6560A6F106}"/>
              </a:ext>
            </a:extLst>
          </p:cNvPr>
          <p:cNvSpPr>
            <a:spLocks noGrp="1"/>
          </p:cNvSpPr>
          <p:nvPr>
            <p:ph sz="quarter" idx="4"/>
          </p:nvPr>
        </p:nvSpPr>
        <p:spPr>
          <a:xfrm>
            <a:off x="4629150" y="2505075"/>
            <a:ext cx="3887391" cy="3684588"/>
          </a:xfrm>
        </p:spPr>
        <p:txBody>
          <a:bodyPr/>
          <a:lstStyle/>
          <a:p>
            <a:pPr lvl="0"/>
            <a:r>
              <a:rPr lang="bg-BG"/>
              <a:t>Щракнете, за да редактирате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p>
        </p:txBody>
      </p:sp>
      <p:sp>
        <p:nvSpPr>
          <p:cNvPr id="7" name="Контейнер за дата 6">
            <a:extLst>
              <a:ext uri="{FF2B5EF4-FFF2-40B4-BE49-F238E27FC236}">
                <a16:creationId xmlns:a16="http://schemas.microsoft.com/office/drawing/2014/main" id="{33A5BCF6-3E12-45CF-A3B0-922F189D80D1}"/>
              </a:ext>
            </a:extLst>
          </p:cNvPr>
          <p:cNvSpPr>
            <a:spLocks noGrp="1"/>
          </p:cNvSpPr>
          <p:nvPr>
            <p:ph type="dt" sz="half" idx="10"/>
          </p:nvPr>
        </p:nvSpPr>
        <p:spPr/>
        <p:txBody>
          <a:bodyPr/>
          <a:lstStyle/>
          <a:p>
            <a:fld id="{45D752BD-FEF2-4A88-B7DB-970859220E64}" type="datetime2">
              <a:rPr lang="en-US" smtClean="0"/>
              <a:t>Thursday, June 12, 2025</a:t>
            </a:fld>
            <a:endParaRPr lang="bg-BG"/>
          </a:p>
        </p:txBody>
      </p:sp>
      <p:sp>
        <p:nvSpPr>
          <p:cNvPr id="8" name="Контейнер за долния колонтитул 7">
            <a:extLst>
              <a:ext uri="{FF2B5EF4-FFF2-40B4-BE49-F238E27FC236}">
                <a16:creationId xmlns:a16="http://schemas.microsoft.com/office/drawing/2014/main" id="{AE864153-024B-4A4B-AF50-FE2C6F10A58B}"/>
              </a:ext>
            </a:extLst>
          </p:cNvPr>
          <p:cNvSpPr>
            <a:spLocks noGrp="1"/>
          </p:cNvSpPr>
          <p:nvPr>
            <p:ph type="ftr" sz="quarter" idx="11"/>
          </p:nvPr>
        </p:nvSpPr>
        <p:spPr/>
        <p:txBody>
          <a:bodyPr/>
          <a:lstStyle/>
          <a:p>
            <a:endParaRPr lang="bg-BG"/>
          </a:p>
        </p:txBody>
      </p:sp>
      <p:sp>
        <p:nvSpPr>
          <p:cNvPr id="9" name="Контейнер за номер на слайда 8">
            <a:extLst>
              <a:ext uri="{FF2B5EF4-FFF2-40B4-BE49-F238E27FC236}">
                <a16:creationId xmlns:a16="http://schemas.microsoft.com/office/drawing/2014/main" id="{F669AEC0-4205-4CE0-BB33-4346ED4D20A8}"/>
              </a:ext>
            </a:extLst>
          </p:cNvPr>
          <p:cNvSpPr>
            <a:spLocks noGrp="1"/>
          </p:cNvSpPr>
          <p:nvPr>
            <p:ph type="sldNum" sz="quarter" idx="12"/>
          </p:nvPr>
        </p:nvSpPr>
        <p:spPr/>
        <p:txBody>
          <a:bodyPr/>
          <a:lstStyle/>
          <a:p>
            <a:fld id="{62D20A98-8E89-4030-929A-F3AD22051E14}" type="slidenum">
              <a:rPr lang="bg-BG" smtClean="0"/>
              <a:t>‹#›</a:t>
            </a:fld>
            <a:endParaRPr lang="bg-BG"/>
          </a:p>
        </p:txBody>
      </p:sp>
    </p:spTree>
    <p:extLst>
      <p:ext uri="{BB962C8B-B14F-4D97-AF65-F5344CB8AC3E}">
        <p14:creationId xmlns:p14="http://schemas.microsoft.com/office/powerpoint/2010/main" val="5938417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Само заглавие">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C438E368-7BDB-47BF-B725-ED7284A87257}"/>
              </a:ext>
            </a:extLst>
          </p:cNvPr>
          <p:cNvSpPr>
            <a:spLocks noGrp="1"/>
          </p:cNvSpPr>
          <p:nvPr>
            <p:ph type="title"/>
          </p:nvPr>
        </p:nvSpPr>
        <p:spPr/>
        <p:txBody>
          <a:bodyPr/>
          <a:lstStyle/>
          <a:p>
            <a:r>
              <a:rPr lang="bg-BG"/>
              <a:t>Редакт. стил загл. образец</a:t>
            </a:r>
          </a:p>
        </p:txBody>
      </p:sp>
      <p:sp>
        <p:nvSpPr>
          <p:cNvPr id="3" name="Контейнер за дата 2">
            <a:extLst>
              <a:ext uri="{FF2B5EF4-FFF2-40B4-BE49-F238E27FC236}">
                <a16:creationId xmlns:a16="http://schemas.microsoft.com/office/drawing/2014/main" id="{D503044F-0ED9-4F2D-B544-FC90B1CA305A}"/>
              </a:ext>
            </a:extLst>
          </p:cNvPr>
          <p:cNvSpPr>
            <a:spLocks noGrp="1"/>
          </p:cNvSpPr>
          <p:nvPr>
            <p:ph type="dt" sz="half" idx="10"/>
          </p:nvPr>
        </p:nvSpPr>
        <p:spPr/>
        <p:txBody>
          <a:bodyPr/>
          <a:lstStyle/>
          <a:p>
            <a:fld id="{E93D374C-677C-4076-B2DF-46F619D9349E}" type="datetime2">
              <a:rPr lang="en-US" smtClean="0"/>
              <a:t>Thursday, June 12, 2025</a:t>
            </a:fld>
            <a:endParaRPr lang="bg-BG"/>
          </a:p>
        </p:txBody>
      </p:sp>
      <p:sp>
        <p:nvSpPr>
          <p:cNvPr id="4" name="Контейнер за долния колонтитул 3">
            <a:extLst>
              <a:ext uri="{FF2B5EF4-FFF2-40B4-BE49-F238E27FC236}">
                <a16:creationId xmlns:a16="http://schemas.microsoft.com/office/drawing/2014/main" id="{3C2BB5D0-0F65-409A-96B9-A58CED805A9F}"/>
              </a:ext>
            </a:extLst>
          </p:cNvPr>
          <p:cNvSpPr>
            <a:spLocks noGrp="1"/>
          </p:cNvSpPr>
          <p:nvPr>
            <p:ph type="ftr" sz="quarter" idx="11"/>
          </p:nvPr>
        </p:nvSpPr>
        <p:spPr/>
        <p:txBody>
          <a:bodyPr/>
          <a:lstStyle/>
          <a:p>
            <a:endParaRPr lang="bg-BG"/>
          </a:p>
        </p:txBody>
      </p:sp>
      <p:sp>
        <p:nvSpPr>
          <p:cNvPr id="5" name="Контейнер за номер на слайда 4">
            <a:extLst>
              <a:ext uri="{FF2B5EF4-FFF2-40B4-BE49-F238E27FC236}">
                <a16:creationId xmlns:a16="http://schemas.microsoft.com/office/drawing/2014/main" id="{1A901D66-5032-4AC2-A28D-57A8D3D683C9}"/>
              </a:ext>
            </a:extLst>
          </p:cNvPr>
          <p:cNvSpPr>
            <a:spLocks noGrp="1"/>
          </p:cNvSpPr>
          <p:nvPr>
            <p:ph type="sldNum" sz="quarter" idx="12"/>
          </p:nvPr>
        </p:nvSpPr>
        <p:spPr/>
        <p:txBody>
          <a:bodyPr/>
          <a:lstStyle/>
          <a:p>
            <a:fld id="{62D20A98-8E89-4030-929A-F3AD22051E14}" type="slidenum">
              <a:rPr lang="bg-BG" smtClean="0"/>
              <a:t>‹#›</a:t>
            </a:fld>
            <a:endParaRPr lang="bg-BG"/>
          </a:p>
        </p:txBody>
      </p:sp>
    </p:spTree>
    <p:extLst>
      <p:ext uri="{BB962C8B-B14F-4D97-AF65-F5344CB8AC3E}">
        <p14:creationId xmlns:p14="http://schemas.microsoft.com/office/powerpoint/2010/main" val="18325659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разен">
    <p:spTree>
      <p:nvGrpSpPr>
        <p:cNvPr id="1" name=""/>
        <p:cNvGrpSpPr/>
        <p:nvPr/>
      </p:nvGrpSpPr>
      <p:grpSpPr>
        <a:xfrm>
          <a:off x="0" y="0"/>
          <a:ext cx="0" cy="0"/>
          <a:chOff x="0" y="0"/>
          <a:chExt cx="0" cy="0"/>
        </a:xfrm>
      </p:grpSpPr>
      <p:sp>
        <p:nvSpPr>
          <p:cNvPr id="2" name="Контейнер за дата 1">
            <a:extLst>
              <a:ext uri="{FF2B5EF4-FFF2-40B4-BE49-F238E27FC236}">
                <a16:creationId xmlns:a16="http://schemas.microsoft.com/office/drawing/2014/main" id="{C069FF9C-8C77-40DE-8A6A-6F01E0E54052}"/>
              </a:ext>
            </a:extLst>
          </p:cNvPr>
          <p:cNvSpPr>
            <a:spLocks noGrp="1"/>
          </p:cNvSpPr>
          <p:nvPr>
            <p:ph type="dt" sz="half" idx="10"/>
          </p:nvPr>
        </p:nvSpPr>
        <p:spPr/>
        <p:txBody>
          <a:bodyPr/>
          <a:lstStyle/>
          <a:p>
            <a:fld id="{1BF1D020-092F-4623-80D9-1D6BC117CE73}" type="datetime2">
              <a:rPr lang="en-US" smtClean="0"/>
              <a:t>Thursday, June 12, 2025</a:t>
            </a:fld>
            <a:endParaRPr lang="bg-BG"/>
          </a:p>
        </p:txBody>
      </p:sp>
      <p:sp>
        <p:nvSpPr>
          <p:cNvPr id="3" name="Контейнер за долния колонтитул 2">
            <a:extLst>
              <a:ext uri="{FF2B5EF4-FFF2-40B4-BE49-F238E27FC236}">
                <a16:creationId xmlns:a16="http://schemas.microsoft.com/office/drawing/2014/main" id="{AAEC600D-703F-4327-8503-7E3EB386F432}"/>
              </a:ext>
            </a:extLst>
          </p:cNvPr>
          <p:cNvSpPr>
            <a:spLocks noGrp="1"/>
          </p:cNvSpPr>
          <p:nvPr>
            <p:ph type="ftr" sz="quarter" idx="11"/>
          </p:nvPr>
        </p:nvSpPr>
        <p:spPr/>
        <p:txBody>
          <a:bodyPr/>
          <a:lstStyle/>
          <a:p>
            <a:endParaRPr lang="bg-BG"/>
          </a:p>
        </p:txBody>
      </p:sp>
      <p:sp>
        <p:nvSpPr>
          <p:cNvPr id="4" name="Контейнер за номер на слайда 3">
            <a:extLst>
              <a:ext uri="{FF2B5EF4-FFF2-40B4-BE49-F238E27FC236}">
                <a16:creationId xmlns:a16="http://schemas.microsoft.com/office/drawing/2014/main" id="{7FF83473-0441-4962-B6E4-CF7F004F8D59}"/>
              </a:ext>
            </a:extLst>
          </p:cNvPr>
          <p:cNvSpPr>
            <a:spLocks noGrp="1"/>
          </p:cNvSpPr>
          <p:nvPr>
            <p:ph type="sldNum" sz="quarter" idx="12"/>
          </p:nvPr>
        </p:nvSpPr>
        <p:spPr/>
        <p:txBody>
          <a:bodyPr/>
          <a:lstStyle/>
          <a:p>
            <a:fld id="{62D20A98-8E89-4030-929A-F3AD22051E14}" type="slidenum">
              <a:rPr lang="bg-BG" smtClean="0"/>
              <a:t>‹#›</a:t>
            </a:fld>
            <a:endParaRPr lang="bg-BG"/>
          </a:p>
        </p:txBody>
      </p:sp>
    </p:spTree>
    <p:extLst>
      <p:ext uri="{BB962C8B-B14F-4D97-AF65-F5344CB8AC3E}">
        <p14:creationId xmlns:p14="http://schemas.microsoft.com/office/powerpoint/2010/main" val="916170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de-D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9"/>
          <p:cNvSpPr>
            <a:spLocks noGrp="1" noChangeArrowheads="1"/>
          </p:cNvSpPr>
          <p:nvPr>
            <p:ph type="sldNum" sz="quarter" idx="10"/>
          </p:nvPr>
        </p:nvSpPr>
        <p:spPr>
          <a:ln/>
        </p:spPr>
        <p:txBody>
          <a:bodyPr/>
          <a:lstStyle>
            <a:lvl1pPr>
              <a:defRPr/>
            </a:lvl1pPr>
          </a:lstStyle>
          <a:p>
            <a:pPr>
              <a:defRPr/>
            </a:pPr>
            <a:fld id="{2623792D-DF0D-4475-8659-852D4928692E}" type="slidenum">
              <a:rPr lang="en-US"/>
              <a:pPr>
                <a:defRPr/>
              </a:pPr>
              <a:t>‹#›</a:t>
            </a:fld>
            <a:endParaRPr lang="en-US"/>
          </a:p>
        </p:txBody>
      </p:sp>
    </p:spTree>
    <p:extLst>
      <p:ext uri="{BB962C8B-B14F-4D97-AF65-F5344CB8AC3E}">
        <p14:creationId xmlns:p14="http://schemas.microsoft.com/office/powerpoint/2010/main" val="830053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Съдържание с надпис">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61BE22E6-4B09-45B1-971D-2198F04982E1}"/>
              </a:ext>
            </a:extLst>
          </p:cNvPr>
          <p:cNvSpPr>
            <a:spLocks noGrp="1"/>
          </p:cNvSpPr>
          <p:nvPr>
            <p:ph type="title"/>
          </p:nvPr>
        </p:nvSpPr>
        <p:spPr>
          <a:xfrm>
            <a:off x="629841" y="457200"/>
            <a:ext cx="2949178" cy="1600200"/>
          </a:xfrm>
        </p:spPr>
        <p:txBody>
          <a:bodyPr anchor="b"/>
          <a:lstStyle>
            <a:lvl1pPr>
              <a:defRPr sz="2400"/>
            </a:lvl1pPr>
          </a:lstStyle>
          <a:p>
            <a:r>
              <a:rPr lang="bg-BG"/>
              <a:t>Редакт. стил загл. образец</a:t>
            </a:r>
          </a:p>
        </p:txBody>
      </p:sp>
      <p:sp>
        <p:nvSpPr>
          <p:cNvPr id="3" name="Контейнер за съдържание 2">
            <a:extLst>
              <a:ext uri="{FF2B5EF4-FFF2-40B4-BE49-F238E27FC236}">
                <a16:creationId xmlns:a16="http://schemas.microsoft.com/office/drawing/2014/main" id="{3A5A61A1-4027-4B15-B6A6-1D7825854C2D}"/>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bg-BG"/>
              <a:t>Щракнете, за да редактирате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p>
        </p:txBody>
      </p:sp>
      <p:sp>
        <p:nvSpPr>
          <p:cNvPr id="4" name="Текстов контейнер 3">
            <a:extLst>
              <a:ext uri="{FF2B5EF4-FFF2-40B4-BE49-F238E27FC236}">
                <a16:creationId xmlns:a16="http://schemas.microsoft.com/office/drawing/2014/main" id="{49156A19-B73E-44E0-8B25-1ABDEF70D75C}"/>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bg-BG"/>
              <a:t>Щракнете, за да редактирате стиловете на текста в образеца</a:t>
            </a:r>
          </a:p>
        </p:txBody>
      </p:sp>
      <p:sp>
        <p:nvSpPr>
          <p:cNvPr id="5" name="Контейнер за дата 4">
            <a:extLst>
              <a:ext uri="{FF2B5EF4-FFF2-40B4-BE49-F238E27FC236}">
                <a16:creationId xmlns:a16="http://schemas.microsoft.com/office/drawing/2014/main" id="{8317299D-81D0-4122-901B-6804AFB2E818}"/>
              </a:ext>
            </a:extLst>
          </p:cNvPr>
          <p:cNvSpPr>
            <a:spLocks noGrp="1"/>
          </p:cNvSpPr>
          <p:nvPr>
            <p:ph type="dt" sz="half" idx="10"/>
          </p:nvPr>
        </p:nvSpPr>
        <p:spPr/>
        <p:txBody>
          <a:bodyPr/>
          <a:lstStyle/>
          <a:p>
            <a:fld id="{78A3F471-87F0-4D09-90F3-FA31444CF117}" type="datetime2">
              <a:rPr lang="en-US" smtClean="0"/>
              <a:t>Thursday, June 12, 2025</a:t>
            </a:fld>
            <a:endParaRPr lang="bg-BG"/>
          </a:p>
        </p:txBody>
      </p:sp>
      <p:sp>
        <p:nvSpPr>
          <p:cNvPr id="6" name="Контейнер за долния колонтитул 5">
            <a:extLst>
              <a:ext uri="{FF2B5EF4-FFF2-40B4-BE49-F238E27FC236}">
                <a16:creationId xmlns:a16="http://schemas.microsoft.com/office/drawing/2014/main" id="{28869750-F361-4E74-8A80-43055430657C}"/>
              </a:ext>
            </a:extLst>
          </p:cNvPr>
          <p:cNvSpPr>
            <a:spLocks noGrp="1"/>
          </p:cNvSpPr>
          <p:nvPr>
            <p:ph type="ftr" sz="quarter" idx="11"/>
          </p:nvPr>
        </p:nvSpPr>
        <p:spPr/>
        <p:txBody>
          <a:bodyPr/>
          <a:lstStyle/>
          <a:p>
            <a:endParaRPr lang="bg-BG"/>
          </a:p>
        </p:txBody>
      </p:sp>
      <p:sp>
        <p:nvSpPr>
          <p:cNvPr id="7" name="Контейнер за номер на слайда 6">
            <a:extLst>
              <a:ext uri="{FF2B5EF4-FFF2-40B4-BE49-F238E27FC236}">
                <a16:creationId xmlns:a16="http://schemas.microsoft.com/office/drawing/2014/main" id="{35E25C8A-D3DD-4C94-9676-8CF53D8D0B07}"/>
              </a:ext>
            </a:extLst>
          </p:cNvPr>
          <p:cNvSpPr>
            <a:spLocks noGrp="1"/>
          </p:cNvSpPr>
          <p:nvPr>
            <p:ph type="sldNum" sz="quarter" idx="12"/>
          </p:nvPr>
        </p:nvSpPr>
        <p:spPr/>
        <p:txBody>
          <a:bodyPr/>
          <a:lstStyle/>
          <a:p>
            <a:fld id="{62D20A98-8E89-4030-929A-F3AD22051E14}" type="slidenum">
              <a:rPr lang="bg-BG" smtClean="0"/>
              <a:t>‹#›</a:t>
            </a:fld>
            <a:endParaRPr lang="bg-BG"/>
          </a:p>
        </p:txBody>
      </p:sp>
    </p:spTree>
    <p:extLst>
      <p:ext uri="{BB962C8B-B14F-4D97-AF65-F5344CB8AC3E}">
        <p14:creationId xmlns:p14="http://schemas.microsoft.com/office/powerpoint/2010/main" val="429327514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Картина с надпис">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81CC4EA6-905D-40AE-B57A-C9916844B059}"/>
              </a:ext>
            </a:extLst>
          </p:cNvPr>
          <p:cNvSpPr>
            <a:spLocks noGrp="1"/>
          </p:cNvSpPr>
          <p:nvPr>
            <p:ph type="title"/>
          </p:nvPr>
        </p:nvSpPr>
        <p:spPr>
          <a:xfrm>
            <a:off x="629841" y="457200"/>
            <a:ext cx="2949178" cy="1600200"/>
          </a:xfrm>
        </p:spPr>
        <p:txBody>
          <a:bodyPr anchor="b"/>
          <a:lstStyle>
            <a:lvl1pPr>
              <a:defRPr sz="2400"/>
            </a:lvl1pPr>
          </a:lstStyle>
          <a:p>
            <a:r>
              <a:rPr lang="bg-BG"/>
              <a:t>Редакт. стил загл. образец</a:t>
            </a:r>
          </a:p>
        </p:txBody>
      </p:sp>
      <p:sp>
        <p:nvSpPr>
          <p:cNvPr id="3" name="Контейнер за картина 2">
            <a:extLst>
              <a:ext uri="{FF2B5EF4-FFF2-40B4-BE49-F238E27FC236}">
                <a16:creationId xmlns:a16="http://schemas.microsoft.com/office/drawing/2014/main" id="{C622DCAD-F120-49F8-9F89-1D57E781B6EF}"/>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bg-BG"/>
          </a:p>
        </p:txBody>
      </p:sp>
      <p:sp>
        <p:nvSpPr>
          <p:cNvPr id="4" name="Текстов контейнер 3">
            <a:extLst>
              <a:ext uri="{FF2B5EF4-FFF2-40B4-BE49-F238E27FC236}">
                <a16:creationId xmlns:a16="http://schemas.microsoft.com/office/drawing/2014/main" id="{A652ED81-21D4-4877-AFE9-AAFD3BBC8356}"/>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bg-BG"/>
              <a:t>Щракнете, за да редактирате стиловете на текста в образеца</a:t>
            </a:r>
          </a:p>
        </p:txBody>
      </p:sp>
      <p:sp>
        <p:nvSpPr>
          <p:cNvPr id="5" name="Контейнер за дата 4">
            <a:extLst>
              <a:ext uri="{FF2B5EF4-FFF2-40B4-BE49-F238E27FC236}">
                <a16:creationId xmlns:a16="http://schemas.microsoft.com/office/drawing/2014/main" id="{343A491C-5589-47B1-A942-D2FAC903DFC2}"/>
              </a:ext>
            </a:extLst>
          </p:cNvPr>
          <p:cNvSpPr>
            <a:spLocks noGrp="1"/>
          </p:cNvSpPr>
          <p:nvPr>
            <p:ph type="dt" sz="half" idx="10"/>
          </p:nvPr>
        </p:nvSpPr>
        <p:spPr/>
        <p:txBody>
          <a:bodyPr/>
          <a:lstStyle/>
          <a:p>
            <a:fld id="{B94229AA-1665-43B1-8E38-8E8E6F67DBFB}" type="datetime2">
              <a:rPr lang="en-US" smtClean="0"/>
              <a:t>Thursday, June 12, 2025</a:t>
            </a:fld>
            <a:endParaRPr lang="bg-BG"/>
          </a:p>
        </p:txBody>
      </p:sp>
      <p:sp>
        <p:nvSpPr>
          <p:cNvPr id="6" name="Контейнер за долния колонтитул 5">
            <a:extLst>
              <a:ext uri="{FF2B5EF4-FFF2-40B4-BE49-F238E27FC236}">
                <a16:creationId xmlns:a16="http://schemas.microsoft.com/office/drawing/2014/main" id="{341D9B2E-4895-4886-9A15-D63788ED5F3B}"/>
              </a:ext>
            </a:extLst>
          </p:cNvPr>
          <p:cNvSpPr>
            <a:spLocks noGrp="1"/>
          </p:cNvSpPr>
          <p:nvPr>
            <p:ph type="ftr" sz="quarter" idx="11"/>
          </p:nvPr>
        </p:nvSpPr>
        <p:spPr/>
        <p:txBody>
          <a:bodyPr/>
          <a:lstStyle/>
          <a:p>
            <a:endParaRPr lang="bg-BG"/>
          </a:p>
        </p:txBody>
      </p:sp>
      <p:sp>
        <p:nvSpPr>
          <p:cNvPr id="7" name="Контейнер за номер на слайда 6">
            <a:extLst>
              <a:ext uri="{FF2B5EF4-FFF2-40B4-BE49-F238E27FC236}">
                <a16:creationId xmlns:a16="http://schemas.microsoft.com/office/drawing/2014/main" id="{CFD20A59-4B14-420D-95D8-CEE48D0A626D}"/>
              </a:ext>
            </a:extLst>
          </p:cNvPr>
          <p:cNvSpPr>
            <a:spLocks noGrp="1"/>
          </p:cNvSpPr>
          <p:nvPr>
            <p:ph type="sldNum" sz="quarter" idx="12"/>
          </p:nvPr>
        </p:nvSpPr>
        <p:spPr/>
        <p:txBody>
          <a:bodyPr/>
          <a:lstStyle/>
          <a:p>
            <a:fld id="{62D20A98-8E89-4030-929A-F3AD22051E14}" type="slidenum">
              <a:rPr lang="bg-BG" smtClean="0"/>
              <a:t>‹#›</a:t>
            </a:fld>
            <a:endParaRPr lang="bg-BG"/>
          </a:p>
        </p:txBody>
      </p:sp>
    </p:spTree>
    <p:extLst>
      <p:ext uri="{BB962C8B-B14F-4D97-AF65-F5344CB8AC3E}">
        <p14:creationId xmlns:p14="http://schemas.microsoft.com/office/powerpoint/2010/main" val="12724407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лавие и вертикален текст">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85E2985A-C378-4184-A8BB-24D946E8C367}"/>
              </a:ext>
            </a:extLst>
          </p:cNvPr>
          <p:cNvSpPr>
            <a:spLocks noGrp="1"/>
          </p:cNvSpPr>
          <p:nvPr>
            <p:ph type="title"/>
          </p:nvPr>
        </p:nvSpPr>
        <p:spPr/>
        <p:txBody>
          <a:bodyPr/>
          <a:lstStyle/>
          <a:p>
            <a:r>
              <a:rPr lang="bg-BG"/>
              <a:t>Редакт. стил загл. образец</a:t>
            </a:r>
          </a:p>
        </p:txBody>
      </p:sp>
      <p:sp>
        <p:nvSpPr>
          <p:cNvPr id="3" name="Контейнер за вертикален текст 2">
            <a:extLst>
              <a:ext uri="{FF2B5EF4-FFF2-40B4-BE49-F238E27FC236}">
                <a16:creationId xmlns:a16="http://schemas.microsoft.com/office/drawing/2014/main" id="{E230FCDC-A7F5-4DF0-83B7-EBE977B78AC7}"/>
              </a:ext>
            </a:extLst>
          </p:cNvPr>
          <p:cNvSpPr>
            <a:spLocks noGrp="1"/>
          </p:cNvSpPr>
          <p:nvPr>
            <p:ph type="body" orient="vert" idx="1"/>
          </p:nvPr>
        </p:nvSpPr>
        <p:spPr/>
        <p:txBody>
          <a:bodyPr vert="eaVert"/>
          <a:lstStyle/>
          <a:p>
            <a:pPr lvl="0"/>
            <a:r>
              <a:rPr lang="bg-BG"/>
              <a:t>Щракнете, за да редактирате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p>
        </p:txBody>
      </p:sp>
      <p:sp>
        <p:nvSpPr>
          <p:cNvPr id="4" name="Контейнер за дата 3">
            <a:extLst>
              <a:ext uri="{FF2B5EF4-FFF2-40B4-BE49-F238E27FC236}">
                <a16:creationId xmlns:a16="http://schemas.microsoft.com/office/drawing/2014/main" id="{DC02DA7D-21DF-4BAE-8F3A-F71310B2766C}"/>
              </a:ext>
            </a:extLst>
          </p:cNvPr>
          <p:cNvSpPr>
            <a:spLocks noGrp="1"/>
          </p:cNvSpPr>
          <p:nvPr>
            <p:ph type="dt" sz="half" idx="10"/>
          </p:nvPr>
        </p:nvSpPr>
        <p:spPr/>
        <p:txBody>
          <a:bodyPr/>
          <a:lstStyle/>
          <a:p>
            <a:fld id="{EDB7E5A7-0053-43EA-9EAB-BD3FDEB19B9C}" type="datetime2">
              <a:rPr lang="en-US" smtClean="0"/>
              <a:t>Thursday, June 12, 2025</a:t>
            </a:fld>
            <a:endParaRPr lang="bg-BG"/>
          </a:p>
        </p:txBody>
      </p:sp>
      <p:sp>
        <p:nvSpPr>
          <p:cNvPr id="5" name="Контейнер за долния колонтитул 4">
            <a:extLst>
              <a:ext uri="{FF2B5EF4-FFF2-40B4-BE49-F238E27FC236}">
                <a16:creationId xmlns:a16="http://schemas.microsoft.com/office/drawing/2014/main" id="{00837C38-73F3-43CD-8EC3-76601EA4837B}"/>
              </a:ext>
            </a:extLst>
          </p:cNvPr>
          <p:cNvSpPr>
            <a:spLocks noGrp="1"/>
          </p:cNvSpPr>
          <p:nvPr>
            <p:ph type="ftr" sz="quarter" idx="11"/>
          </p:nvPr>
        </p:nvSpPr>
        <p:spPr/>
        <p:txBody>
          <a:bodyPr/>
          <a:lstStyle/>
          <a:p>
            <a:endParaRPr lang="bg-BG"/>
          </a:p>
        </p:txBody>
      </p:sp>
      <p:sp>
        <p:nvSpPr>
          <p:cNvPr id="6" name="Контейнер за номер на слайда 5">
            <a:extLst>
              <a:ext uri="{FF2B5EF4-FFF2-40B4-BE49-F238E27FC236}">
                <a16:creationId xmlns:a16="http://schemas.microsoft.com/office/drawing/2014/main" id="{D1B5C57A-E77F-4268-B4E8-411C400F468B}"/>
              </a:ext>
            </a:extLst>
          </p:cNvPr>
          <p:cNvSpPr>
            <a:spLocks noGrp="1"/>
          </p:cNvSpPr>
          <p:nvPr>
            <p:ph type="sldNum" sz="quarter" idx="12"/>
          </p:nvPr>
        </p:nvSpPr>
        <p:spPr/>
        <p:txBody>
          <a:bodyPr/>
          <a:lstStyle/>
          <a:p>
            <a:fld id="{62D20A98-8E89-4030-929A-F3AD22051E14}" type="slidenum">
              <a:rPr lang="bg-BG" smtClean="0"/>
              <a:t>‹#›</a:t>
            </a:fld>
            <a:endParaRPr lang="bg-BG"/>
          </a:p>
        </p:txBody>
      </p:sp>
    </p:spTree>
    <p:extLst>
      <p:ext uri="{BB962C8B-B14F-4D97-AF65-F5344CB8AC3E}">
        <p14:creationId xmlns:p14="http://schemas.microsoft.com/office/powerpoint/2010/main" val="22996217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но заглавие и текст">
    <p:spTree>
      <p:nvGrpSpPr>
        <p:cNvPr id="1" name=""/>
        <p:cNvGrpSpPr/>
        <p:nvPr/>
      </p:nvGrpSpPr>
      <p:grpSpPr>
        <a:xfrm>
          <a:off x="0" y="0"/>
          <a:ext cx="0" cy="0"/>
          <a:chOff x="0" y="0"/>
          <a:chExt cx="0" cy="0"/>
        </a:xfrm>
      </p:grpSpPr>
      <p:sp>
        <p:nvSpPr>
          <p:cNvPr id="2" name="Вертикално заглавие 1">
            <a:extLst>
              <a:ext uri="{FF2B5EF4-FFF2-40B4-BE49-F238E27FC236}">
                <a16:creationId xmlns:a16="http://schemas.microsoft.com/office/drawing/2014/main" id="{B43F4EE8-C760-4F40-915F-25B7C598ABBB}"/>
              </a:ext>
            </a:extLst>
          </p:cNvPr>
          <p:cNvSpPr>
            <a:spLocks noGrp="1"/>
          </p:cNvSpPr>
          <p:nvPr>
            <p:ph type="title" orient="vert"/>
          </p:nvPr>
        </p:nvSpPr>
        <p:spPr>
          <a:xfrm>
            <a:off x="6543675" y="365125"/>
            <a:ext cx="1971675" cy="5811838"/>
          </a:xfrm>
        </p:spPr>
        <p:txBody>
          <a:bodyPr vert="eaVert"/>
          <a:lstStyle/>
          <a:p>
            <a:r>
              <a:rPr lang="bg-BG"/>
              <a:t>Редакт. стил загл. образец</a:t>
            </a:r>
          </a:p>
        </p:txBody>
      </p:sp>
      <p:sp>
        <p:nvSpPr>
          <p:cNvPr id="3" name="Контейнер за вертикален текст 2">
            <a:extLst>
              <a:ext uri="{FF2B5EF4-FFF2-40B4-BE49-F238E27FC236}">
                <a16:creationId xmlns:a16="http://schemas.microsoft.com/office/drawing/2014/main" id="{C5AA49F4-2D6F-4F34-B8BD-0CE1DC6B72E5}"/>
              </a:ext>
            </a:extLst>
          </p:cNvPr>
          <p:cNvSpPr>
            <a:spLocks noGrp="1"/>
          </p:cNvSpPr>
          <p:nvPr>
            <p:ph type="body" orient="vert" idx="1"/>
          </p:nvPr>
        </p:nvSpPr>
        <p:spPr>
          <a:xfrm>
            <a:off x="628650" y="365125"/>
            <a:ext cx="5800725" cy="5811838"/>
          </a:xfrm>
        </p:spPr>
        <p:txBody>
          <a:bodyPr vert="eaVert"/>
          <a:lstStyle/>
          <a:p>
            <a:pPr lvl="0"/>
            <a:r>
              <a:rPr lang="bg-BG"/>
              <a:t>Щракнете, за да редактирате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p>
        </p:txBody>
      </p:sp>
      <p:sp>
        <p:nvSpPr>
          <p:cNvPr id="4" name="Контейнер за дата 3">
            <a:extLst>
              <a:ext uri="{FF2B5EF4-FFF2-40B4-BE49-F238E27FC236}">
                <a16:creationId xmlns:a16="http://schemas.microsoft.com/office/drawing/2014/main" id="{7C369471-926A-4A54-9620-5754AE47E354}"/>
              </a:ext>
            </a:extLst>
          </p:cNvPr>
          <p:cNvSpPr>
            <a:spLocks noGrp="1"/>
          </p:cNvSpPr>
          <p:nvPr>
            <p:ph type="dt" sz="half" idx="10"/>
          </p:nvPr>
        </p:nvSpPr>
        <p:spPr/>
        <p:txBody>
          <a:bodyPr/>
          <a:lstStyle/>
          <a:p>
            <a:fld id="{AA73EEDE-3837-49E0-8838-ACEDABA0BC38}" type="datetime2">
              <a:rPr lang="en-US" smtClean="0"/>
              <a:t>Thursday, June 12, 2025</a:t>
            </a:fld>
            <a:endParaRPr lang="bg-BG"/>
          </a:p>
        </p:txBody>
      </p:sp>
      <p:sp>
        <p:nvSpPr>
          <p:cNvPr id="5" name="Контейнер за долния колонтитул 4">
            <a:extLst>
              <a:ext uri="{FF2B5EF4-FFF2-40B4-BE49-F238E27FC236}">
                <a16:creationId xmlns:a16="http://schemas.microsoft.com/office/drawing/2014/main" id="{7E5C1A9F-EF47-41A1-8217-51D9831019EB}"/>
              </a:ext>
            </a:extLst>
          </p:cNvPr>
          <p:cNvSpPr>
            <a:spLocks noGrp="1"/>
          </p:cNvSpPr>
          <p:nvPr>
            <p:ph type="ftr" sz="quarter" idx="11"/>
          </p:nvPr>
        </p:nvSpPr>
        <p:spPr/>
        <p:txBody>
          <a:bodyPr/>
          <a:lstStyle/>
          <a:p>
            <a:endParaRPr lang="bg-BG"/>
          </a:p>
        </p:txBody>
      </p:sp>
      <p:sp>
        <p:nvSpPr>
          <p:cNvPr id="6" name="Контейнер за номер на слайда 5">
            <a:extLst>
              <a:ext uri="{FF2B5EF4-FFF2-40B4-BE49-F238E27FC236}">
                <a16:creationId xmlns:a16="http://schemas.microsoft.com/office/drawing/2014/main" id="{EE053653-5C7C-4D7A-8920-6BB4263B72FB}"/>
              </a:ext>
            </a:extLst>
          </p:cNvPr>
          <p:cNvSpPr>
            <a:spLocks noGrp="1"/>
          </p:cNvSpPr>
          <p:nvPr>
            <p:ph type="sldNum" sz="quarter" idx="12"/>
          </p:nvPr>
        </p:nvSpPr>
        <p:spPr/>
        <p:txBody>
          <a:bodyPr/>
          <a:lstStyle/>
          <a:p>
            <a:fld id="{62D20A98-8E89-4030-929A-F3AD22051E14}" type="slidenum">
              <a:rPr lang="bg-BG" smtClean="0"/>
              <a:t>‹#›</a:t>
            </a:fld>
            <a:endParaRPr lang="bg-BG"/>
          </a:p>
        </p:txBody>
      </p:sp>
    </p:spTree>
    <p:extLst>
      <p:ext uri="{BB962C8B-B14F-4D97-AF65-F5344CB8AC3E}">
        <p14:creationId xmlns:p14="http://schemas.microsoft.com/office/powerpoint/2010/main" val="2041294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e-DE"/>
          </a:p>
        </p:txBody>
      </p:sp>
      <p:sp>
        <p:nvSpPr>
          <p:cNvPr id="3" name="Content Placeholder 2"/>
          <p:cNvSpPr>
            <a:spLocks noGrp="1"/>
          </p:cNvSpPr>
          <p:nvPr>
            <p:ph sz="half" idx="1"/>
          </p:nvPr>
        </p:nvSpPr>
        <p:spPr>
          <a:xfrm>
            <a:off x="460375" y="1447800"/>
            <a:ext cx="4037013"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Content Placeholder 3"/>
          <p:cNvSpPr>
            <a:spLocks noGrp="1"/>
          </p:cNvSpPr>
          <p:nvPr>
            <p:ph sz="half" idx="2"/>
          </p:nvPr>
        </p:nvSpPr>
        <p:spPr>
          <a:xfrm>
            <a:off x="4649788" y="1447800"/>
            <a:ext cx="4037012"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5" name="Rectangle 59"/>
          <p:cNvSpPr>
            <a:spLocks noGrp="1" noChangeArrowheads="1"/>
          </p:cNvSpPr>
          <p:nvPr>
            <p:ph type="sldNum" sz="quarter" idx="10"/>
          </p:nvPr>
        </p:nvSpPr>
        <p:spPr>
          <a:ln/>
        </p:spPr>
        <p:txBody>
          <a:bodyPr/>
          <a:lstStyle>
            <a:lvl1pPr>
              <a:defRPr/>
            </a:lvl1pPr>
          </a:lstStyle>
          <a:p>
            <a:pPr>
              <a:defRPr/>
            </a:pPr>
            <a:fld id="{2390CF84-3B03-4CFA-BD49-BB8E5F590AA9}" type="slidenum">
              <a:rPr lang="en-US"/>
              <a:pPr>
                <a:defRPr/>
              </a:pPr>
              <a:t>‹#›</a:t>
            </a:fld>
            <a:endParaRPr lang="en-US"/>
          </a:p>
        </p:txBody>
      </p:sp>
    </p:spTree>
    <p:extLst>
      <p:ext uri="{BB962C8B-B14F-4D97-AF65-F5344CB8AC3E}">
        <p14:creationId xmlns:p14="http://schemas.microsoft.com/office/powerpoint/2010/main" val="21410163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de-D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7" name="Rectangle 59"/>
          <p:cNvSpPr>
            <a:spLocks noGrp="1" noChangeArrowheads="1"/>
          </p:cNvSpPr>
          <p:nvPr>
            <p:ph type="sldNum" sz="quarter" idx="10"/>
          </p:nvPr>
        </p:nvSpPr>
        <p:spPr>
          <a:ln/>
        </p:spPr>
        <p:txBody>
          <a:bodyPr/>
          <a:lstStyle>
            <a:lvl1pPr>
              <a:defRPr/>
            </a:lvl1pPr>
          </a:lstStyle>
          <a:p>
            <a:pPr>
              <a:defRPr/>
            </a:pPr>
            <a:fld id="{495DBEBB-982B-4772-880D-FFDCBABADC8B}" type="slidenum">
              <a:rPr lang="en-US"/>
              <a:pPr>
                <a:defRPr/>
              </a:pPr>
              <a:t>‹#›</a:t>
            </a:fld>
            <a:endParaRPr lang="en-US"/>
          </a:p>
        </p:txBody>
      </p:sp>
    </p:spTree>
    <p:extLst>
      <p:ext uri="{BB962C8B-B14F-4D97-AF65-F5344CB8AC3E}">
        <p14:creationId xmlns:p14="http://schemas.microsoft.com/office/powerpoint/2010/main" val="30123284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e-DE"/>
          </a:p>
        </p:txBody>
      </p:sp>
      <p:sp>
        <p:nvSpPr>
          <p:cNvPr id="3" name="Rectangle 59"/>
          <p:cNvSpPr>
            <a:spLocks noGrp="1" noChangeArrowheads="1"/>
          </p:cNvSpPr>
          <p:nvPr>
            <p:ph type="sldNum" sz="quarter" idx="10"/>
          </p:nvPr>
        </p:nvSpPr>
        <p:spPr>
          <a:ln/>
        </p:spPr>
        <p:txBody>
          <a:bodyPr/>
          <a:lstStyle>
            <a:lvl1pPr>
              <a:defRPr/>
            </a:lvl1pPr>
          </a:lstStyle>
          <a:p>
            <a:pPr>
              <a:defRPr/>
            </a:pPr>
            <a:fld id="{90BE9F03-7A8B-4D5C-BAED-EDC69706D8E4}" type="slidenum">
              <a:rPr lang="en-US"/>
              <a:pPr>
                <a:defRPr/>
              </a:pPr>
              <a:t>‹#›</a:t>
            </a:fld>
            <a:endParaRPr lang="en-US"/>
          </a:p>
        </p:txBody>
      </p:sp>
    </p:spTree>
    <p:extLst>
      <p:ext uri="{BB962C8B-B14F-4D97-AF65-F5344CB8AC3E}">
        <p14:creationId xmlns:p14="http://schemas.microsoft.com/office/powerpoint/2010/main" val="13489314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9"/>
          <p:cNvSpPr>
            <a:spLocks noGrp="1" noChangeArrowheads="1"/>
          </p:cNvSpPr>
          <p:nvPr>
            <p:ph type="sldNum" sz="quarter" idx="10"/>
          </p:nvPr>
        </p:nvSpPr>
        <p:spPr>
          <a:ln/>
        </p:spPr>
        <p:txBody>
          <a:bodyPr/>
          <a:lstStyle>
            <a:lvl1pPr>
              <a:defRPr/>
            </a:lvl1pPr>
          </a:lstStyle>
          <a:p>
            <a:pPr>
              <a:defRPr/>
            </a:pPr>
            <a:fld id="{8805AD22-DF84-43C2-9004-452C1032E644}" type="slidenum">
              <a:rPr lang="en-US"/>
              <a:pPr>
                <a:defRPr/>
              </a:pPr>
              <a:t>‹#›</a:t>
            </a:fld>
            <a:endParaRPr lang="en-US"/>
          </a:p>
        </p:txBody>
      </p:sp>
    </p:spTree>
    <p:extLst>
      <p:ext uri="{BB962C8B-B14F-4D97-AF65-F5344CB8AC3E}">
        <p14:creationId xmlns:p14="http://schemas.microsoft.com/office/powerpoint/2010/main" val="2596074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de-D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9"/>
          <p:cNvSpPr>
            <a:spLocks noGrp="1" noChangeArrowheads="1"/>
          </p:cNvSpPr>
          <p:nvPr>
            <p:ph type="sldNum" sz="quarter" idx="10"/>
          </p:nvPr>
        </p:nvSpPr>
        <p:spPr>
          <a:ln/>
        </p:spPr>
        <p:txBody>
          <a:bodyPr/>
          <a:lstStyle>
            <a:lvl1pPr>
              <a:defRPr/>
            </a:lvl1pPr>
          </a:lstStyle>
          <a:p>
            <a:pPr>
              <a:defRPr/>
            </a:pPr>
            <a:fld id="{83FD84A4-402E-4F08-9F83-B8F5FF864E2F}" type="slidenum">
              <a:rPr lang="en-US"/>
              <a:pPr>
                <a:defRPr/>
              </a:pPr>
              <a:t>‹#›</a:t>
            </a:fld>
            <a:endParaRPr lang="en-US"/>
          </a:p>
        </p:txBody>
      </p:sp>
    </p:spTree>
    <p:extLst>
      <p:ext uri="{BB962C8B-B14F-4D97-AF65-F5344CB8AC3E}">
        <p14:creationId xmlns:p14="http://schemas.microsoft.com/office/powerpoint/2010/main" val="39579616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de-D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9"/>
          <p:cNvSpPr>
            <a:spLocks noGrp="1" noChangeArrowheads="1"/>
          </p:cNvSpPr>
          <p:nvPr>
            <p:ph type="sldNum" sz="quarter" idx="10"/>
          </p:nvPr>
        </p:nvSpPr>
        <p:spPr>
          <a:ln/>
        </p:spPr>
        <p:txBody>
          <a:bodyPr/>
          <a:lstStyle>
            <a:lvl1pPr>
              <a:defRPr/>
            </a:lvl1pPr>
          </a:lstStyle>
          <a:p>
            <a:pPr>
              <a:defRPr/>
            </a:pPr>
            <a:fld id="{B6B15464-8E6C-4CF7-BBAC-DEF9B73E49BF}" type="slidenum">
              <a:rPr lang="en-US"/>
              <a:pPr>
                <a:defRPr/>
              </a:pPr>
              <a:t>‹#›</a:t>
            </a:fld>
            <a:endParaRPr lang="en-US"/>
          </a:p>
        </p:txBody>
      </p:sp>
    </p:spTree>
    <p:extLst>
      <p:ext uri="{BB962C8B-B14F-4D97-AF65-F5344CB8AC3E}">
        <p14:creationId xmlns:p14="http://schemas.microsoft.com/office/powerpoint/2010/main" val="4764684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15"/>
          <p:cNvSpPr>
            <a:spLocks noChangeArrowheads="1"/>
          </p:cNvSpPr>
          <p:nvPr/>
        </p:nvSpPr>
        <p:spPr bwMode="auto">
          <a:xfrm>
            <a:off x="0" y="323850"/>
            <a:ext cx="4343400" cy="76200"/>
          </a:xfrm>
          <a:prstGeom prst="rect">
            <a:avLst/>
          </a:prstGeom>
          <a:solidFill>
            <a:srgbClr val="365BA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075" name="Rectangle 16"/>
          <p:cNvSpPr>
            <a:spLocks noChangeArrowheads="1"/>
          </p:cNvSpPr>
          <p:nvPr/>
        </p:nvSpPr>
        <p:spPr bwMode="auto">
          <a:xfrm>
            <a:off x="4343400" y="323850"/>
            <a:ext cx="2914650" cy="76200"/>
          </a:xfrm>
          <a:prstGeom prst="rect">
            <a:avLst/>
          </a:prstGeom>
          <a:gradFill rotWithShape="1">
            <a:gsLst>
              <a:gs pos="0">
                <a:srgbClr val="365BA0"/>
              </a:gs>
              <a:gs pos="100000">
                <a:srgbClr val="FFFFFF"/>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076" name="Rectangle 19"/>
          <p:cNvSpPr>
            <a:spLocks noChangeArrowheads="1"/>
          </p:cNvSpPr>
          <p:nvPr/>
        </p:nvSpPr>
        <p:spPr bwMode="auto">
          <a:xfrm>
            <a:off x="8720138" y="6461125"/>
            <a:ext cx="609600" cy="411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333375" indent="-333375"/>
            <a:endParaRPr lang="de-DE" sz="2400" b="1">
              <a:solidFill>
                <a:srgbClr val="365BA0"/>
              </a:solidFill>
            </a:endParaRPr>
          </a:p>
        </p:txBody>
      </p:sp>
      <p:sp>
        <p:nvSpPr>
          <p:cNvPr id="3078" name="Rectangle 22"/>
          <p:cNvSpPr>
            <a:spLocks noChangeArrowheads="1"/>
          </p:cNvSpPr>
          <p:nvPr/>
        </p:nvSpPr>
        <p:spPr bwMode="auto">
          <a:xfrm>
            <a:off x="0" y="260350"/>
            <a:ext cx="4572000" cy="73025"/>
          </a:xfrm>
          <a:prstGeom prst="rect">
            <a:avLst/>
          </a:prstGeom>
          <a:solidFill>
            <a:srgbClr val="DDDD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079" name="Rectangle 23"/>
          <p:cNvSpPr>
            <a:spLocks noChangeArrowheads="1"/>
          </p:cNvSpPr>
          <p:nvPr/>
        </p:nvSpPr>
        <p:spPr bwMode="auto">
          <a:xfrm>
            <a:off x="4572000" y="260350"/>
            <a:ext cx="3200400" cy="73025"/>
          </a:xfrm>
          <a:prstGeom prst="rect">
            <a:avLst/>
          </a:prstGeom>
          <a:gradFill rotWithShape="1">
            <a:gsLst>
              <a:gs pos="0">
                <a:srgbClr val="DDDDDD"/>
              </a:gs>
              <a:gs pos="100000">
                <a:srgbClr val="FFFFFF"/>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080" name="Rectangle 51"/>
          <p:cNvSpPr>
            <a:spLocks noGrp="1" noChangeArrowheads="1"/>
          </p:cNvSpPr>
          <p:nvPr>
            <p:ph type="body" idx="1"/>
          </p:nvPr>
        </p:nvSpPr>
        <p:spPr bwMode="auto">
          <a:xfrm>
            <a:off x="460375" y="1447800"/>
            <a:ext cx="8226425"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81" name="Rectangle 52"/>
          <p:cNvSpPr>
            <a:spLocks noGrp="1" noChangeArrowheads="1"/>
          </p:cNvSpPr>
          <p:nvPr>
            <p:ph type="title"/>
          </p:nvPr>
        </p:nvSpPr>
        <p:spPr bwMode="auto">
          <a:xfrm>
            <a:off x="460375" y="609600"/>
            <a:ext cx="8229600" cy="879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72443" name="Rectangle 59"/>
          <p:cNvSpPr>
            <a:spLocks noGrp="1" noChangeArrowheads="1"/>
          </p:cNvSpPr>
          <p:nvPr>
            <p:ph type="sldNum" sz="quarter" idx="4"/>
          </p:nvPr>
        </p:nvSpPr>
        <p:spPr bwMode="auto">
          <a:xfrm>
            <a:off x="6919913" y="658177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100" b="1">
                <a:solidFill>
                  <a:srgbClr val="365BA0"/>
                </a:solidFill>
                <a:cs typeface="+mn-cs"/>
              </a:defRPr>
            </a:lvl1pPr>
          </a:lstStyle>
          <a:p>
            <a:pPr>
              <a:defRPr/>
            </a:pPr>
            <a:fld id="{9E17F7A3-AE02-473F-91A1-EE76E06FF4F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hf hdr="0" ftr="0" dt="0"/>
  <p:txStyles>
    <p:titleStyle>
      <a:lvl1pPr marL="333375" indent="-333375" algn="l" rtl="0" eaLnBrk="0" fontAlgn="base" hangingPunct="0">
        <a:spcBef>
          <a:spcPct val="0"/>
        </a:spcBef>
        <a:spcAft>
          <a:spcPct val="0"/>
        </a:spcAft>
        <a:defRPr sz="2400" b="1">
          <a:solidFill>
            <a:srgbClr val="365BA0"/>
          </a:solidFill>
          <a:latin typeface="+mj-lt"/>
          <a:ea typeface="+mj-ea"/>
          <a:cs typeface="+mj-cs"/>
        </a:defRPr>
      </a:lvl1pPr>
      <a:lvl2pPr marL="333375" indent="-333375" algn="l" rtl="0" eaLnBrk="0" fontAlgn="base" hangingPunct="0">
        <a:spcBef>
          <a:spcPct val="0"/>
        </a:spcBef>
        <a:spcAft>
          <a:spcPct val="0"/>
        </a:spcAft>
        <a:defRPr sz="2400" b="1">
          <a:solidFill>
            <a:srgbClr val="365BA0"/>
          </a:solidFill>
          <a:latin typeface="Arial" charset="0"/>
        </a:defRPr>
      </a:lvl2pPr>
      <a:lvl3pPr marL="333375" indent="-333375" algn="l" rtl="0" eaLnBrk="0" fontAlgn="base" hangingPunct="0">
        <a:spcBef>
          <a:spcPct val="0"/>
        </a:spcBef>
        <a:spcAft>
          <a:spcPct val="0"/>
        </a:spcAft>
        <a:defRPr sz="2400" b="1">
          <a:solidFill>
            <a:srgbClr val="365BA0"/>
          </a:solidFill>
          <a:latin typeface="Arial" charset="0"/>
        </a:defRPr>
      </a:lvl3pPr>
      <a:lvl4pPr marL="333375" indent="-333375" algn="l" rtl="0" eaLnBrk="0" fontAlgn="base" hangingPunct="0">
        <a:spcBef>
          <a:spcPct val="0"/>
        </a:spcBef>
        <a:spcAft>
          <a:spcPct val="0"/>
        </a:spcAft>
        <a:defRPr sz="2400" b="1">
          <a:solidFill>
            <a:srgbClr val="365BA0"/>
          </a:solidFill>
          <a:latin typeface="Arial" charset="0"/>
        </a:defRPr>
      </a:lvl4pPr>
      <a:lvl5pPr marL="333375" indent="-333375" algn="l" rtl="0" eaLnBrk="0" fontAlgn="base" hangingPunct="0">
        <a:spcBef>
          <a:spcPct val="0"/>
        </a:spcBef>
        <a:spcAft>
          <a:spcPct val="0"/>
        </a:spcAft>
        <a:defRPr sz="2400" b="1">
          <a:solidFill>
            <a:srgbClr val="365BA0"/>
          </a:solidFill>
          <a:latin typeface="Arial" charset="0"/>
        </a:defRPr>
      </a:lvl5pPr>
      <a:lvl6pPr marL="790575" indent="-333375" algn="l" rtl="0" fontAlgn="base">
        <a:spcBef>
          <a:spcPct val="0"/>
        </a:spcBef>
        <a:spcAft>
          <a:spcPct val="0"/>
        </a:spcAft>
        <a:defRPr sz="2400" b="1">
          <a:solidFill>
            <a:srgbClr val="365BA0"/>
          </a:solidFill>
          <a:latin typeface="Arial" charset="0"/>
        </a:defRPr>
      </a:lvl6pPr>
      <a:lvl7pPr marL="1247775" indent="-333375" algn="l" rtl="0" fontAlgn="base">
        <a:spcBef>
          <a:spcPct val="0"/>
        </a:spcBef>
        <a:spcAft>
          <a:spcPct val="0"/>
        </a:spcAft>
        <a:defRPr sz="2400" b="1">
          <a:solidFill>
            <a:srgbClr val="365BA0"/>
          </a:solidFill>
          <a:latin typeface="Arial" charset="0"/>
        </a:defRPr>
      </a:lvl7pPr>
      <a:lvl8pPr marL="1704975" indent="-333375" algn="l" rtl="0" fontAlgn="base">
        <a:spcBef>
          <a:spcPct val="0"/>
        </a:spcBef>
        <a:spcAft>
          <a:spcPct val="0"/>
        </a:spcAft>
        <a:defRPr sz="2400" b="1">
          <a:solidFill>
            <a:srgbClr val="365BA0"/>
          </a:solidFill>
          <a:latin typeface="Arial" charset="0"/>
        </a:defRPr>
      </a:lvl8pPr>
      <a:lvl9pPr marL="2162175" indent="-333375" algn="l" rtl="0" fontAlgn="base">
        <a:spcBef>
          <a:spcPct val="0"/>
        </a:spcBef>
        <a:spcAft>
          <a:spcPct val="0"/>
        </a:spcAft>
        <a:defRPr sz="2400" b="1">
          <a:solidFill>
            <a:srgbClr val="365BA0"/>
          </a:solidFill>
          <a:latin typeface="Arial" charset="0"/>
        </a:defRPr>
      </a:lvl9pPr>
    </p:titleStyle>
    <p:body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a:solidFill>
            <a:schemeClr val="tx1"/>
          </a:solidFill>
          <a:latin typeface="+mn-lt"/>
        </a:defRPr>
      </a:lvl2pPr>
      <a:lvl3pPr marL="1143000" indent="-228600" algn="l" rtl="0" eaLnBrk="0" fontAlgn="base" hangingPunct="0">
        <a:spcBef>
          <a:spcPct val="20000"/>
        </a:spcBef>
        <a:spcAft>
          <a:spcPct val="0"/>
        </a:spcAft>
        <a:buChar char="•"/>
        <a:defRPr sz="1600">
          <a:solidFill>
            <a:schemeClr val="tx1"/>
          </a:solidFill>
          <a:latin typeface="+mn-lt"/>
        </a:defRPr>
      </a:lvl3pPr>
      <a:lvl4pPr marL="1600200" indent="-228600" algn="l" rtl="0" eaLnBrk="0" fontAlgn="base" hangingPunct="0">
        <a:spcBef>
          <a:spcPct val="20000"/>
        </a:spcBef>
        <a:spcAft>
          <a:spcPct val="0"/>
        </a:spcAft>
        <a:buChar char="–"/>
        <a:defRPr sz="1400">
          <a:solidFill>
            <a:schemeClr val="tx1"/>
          </a:solidFill>
          <a:latin typeface="+mn-lt"/>
        </a:defRPr>
      </a:lvl4pPr>
      <a:lvl5pPr marL="2057400" indent="-228600" algn="l" rtl="0" eaLnBrk="0" fontAlgn="base" hangingPunct="0">
        <a:spcBef>
          <a:spcPct val="20000"/>
        </a:spcBef>
        <a:spcAft>
          <a:spcPct val="0"/>
        </a:spcAft>
        <a:buChar char="»"/>
        <a:defRPr sz="1400">
          <a:solidFill>
            <a:schemeClr val="tx1"/>
          </a:solidFill>
          <a:latin typeface="+mn-lt"/>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Контейнер за заглавие 1">
            <a:extLst>
              <a:ext uri="{FF2B5EF4-FFF2-40B4-BE49-F238E27FC236}">
                <a16:creationId xmlns:a16="http://schemas.microsoft.com/office/drawing/2014/main" id="{41577F5E-51A0-4582-917E-D2D1CD55D451}"/>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bg-BG"/>
              <a:t>Редакт. стил загл. образец</a:t>
            </a:r>
          </a:p>
        </p:txBody>
      </p:sp>
      <p:sp>
        <p:nvSpPr>
          <p:cNvPr id="3" name="Текстов контейнер 2">
            <a:extLst>
              <a:ext uri="{FF2B5EF4-FFF2-40B4-BE49-F238E27FC236}">
                <a16:creationId xmlns:a16="http://schemas.microsoft.com/office/drawing/2014/main" id="{58827430-75A6-4ACB-902C-C5D9FEBFF6F6}"/>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bg-BG"/>
              <a:t>Щракнете, за да редактирате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p>
        </p:txBody>
      </p:sp>
      <p:sp>
        <p:nvSpPr>
          <p:cNvPr id="4" name="Контейнер за дата 3">
            <a:extLst>
              <a:ext uri="{FF2B5EF4-FFF2-40B4-BE49-F238E27FC236}">
                <a16:creationId xmlns:a16="http://schemas.microsoft.com/office/drawing/2014/main" id="{7D27A650-4DBD-433B-99AA-F7FCE8722AEE}"/>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C52122C-66AD-40B6-BECE-D1DAF75334BF}" type="datetime2">
              <a:rPr lang="en-US" smtClean="0"/>
              <a:t>Thursday, June 12, 2025</a:t>
            </a:fld>
            <a:endParaRPr lang="bg-BG"/>
          </a:p>
        </p:txBody>
      </p:sp>
      <p:sp>
        <p:nvSpPr>
          <p:cNvPr id="5" name="Контейнер за долния колонтитул 4">
            <a:extLst>
              <a:ext uri="{FF2B5EF4-FFF2-40B4-BE49-F238E27FC236}">
                <a16:creationId xmlns:a16="http://schemas.microsoft.com/office/drawing/2014/main" id="{C9A7BD15-38F9-4550-9812-02423759AA06}"/>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de-DE"/>
              <a:t>Klaus F. Zimmermann</a:t>
            </a:r>
            <a:endParaRPr lang="bg-BG"/>
          </a:p>
        </p:txBody>
      </p:sp>
      <p:sp>
        <p:nvSpPr>
          <p:cNvPr id="6" name="Контейнер за номер на слайда 5">
            <a:extLst>
              <a:ext uri="{FF2B5EF4-FFF2-40B4-BE49-F238E27FC236}">
                <a16:creationId xmlns:a16="http://schemas.microsoft.com/office/drawing/2014/main" id="{064E009C-BD9D-4A59-AD2D-F4FA32CFF46F}"/>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2D20A98-8E89-4030-929A-F3AD22051E14}" type="slidenum">
              <a:rPr lang="bg-BG" smtClean="0"/>
              <a:t>‹#›</a:t>
            </a:fld>
            <a:endParaRPr lang="bg-BG"/>
          </a:p>
        </p:txBody>
      </p:sp>
    </p:spTree>
    <p:extLst>
      <p:ext uri="{BB962C8B-B14F-4D97-AF65-F5344CB8AC3E}">
        <p14:creationId xmlns:p14="http://schemas.microsoft.com/office/powerpoint/2010/main" val="1432026703"/>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hf sldNum="0" hd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bg-BG"/>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Контейнер за заглавие 1">
            <a:extLst>
              <a:ext uri="{FF2B5EF4-FFF2-40B4-BE49-F238E27FC236}">
                <a16:creationId xmlns:a16="http://schemas.microsoft.com/office/drawing/2014/main" id="{41577F5E-51A0-4582-917E-D2D1CD55D451}"/>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bg-BG"/>
              <a:t>Редакт. стил загл. образец</a:t>
            </a:r>
          </a:p>
        </p:txBody>
      </p:sp>
      <p:sp>
        <p:nvSpPr>
          <p:cNvPr id="3" name="Текстов контейнер 2">
            <a:extLst>
              <a:ext uri="{FF2B5EF4-FFF2-40B4-BE49-F238E27FC236}">
                <a16:creationId xmlns:a16="http://schemas.microsoft.com/office/drawing/2014/main" id="{58827430-75A6-4ACB-902C-C5D9FEBFF6F6}"/>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bg-BG"/>
              <a:t>Щракнете, за да редактирате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p>
        </p:txBody>
      </p:sp>
      <p:sp>
        <p:nvSpPr>
          <p:cNvPr id="4" name="Контейнер за дата 3">
            <a:extLst>
              <a:ext uri="{FF2B5EF4-FFF2-40B4-BE49-F238E27FC236}">
                <a16:creationId xmlns:a16="http://schemas.microsoft.com/office/drawing/2014/main" id="{7D27A650-4DBD-433B-99AA-F7FCE8722AEE}"/>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CB5F17E-5B25-4985-B1B3-8FA94583A466}" type="datetime2">
              <a:rPr lang="en-US" smtClean="0"/>
              <a:t>Thursday, June 12, 2025</a:t>
            </a:fld>
            <a:endParaRPr lang="bg-BG"/>
          </a:p>
        </p:txBody>
      </p:sp>
      <p:sp>
        <p:nvSpPr>
          <p:cNvPr id="5" name="Контейнер за долния колонтитул 4">
            <a:extLst>
              <a:ext uri="{FF2B5EF4-FFF2-40B4-BE49-F238E27FC236}">
                <a16:creationId xmlns:a16="http://schemas.microsoft.com/office/drawing/2014/main" id="{C9A7BD15-38F9-4550-9812-02423759AA06}"/>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bg-BG"/>
          </a:p>
        </p:txBody>
      </p:sp>
      <p:sp>
        <p:nvSpPr>
          <p:cNvPr id="6" name="Контейнер за номер на слайда 5">
            <a:extLst>
              <a:ext uri="{FF2B5EF4-FFF2-40B4-BE49-F238E27FC236}">
                <a16:creationId xmlns:a16="http://schemas.microsoft.com/office/drawing/2014/main" id="{064E009C-BD9D-4A59-AD2D-F4FA32CFF46F}"/>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2D20A98-8E89-4030-929A-F3AD22051E14}" type="slidenum">
              <a:rPr lang="bg-BG" smtClean="0"/>
              <a:t>‹#›</a:t>
            </a:fld>
            <a:endParaRPr lang="bg-BG"/>
          </a:p>
        </p:txBody>
      </p:sp>
    </p:spTree>
    <p:extLst>
      <p:ext uri="{BB962C8B-B14F-4D97-AF65-F5344CB8AC3E}">
        <p14:creationId xmlns:p14="http://schemas.microsoft.com/office/powerpoint/2010/main" val="3015210094"/>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bg-BG"/>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 Id="rId4" Type="http://schemas.openxmlformats.org/officeDocument/2006/relationships/image" Target="../media/image10.jpe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 Id="rId4" Type="http://schemas.openxmlformats.org/officeDocument/2006/relationships/image" Target="../media/image20.bin"/></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 Id="rId4" Type="http://schemas.openxmlformats.org/officeDocument/2006/relationships/image" Target="../media/image22.jpg"/></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 Id="rId4" Type="http://schemas.openxmlformats.org/officeDocument/2006/relationships/image" Target="../media/image23.jpeg"/></Relationships>
</file>

<file path=ppt/slides/_rels/slide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6.png"/><Relationship Id="rId2" Type="http://schemas.openxmlformats.org/officeDocument/2006/relationships/notesSlide" Target="../notesSlides/notesSlide1.xml"/><Relationship Id="rId1" Type="http://schemas.openxmlformats.org/officeDocument/2006/relationships/slideLayout" Target="../slideLayouts/slideLayout23.xml"/><Relationship Id="rId6" Type="http://schemas.openxmlformats.org/officeDocument/2006/relationships/image" Target="../media/image5.png"/><Relationship Id="rId5" Type="http://schemas.openxmlformats.org/officeDocument/2006/relationships/image" Target="../media/image25.png"/><Relationship Id="rId4" Type="http://schemas.openxmlformats.org/officeDocument/2006/relationships/image" Target="../media/image24.png"/></Relationships>
</file>

<file path=ppt/slides/_rels/slide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image" Target="../media/image27.bin"/><Relationship Id="rId5" Type="http://schemas.openxmlformats.org/officeDocument/2006/relationships/image" Target="../media/image2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6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253">
            <a:extLst>
              <a:ext uri="{FF2B5EF4-FFF2-40B4-BE49-F238E27FC236}">
                <a16:creationId xmlns:a16="http://schemas.microsoft.com/office/drawing/2014/main" id="{5B207677-CC04-4071-B67E-73301D8A1E8D}"/>
              </a:ext>
            </a:extLst>
          </p:cNvPr>
          <p:cNvSpPr txBox="1">
            <a:spLocks/>
          </p:cNvSpPr>
          <p:nvPr/>
        </p:nvSpPr>
        <p:spPr>
          <a:xfrm>
            <a:off x="221472" y="2645772"/>
            <a:ext cx="8701057" cy="1316628"/>
          </a:xfrm>
          <a:prstGeom prst="rect">
            <a:avLst/>
          </a:prstGeom>
          <a:solidFill>
            <a:srgbClr val="176F83"/>
          </a:solidFill>
          <a:ln>
            <a:solidFill>
              <a:srgbClr val="421716"/>
            </a:solidFill>
          </a:ln>
        </p:spPr>
        <p:txBody>
          <a:bodyPr vert="horz" wrap="square" lIns="68569" tIns="68569" rIns="68569" bIns="68569"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685800" fontAlgn="auto">
              <a:lnSpc>
                <a:spcPct val="100000"/>
              </a:lnSpc>
              <a:spcAft>
                <a:spcPts val="0"/>
              </a:spcAft>
              <a:defRPr/>
            </a:pPr>
            <a:r>
              <a:rPr lang="en-US" sz="4800" b="1" dirty="0">
                <a:solidFill>
                  <a:prstClr val="white"/>
                </a:solidFill>
                <a:latin typeface="Calibri Light" panose="020F0302020204030204"/>
                <a:sym typeface="Arial"/>
              </a:rPr>
              <a:t>The Economics of Fertility Decline</a:t>
            </a:r>
            <a:endParaRPr lang="en-US" sz="2800" b="1" dirty="0">
              <a:solidFill>
                <a:prstClr val="white"/>
              </a:solidFill>
              <a:latin typeface="Calibri Light" panose="020F0302020204030204"/>
              <a:sym typeface="Arial"/>
            </a:endParaRPr>
          </a:p>
        </p:txBody>
      </p:sp>
      <p:sp>
        <p:nvSpPr>
          <p:cNvPr id="6" name="Shape 254">
            <a:extLst>
              <a:ext uri="{FF2B5EF4-FFF2-40B4-BE49-F238E27FC236}">
                <a16:creationId xmlns:a16="http://schemas.microsoft.com/office/drawing/2014/main" id="{5112CF78-451E-4EC3-88DE-84E3098B46D9}"/>
              </a:ext>
            </a:extLst>
          </p:cNvPr>
          <p:cNvSpPr txBox="1">
            <a:spLocks/>
          </p:cNvSpPr>
          <p:nvPr/>
        </p:nvSpPr>
        <p:spPr>
          <a:xfrm>
            <a:off x="1020170" y="4336024"/>
            <a:ext cx="6858000" cy="1241775"/>
          </a:xfrm>
          <a:prstGeom prst="rect">
            <a:avLst/>
          </a:prstGeom>
        </p:spPr>
        <p:txBody>
          <a:bodyPr vert="horz" wrap="square" lIns="68569" tIns="68569" rIns="68569" bIns="68569"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lgn="ctr" defTabSz="685800" fontAlgn="auto">
              <a:spcBef>
                <a:spcPts val="0"/>
              </a:spcBef>
              <a:spcAft>
                <a:spcPts val="0"/>
              </a:spcAft>
              <a:buNone/>
              <a:defRPr/>
            </a:pPr>
            <a:endParaRPr lang="en-US" sz="1500" i="1" dirty="0">
              <a:solidFill>
                <a:prstClr val="black"/>
              </a:solidFill>
              <a:latin typeface="Calibri" panose="020F0502020204030204"/>
              <a:sym typeface="Arial"/>
            </a:endParaRPr>
          </a:p>
        </p:txBody>
      </p:sp>
      <p:sp>
        <p:nvSpPr>
          <p:cNvPr id="7" name="Текстово поле 6">
            <a:extLst>
              <a:ext uri="{FF2B5EF4-FFF2-40B4-BE49-F238E27FC236}">
                <a16:creationId xmlns:a16="http://schemas.microsoft.com/office/drawing/2014/main" id="{9FEE2BEB-4E57-490B-86D7-6E80F0F17179}"/>
              </a:ext>
            </a:extLst>
          </p:cNvPr>
          <p:cNvSpPr txBox="1"/>
          <p:nvPr/>
        </p:nvSpPr>
        <p:spPr>
          <a:xfrm>
            <a:off x="1905000" y="5418538"/>
            <a:ext cx="4982569" cy="715581"/>
          </a:xfrm>
          <a:prstGeom prst="rect">
            <a:avLst/>
          </a:prstGeom>
          <a:noFill/>
        </p:spPr>
        <p:txBody>
          <a:bodyPr wrap="square" rtlCol="0">
            <a:spAutoFit/>
          </a:bodyPr>
          <a:lstStyle/>
          <a:p>
            <a:pPr algn="ctr" defTabSz="685800" fontAlgn="auto">
              <a:spcBef>
                <a:spcPts val="0"/>
              </a:spcBef>
              <a:spcAft>
                <a:spcPts val="0"/>
              </a:spcAft>
              <a:defRPr/>
            </a:pPr>
            <a:r>
              <a:rPr lang="en-US" sz="1350" b="1" dirty="0">
                <a:solidFill>
                  <a:prstClr val="black"/>
                </a:solidFill>
                <a:latin typeface="Calibri" panose="020F0502020204030204"/>
                <a:cs typeface="Arial"/>
                <a:sym typeface="Arial"/>
              </a:rPr>
              <a:t>PRICE Lecture on Declining Fertility </a:t>
            </a:r>
          </a:p>
          <a:p>
            <a:pPr algn="ctr" defTabSz="685800" fontAlgn="auto">
              <a:spcBef>
                <a:spcPts val="0"/>
              </a:spcBef>
              <a:spcAft>
                <a:spcPts val="0"/>
              </a:spcAft>
              <a:defRPr/>
            </a:pPr>
            <a:r>
              <a:rPr lang="en-US" sz="1350" b="1" dirty="0">
                <a:solidFill>
                  <a:prstClr val="black"/>
                </a:solidFill>
                <a:latin typeface="Calibri" panose="020F0502020204030204"/>
                <a:cs typeface="Arial"/>
                <a:sym typeface="Arial"/>
              </a:rPr>
              <a:t>National Museum, Reykjavík</a:t>
            </a:r>
          </a:p>
          <a:p>
            <a:pPr algn="ctr" defTabSz="685800" fontAlgn="auto">
              <a:spcBef>
                <a:spcPts val="0"/>
              </a:spcBef>
              <a:spcAft>
                <a:spcPts val="0"/>
              </a:spcAft>
              <a:defRPr/>
            </a:pPr>
            <a:r>
              <a:rPr lang="en-US" sz="1350" b="1" dirty="0">
                <a:solidFill>
                  <a:prstClr val="black"/>
                </a:solidFill>
                <a:latin typeface="Calibri" panose="020F0502020204030204"/>
                <a:cs typeface="Arial"/>
                <a:sym typeface="Arial"/>
              </a:rPr>
              <a:t> University of Iceland &amp; Pension Research Institute Iceland (PRICE)</a:t>
            </a:r>
          </a:p>
        </p:txBody>
      </p:sp>
      <p:pic>
        <p:nvPicPr>
          <p:cNvPr id="9" name="Picture 2">
            <a:extLst>
              <a:ext uri="{FF2B5EF4-FFF2-40B4-BE49-F238E27FC236}">
                <a16:creationId xmlns:a16="http://schemas.microsoft.com/office/drawing/2014/main" id="{D734F263-9598-436E-B63A-7B42DD90B8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78170" y="616"/>
            <a:ext cx="1279585" cy="1279585"/>
          </a:xfrm>
          <a:prstGeom prst="rect">
            <a:avLst/>
          </a:prstGeom>
        </p:spPr>
      </p:pic>
      <p:sp>
        <p:nvSpPr>
          <p:cNvPr id="10" name="Текстово поле 9">
            <a:extLst>
              <a:ext uri="{FF2B5EF4-FFF2-40B4-BE49-F238E27FC236}">
                <a16:creationId xmlns:a16="http://schemas.microsoft.com/office/drawing/2014/main" id="{DCAE26F0-E261-4665-ACEF-5F00516F92E5}"/>
              </a:ext>
            </a:extLst>
          </p:cNvPr>
          <p:cNvSpPr txBox="1"/>
          <p:nvPr/>
        </p:nvSpPr>
        <p:spPr>
          <a:xfrm>
            <a:off x="152400" y="5410843"/>
            <a:ext cx="2480971" cy="523220"/>
          </a:xfrm>
          <a:prstGeom prst="rect">
            <a:avLst/>
          </a:prstGeom>
          <a:noFill/>
        </p:spPr>
        <p:txBody>
          <a:bodyPr wrap="square" rtlCol="0">
            <a:spAutoFit/>
          </a:bodyPr>
          <a:lstStyle/>
          <a:p>
            <a:pPr defTabSz="685800" fontAlgn="auto">
              <a:spcBef>
                <a:spcPts val="0"/>
              </a:spcBef>
              <a:spcAft>
                <a:spcPts val="0"/>
              </a:spcAft>
              <a:defRPr/>
            </a:pPr>
            <a:r>
              <a:rPr lang="en-US" sz="1400" b="1" dirty="0">
                <a:solidFill>
                  <a:srgbClr val="0A4C5C"/>
                </a:solidFill>
                <a:latin typeface="Bahnschrift Condensed" panose="020B0502040204020203" pitchFamily="34" charset="0"/>
                <a:cs typeface="Arial"/>
                <a:sym typeface="Arial"/>
              </a:rPr>
              <a:t>GLOBAL LABOR ORGANIZATION</a:t>
            </a:r>
            <a:endParaRPr lang="bg-BG" sz="1400" b="1" dirty="0">
              <a:solidFill>
                <a:srgbClr val="0A4C5C"/>
              </a:solidFill>
              <a:latin typeface="Bahnschrift Condensed" panose="020B0502040204020203" pitchFamily="34" charset="0"/>
              <a:cs typeface="Arial"/>
              <a:sym typeface="Arial"/>
            </a:endParaRPr>
          </a:p>
        </p:txBody>
      </p:sp>
      <p:sp>
        <p:nvSpPr>
          <p:cNvPr id="16" name="Правоъгълник 15">
            <a:extLst>
              <a:ext uri="{FF2B5EF4-FFF2-40B4-BE49-F238E27FC236}">
                <a16:creationId xmlns:a16="http://schemas.microsoft.com/office/drawing/2014/main" id="{A2DA27D8-C2F9-493A-8C00-E6D287E9BECE}"/>
              </a:ext>
            </a:extLst>
          </p:cNvPr>
          <p:cNvSpPr/>
          <p:nvPr/>
        </p:nvSpPr>
        <p:spPr>
          <a:xfrm>
            <a:off x="0" y="6193589"/>
            <a:ext cx="9144000" cy="712705"/>
          </a:xfrm>
          <a:prstGeom prst="rect">
            <a:avLst/>
          </a:prstGeom>
          <a:solidFill>
            <a:srgbClr val="176F83"/>
          </a:solidFill>
          <a:ln>
            <a:noFill/>
          </a:ln>
        </p:spPr>
        <p:style>
          <a:lnRef idx="0">
            <a:scrgbClr r="0" g="0" b="0"/>
          </a:lnRef>
          <a:fillRef idx="1003">
            <a:schemeClr val="dk2"/>
          </a:fillRef>
          <a:effectRef idx="0">
            <a:scrgbClr r="0" g="0" b="0"/>
          </a:effectRef>
          <a:fontRef idx="minor">
            <a:schemeClr val="lt1"/>
          </a:fontRef>
        </p:style>
        <p:txBody>
          <a:bodyPr rtlCol="0" anchor="ctr"/>
          <a:lstStyle/>
          <a:p>
            <a:pPr algn="ctr" defTabSz="685800" fontAlgn="auto">
              <a:spcBef>
                <a:spcPts val="0"/>
              </a:spcBef>
              <a:spcAft>
                <a:spcPts val="0"/>
              </a:spcAft>
              <a:defRPr/>
            </a:pPr>
            <a:endParaRPr lang="bg-BG" sz="1350" dirty="0">
              <a:solidFill>
                <a:prstClr val="white"/>
              </a:solidFill>
              <a:latin typeface="Calibri" panose="020F0502020204030204"/>
              <a:sym typeface="Arial"/>
            </a:endParaRPr>
          </a:p>
        </p:txBody>
      </p:sp>
      <p:sp>
        <p:nvSpPr>
          <p:cNvPr id="4" name="TextBox 3">
            <a:extLst>
              <a:ext uri="{FF2B5EF4-FFF2-40B4-BE49-F238E27FC236}">
                <a16:creationId xmlns:a16="http://schemas.microsoft.com/office/drawing/2014/main" id="{1F7C1421-386E-420E-B367-EBE79A161771}"/>
              </a:ext>
            </a:extLst>
          </p:cNvPr>
          <p:cNvSpPr txBox="1"/>
          <p:nvPr/>
        </p:nvSpPr>
        <p:spPr>
          <a:xfrm>
            <a:off x="6705600" y="5418538"/>
            <a:ext cx="2216929" cy="300082"/>
          </a:xfrm>
          <a:prstGeom prst="rect">
            <a:avLst/>
          </a:prstGeom>
          <a:noFill/>
        </p:spPr>
        <p:txBody>
          <a:bodyPr wrap="square" rtlCol="0">
            <a:spAutoFit/>
          </a:bodyPr>
          <a:lstStyle/>
          <a:p>
            <a:pPr defTabSz="685800" fontAlgn="auto">
              <a:spcBef>
                <a:spcPts val="0"/>
              </a:spcBef>
              <a:spcAft>
                <a:spcPts val="0"/>
              </a:spcAft>
              <a:defRPr/>
            </a:pPr>
            <a:r>
              <a:rPr lang="en-US" sz="1350" dirty="0">
                <a:solidFill>
                  <a:prstClr val="black"/>
                </a:solidFill>
                <a:latin typeface="Calibri" panose="020F0502020204030204"/>
                <a:cs typeface="Arial"/>
                <a:sym typeface="Arial"/>
              </a:rPr>
              <a:t>Thursday. </a:t>
            </a:r>
            <a:r>
              <a:rPr lang="en-US" sz="1350">
                <a:solidFill>
                  <a:prstClr val="black"/>
                </a:solidFill>
                <a:latin typeface="Calibri" panose="020F0502020204030204"/>
                <a:cs typeface="Arial"/>
                <a:sym typeface="Arial"/>
              </a:rPr>
              <a:t>June 12, </a:t>
            </a:r>
            <a:r>
              <a:rPr lang="en-US" sz="1350" dirty="0">
                <a:solidFill>
                  <a:prstClr val="black"/>
                </a:solidFill>
                <a:latin typeface="Calibri" panose="020F0502020204030204"/>
                <a:cs typeface="Arial"/>
                <a:sym typeface="Arial"/>
              </a:rPr>
              <a:t>2025</a:t>
            </a:r>
          </a:p>
        </p:txBody>
      </p:sp>
      <p:sp>
        <p:nvSpPr>
          <p:cNvPr id="8" name="Rectangle 7">
            <a:extLst>
              <a:ext uri="{FF2B5EF4-FFF2-40B4-BE49-F238E27FC236}">
                <a16:creationId xmlns:a16="http://schemas.microsoft.com/office/drawing/2014/main" id="{23FFC591-0773-4F22-AD0A-7DAF3562158C}"/>
              </a:ext>
            </a:extLst>
          </p:cNvPr>
          <p:cNvSpPr/>
          <p:nvPr/>
        </p:nvSpPr>
        <p:spPr>
          <a:xfrm>
            <a:off x="510084" y="4257049"/>
            <a:ext cx="7772400" cy="1215717"/>
          </a:xfrm>
          <a:prstGeom prst="rect">
            <a:avLst/>
          </a:prstGeom>
        </p:spPr>
        <p:txBody>
          <a:bodyPr wrap="square">
            <a:spAutoFit/>
          </a:bodyPr>
          <a:lstStyle/>
          <a:p>
            <a:pPr algn="ctr" defTabSz="685800" fontAlgn="auto">
              <a:spcBef>
                <a:spcPts val="0"/>
              </a:spcBef>
              <a:spcAft>
                <a:spcPts val="0"/>
              </a:spcAft>
              <a:defRPr/>
            </a:pPr>
            <a:r>
              <a:rPr lang="en-US" sz="3200" b="1" dirty="0">
                <a:solidFill>
                  <a:prstClr val="black"/>
                </a:solidFill>
                <a:latin typeface="Calibri" panose="020F0502020204030204"/>
                <a:cs typeface="Arial"/>
                <a:sym typeface="Arial"/>
              </a:rPr>
              <a:t>Klaus F. Zimmermann</a:t>
            </a:r>
          </a:p>
          <a:p>
            <a:pPr algn="ctr" defTabSz="685800" fontAlgn="auto">
              <a:spcBef>
                <a:spcPts val="0"/>
              </a:spcBef>
              <a:spcAft>
                <a:spcPts val="0"/>
              </a:spcAft>
              <a:defRPr/>
            </a:pPr>
            <a:r>
              <a:rPr lang="en-US" sz="1350" i="1" dirty="0">
                <a:solidFill>
                  <a:srgbClr val="000000"/>
                </a:solidFill>
                <a:latin typeface="Calibri" panose="020F0502020204030204"/>
                <a:cs typeface="Arial"/>
                <a:sym typeface="Arial"/>
              </a:rPr>
              <a:t>President, Global Labor Organization (GLO) &amp; Editor-in-Chief, Journal of Population Economics &amp; UNU MERIT</a:t>
            </a:r>
            <a:br>
              <a:rPr lang="en-US" sz="1350" i="1" dirty="0">
                <a:solidFill>
                  <a:srgbClr val="000000"/>
                </a:solidFill>
                <a:latin typeface="Calibri" panose="020F0502020204030204"/>
                <a:cs typeface="Arial"/>
                <a:sym typeface="Arial"/>
              </a:rPr>
            </a:br>
            <a:r>
              <a:rPr lang="en-US" sz="1350" i="1" dirty="0">
                <a:solidFill>
                  <a:srgbClr val="000000"/>
                </a:solidFill>
                <a:latin typeface="Calibri" panose="020F0502020204030204"/>
                <a:cs typeface="Arial"/>
                <a:sym typeface="Arial"/>
              </a:rPr>
              <a:t>Maastricht University &amp; Free University Berlin</a:t>
            </a:r>
            <a:br>
              <a:rPr lang="en-US" sz="1400" i="1" dirty="0">
                <a:latin typeface="Calibri" pitchFamily="34" charset="0"/>
                <a:ea typeface="Calibri" pitchFamily="34" charset="0"/>
                <a:cs typeface="Calibri" pitchFamily="34" charset="0"/>
              </a:rPr>
            </a:br>
            <a:endParaRPr lang="en-US" sz="1350" i="1" dirty="0">
              <a:solidFill>
                <a:prstClr val="black"/>
              </a:solidFill>
              <a:latin typeface="Calibri" panose="020F0502020204030204"/>
              <a:cs typeface="Arial"/>
              <a:sym typeface="Arial"/>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7874435" cy="2098816"/>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71885" y="1280201"/>
            <a:ext cx="1272115" cy="1245716"/>
          </a:xfrm>
          <a:prstGeom prst="rect">
            <a:avLst/>
          </a:prstGeom>
        </p:spPr>
      </p:pic>
    </p:spTree>
    <p:extLst>
      <p:ext uri="{BB962C8B-B14F-4D97-AF65-F5344CB8AC3E}">
        <p14:creationId xmlns:p14="http://schemas.microsoft.com/office/powerpoint/2010/main" val="19741668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D93398-FCF6-89C7-FF40-4C3AE2E4DCDA}"/>
            </a:ext>
          </a:extLst>
        </p:cNvPr>
        <p:cNvGrpSpPr/>
        <p:nvPr/>
      </p:nvGrpSpPr>
      <p:grpSpPr>
        <a:xfrm>
          <a:off x="0" y="0"/>
          <a:ext cx="0" cy="0"/>
          <a:chOff x="0" y="0"/>
          <a:chExt cx="0" cy="0"/>
        </a:xfrm>
      </p:grpSpPr>
      <p:sp>
        <p:nvSpPr>
          <p:cNvPr id="10" name="Текстово поле 9">
            <a:extLst>
              <a:ext uri="{FF2B5EF4-FFF2-40B4-BE49-F238E27FC236}">
                <a16:creationId xmlns:a16="http://schemas.microsoft.com/office/drawing/2014/main" id="{099BB3A2-C20C-F495-9EE6-03C18D731DA1}"/>
              </a:ext>
            </a:extLst>
          </p:cNvPr>
          <p:cNvSpPr txBox="1"/>
          <p:nvPr/>
        </p:nvSpPr>
        <p:spPr>
          <a:xfrm>
            <a:off x="361949" y="5482458"/>
            <a:ext cx="2762251" cy="307777"/>
          </a:xfrm>
          <a:prstGeom prst="rect">
            <a:avLst/>
          </a:prstGeom>
          <a:noFill/>
        </p:spPr>
        <p:txBody>
          <a:bodyPr wrap="square" rtlCol="0">
            <a:spAutoFit/>
          </a:bodyPr>
          <a:lstStyle/>
          <a:p>
            <a:pPr defTabSz="685800" fontAlgn="auto">
              <a:spcBef>
                <a:spcPts val="0"/>
              </a:spcBef>
              <a:spcAft>
                <a:spcPts val="0"/>
              </a:spcAft>
            </a:pPr>
            <a:r>
              <a:rPr lang="en-US" sz="1400" b="1" dirty="0">
                <a:solidFill>
                  <a:srgbClr val="0A4C5C"/>
                </a:solidFill>
                <a:latin typeface="Bahnschrift Condensed" panose="020B0502040204020203" pitchFamily="34" charset="0"/>
              </a:rPr>
              <a:t>GLOBAL LABOR ORGANIZATION</a:t>
            </a:r>
            <a:endParaRPr lang="bg-BG" sz="1400" b="1" dirty="0">
              <a:solidFill>
                <a:srgbClr val="0A4C5C"/>
              </a:solidFill>
              <a:latin typeface="Bahnschrift Condensed" panose="020B0502040204020203" pitchFamily="34" charset="0"/>
            </a:endParaRPr>
          </a:p>
        </p:txBody>
      </p:sp>
      <p:sp>
        <p:nvSpPr>
          <p:cNvPr id="11" name="Контейнер за долния колонтитул 6">
            <a:extLst>
              <a:ext uri="{FF2B5EF4-FFF2-40B4-BE49-F238E27FC236}">
                <a16:creationId xmlns:a16="http://schemas.microsoft.com/office/drawing/2014/main" id="{B0454489-644B-42DB-D540-E6E9484917A3}"/>
              </a:ext>
            </a:extLst>
          </p:cNvPr>
          <p:cNvSpPr>
            <a:spLocks noGrp="1"/>
          </p:cNvSpPr>
          <p:nvPr>
            <p:ph type="ftr" idx="11"/>
          </p:nvPr>
        </p:nvSpPr>
        <p:spPr>
          <a:xfrm>
            <a:off x="3352800" y="5638800"/>
            <a:ext cx="2762250" cy="433512"/>
          </a:xfrm>
        </p:spPr>
        <p:txBody>
          <a:bodyPr/>
          <a:lstStyle/>
          <a:p>
            <a:pPr defTabSz="685800" fontAlgn="auto">
              <a:spcBef>
                <a:spcPts val="0"/>
              </a:spcBef>
              <a:spcAft>
                <a:spcPts val="0"/>
              </a:spcAft>
            </a:pPr>
            <a:r>
              <a:rPr lang="de-DE" sz="1350" dirty="0">
                <a:solidFill>
                  <a:prstClr val="black">
                    <a:tint val="75000"/>
                  </a:prstClr>
                </a:solidFill>
                <a:latin typeface="Calibri" panose="020F0502020204030204"/>
              </a:rPr>
              <a:t>Klaus F. Zimmermann</a:t>
            </a:r>
            <a:endParaRPr lang="bg-BG" sz="1350" dirty="0">
              <a:solidFill>
                <a:prstClr val="black">
                  <a:tint val="75000"/>
                </a:prstClr>
              </a:solidFill>
              <a:latin typeface="Calibri" panose="020F0502020204030204"/>
            </a:endParaRPr>
          </a:p>
        </p:txBody>
      </p:sp>
      <p:sp>
        <p:nvSpPr>
          <p:cNvPr id="3" name="Правоъгълник 2">
            <a:extLst>
              <a:ext uri="{FF2B5EF4-FFF2-40B4-BE49-F238E27FC236}">
                <a16:creationId xmlns:a16="http://schemas.microsoft.com/office/drawing/2014/main" id="{77639775-234E-6880-C25E-8CA6B6E7CBC5}"/>
              </a:ext>
            </a:extLst>
          </p:cNvPr>
          <p:cNvSpPr/>
          <p:nvPr/>
        </p:nvSpPr>
        <p:spPr>
          <a:xfrm>
            <a:off x="0" y="6281760"/>
            <a:ext cx="9144000" cy="589856"/>
          </a:xfrm>
          <a:prstGeom prst="rect">
            <a:avLst/>
          </a:prstGeom>
          <a:solidFill>
            <a:srgbClr val="176F83"/>
          </a:solidFill>
          <a:ln>
            <a:noFill/>
          </a:ln>
        </p:spPr>
        <p:style>
          <a:lnRef idx="0">
            <a:scrgbClr r="0" g="0" b="0"/>
          </a:lnRef>
          <a:fillRef idx="1003">
            <a:schemeClr val="dk2"/>
          </a:fillRef>
          <a:effectRef idx="0">
            <a:scrgbClr r="0" g="0" b="0"/>
          </a:effectRef>
          <a:fontRef idx="minor">
            <a:schemeClr val="lt1"/>
          </a:fontRef>
        </p:style>
        <p:txBody>
          <a:bodyPr rtlCol="0" anchor="ctr"/>
          <a:lstStyle/>
          <a:p>
            <a:pPr algn="ctr" defTabSz="685800" fontAlgn="auto">
              <a:spcBef>
                <a:spcPts val="0"/>
              </a:spcBef>
              <a:spcAft>
                <a:spcPts val="0"/>
              </a:spcAft>
            </a:pPr>
            <a:endParaRPr lang="bg-BG" sz="1350" dirty="0">
              <a:solidFill>
                <a:prstClr val="white"/>
              </a:solidFill>
            </a:endParaRPr>
          </a:p>
        </p:txBody>
      </p:sp>
      <p:pic>
        <p:nvPicPr>
          <p:cNvPr id="12" name="Picture 2">
            <a:extLst>
              <a:ext uri="{FF2B5EF4-FFF2-40B4-BE49-F238E27FC236}">
                <a16:creationId xmlns:a16="http://schemas.microsoft.com/office/drawing/2014/main" id="{F8CAA9A8-AE76-C6D3-5FCB-E0D3F74D6DD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79690" y="5546330"/>
            <a:ext cx="589855" cy="589855"/>
          </a:xfrm>
          <a:prstGeom prst="rect">
            <a:avLst/>
          </a:prstGeom>
        </p:spPr>
      </p:pic>
      <p:sp>
        <p:nvSpPr>
          <p:cNvPr id="2" name="Rectangle 1">
            <a:extLst>
              <a:ext uri="{FF2B5EF4-FFF2-40B4-BE49-F238E27FC236}">
                <a16:creationId xmlns:a16="http://schemas.microsoft.com/office/drawing/2014/main" id="{2BB3F8B3-FC8E-785D-BCE1-A6833F905CCB}"/>
              </a:ext>
            </a:extLst>
          </p:cNvPr>
          <p:cNvSpPr/>
          <p:nvPr/>
        </p:nvSpPr>
        <p:spPr>
          <a:xfrm>
            <a:off x="685800" y="1752600"/>
            <a:ext cx="7943852" cy="3108543"/>
          </a:xfrm>
          <a:prstGeom prst="rect">
            <a:avLst/>
          </a:prstGeom>
        </p:spPr>
        <p:txBody>
          <a:bodyPr wrap="square">
            <a:spAutoFit/>
          </a:bodyPr>
          <a:lstStyle/>
          <a:p>
            <a:pPr marL="285750" indent="-285750">
              <a:buFont typeface="Arial" panose="020B0604020202020204" pitchFamily="34" charset="0"/>
              <a:buChar char="•"/>
            </a:pPr>
            <a:r>
              <a:rPr lang="en-US" sz="2000" b="1" dirty="0">
                <a:solidFill>
                  <a:prstClr val="black"/>
                </a:solidFill>
              </a:rPr>
              <a:t>From Malthus to Brentano, Becker &amp; Becker &amp; Lewis</a:t>
            </a:r>
          </a:p>
          <a:p>
            <a:pPr marL="285750" indent="-285750">
              <a:buFont typeface="Arial" panose="020B0604020202020204" pitchFamily="34" charset="0"/>
              <a:buChar char="•"/>
            </a:pPr>
            <a:endParaRPr lang="en-US" sz="2000" b="1" dirty="0">
              <a:solidFill>
                <a:prstClr val="black"/>
              </a:solidFill>
            </a:endParaRPr>
          </a:p>
          <a:p>
            <a:pPr marL="285750" indent="-285750">
              <a:buFont typeface="Arial" panose="020B0604020202020204" pitchFamily="34" charset="0"/>
              <a:buChar char="•"/>
            </a:pPr>
            <a:r>
              <a:rPr lang="en-US" sz="2000" b="1" dirty="0">
                <a:solidFill>
                  <a:prstClr val="black"/>
                </a:solidFill>
              </a:rPr>
              <a:t>Is the fertility &amp; development curve inverse J-shaped?</a:t>
            </a:r>
          </a:p>
          <a:p>
            <a:pPr marL="285750" indent="-285750">
              <a:buFont typeface="Arial" panose="020B0604020202020204" pitchFamily="34" charset="0"/>
              <a:buChar char="•"/>
            </a:pPr>
            <a:endParaRPr lang="en-US" sz="2000" b="1" dirty="0">
              <a:solidFill>
                <a:prstClr val="black"/>
              </a:solidFill>
            </a:endParaRPr>
          </a:p>
          <a:p>
            <a:pPr marL="285750" indent="-285750">
              <a:buFont typeface="Arial" panose="020B0604020202020204" pitchFamily="34" charset="0"/>
              <a:buChar char="•"/>
            </a:pPr>
            <a:r>
              <a:rPr lang="en-US" sz="2000" b="1" dirty="0">
                <a:solidFill>
                  <a:prstClr val="black"/>
                </a:solidFill>
              </a:rPr>
              <a:t>Is the quantity-quality model of fertility choice outdated?</a:t>
            </a:r>
          </a:p>
          <a:p>
            <a:pPr marL="285750" indent="-285750">
              <a:buFont typeface="Arial" panose="020B0604020202020204" pitchFamily="34" charset="0"/>
              <a:buChar char="•"/>
            </a:pPr>
            <a:endParaRPr lang="en-US" sz="2000" b="1" dirty="0">
              <a:solidFill>
                <a:prstClr val="black"/>
              </a:solidFill>
            </a:endParaRPr>
          </a:p>
          <a:p>
            <a:pPr marL="285750" indent="-285750">
              <a:buFont typeface="Arial" panose="020B0604020202020204" pitchFamily="34" charset="0"/>
              <a:buChar char="•"/>
            </a:pPr>
            <a:r>
              <a:rPr lang="en-US" sz="2000" b="1" dirty="0">
                <a:solidFill>
                  <a:prstClr val="black"/>
                </a:solidFill>
              </a:rPr>
              <a:t>Policy concerns and research issues</a:t>
            </a:r>
          </a:p>
          <a:p>
            <a:pPr marL="285750" indent="-285750">
              <a:buFont typeface="Arial" panose="020B0604020202020204" pitchFamily="34" charset="0"/>
              <a:buChar char="•"/>
            </a:pPr>
            <a:endParaRPr lang="en-US" sz="2000" b="1" dirty="0">
              <a:solidFill>
                <a:prstClr val="black"/>
              </a:solidFill>
            </a:endParaRPr>
          </a:p>
          <a:p>
            <a:pPr marL="285750" indent="-285750">
              <a:buFont typeface="Arial" panose="020B0604020202020204" pitchFamily="34" charset="0"/>
              <a:buChar char="•"/>
            </a:pPr>
            <a:r>
              <a:rPr lang="en-US" sz="2000" b="1" dirty="0">
                <a:solidFill>
                  <a:prstClr val="black"/>
                </a:solidFill>
              </a:rPr>
              <a:t>More on family &amp; population policy with an eye on Iceland</a:t>
            </a:r>
            <a:br>
              <a:rPr lang="en-US" sz="1600" b="1" dirty="0">
                <a:solidFill>
                  <a:prstClr val="black"/>
                </a:solidFill>
              </a:rPr>
            </a:br>
            <a:endParaRPr lang="en-US" sz="1600" b="1" dirty="0">
              <a:solidFill>
                <a:prstClr val="black"/>
              </a:solidFill>
            </a:endParaRPr>
          </a:p>
        </p:txBody>
      </p:sp>
      <p:sp>
        <p:nvSpPr>
          <p:cNvPr id="4" name="Rectangle 3">
            <a:extLst>
              <a:ext uri="{FF2B5EF4-FFF2-40B4-BE49-F238E27FC236}">
                <a16:creationId xmlns:a16="http://schemas.microsoft.com/office/drawing/2014/main" id="{0467F7D7-8787-DAA4-A35E-A089D09F3CEC}"/>
              </a:ext>
            </a:extLst>
          </p:cNvPr>
          <p:cNvSpPr/>
          <p:nvPr/>
        </p:nvSpPr>
        <p:spPr>
          <a:xfrm>
            <a:off x="685800" y="283654"/>
            <a:ext cx="8153400" cy="769441"/>
          </a:xfrm>
          <a:prstGeom prst="rect">
            <a:avLst/>
          </a:prstGeom>
        </p:spPr>
        <p:txBody>
          <a:bodyPr wrap="square">
            <a:spAutoFit/>
          </a:bodyPr>
          <a:lstStyle/>
          <a:p>
            <a:r>
              <a:rPr lang="en-US" sz="4400" b="1" dirty="0">
                <a:solidFill>
                  <a:srgbClr val="176F83"/>
                </a:solidFill>
                <a:latin typeface="Calibri Light" panose="020F0302020204030204"/>
              </a:rPr>
              <a:t>Outline</a:t>
            </a:r>
            <a:endParaRPr lang="en-US" sz="2800" b="1" dirty="0">
              <a:solidFill>
                <a:srgbClr val="176F83"/>
              </a:solidFill>
              <a:latin typeface="Calibri Light" panose="020F0302020204030204"/>
            </a:endParaRPr>
          </a:p>
        </p:txBody>
      </p:sp>
      <p:pic>
        <p:nvPicPr>
          <p:cNvPr id="5" name="Picture 4">
            <a:extLst>
              <a:ext uri="{FF2B5EF4-FFF2-40B4-BE49-F238E27FC236}">
                <a16:creationId xmlns:a16="http://schemas.microsoft.com/office/drawing/2014/main" id="{DBFC7BF8-8D6E-E76E-C11C-7871270EBA6A}"/>
              </a:ext>
            </a:extLst>
          </p:cNvPr>
          <p:cNvPicPr>
            <a:picLocks noChangeAspect="1"/>
          </p:cNvPicPr>
          <p:nvPr/>
        </p:nvPicPr>
        <p:blipFill>
          <a:blip r:embed="rId3"/>
          <a:stretch>
            <a:fillRect/>
          </a:stretch>
        </p:blipFill>
        <p:spPr>
          <a:xfrm>
            <a:off x="2971800" y="5299911"/>
            <a:ext cx="2972956" cy="791561"/>
          </a:xfrm>
          <a:prstGeom prst="rect">
            <a:avLst/>
          </a:prstGeom>
        </p:spPr>
      </p:pic>
    </p:spTree>
    <p:extLst>
      <p:ext uri="{BB962C8B-B14F-4D97-AF65-F5344CB8AC3E}">
        <p14:creationId xmlns:p14="http://schemas.microsoft.com/office/powerpoint/2010/main" val="21841529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5D6725-0761-FC5B-8DFB-3544EFAA65AA}"/>
            </a:ext>
          </a:extLst>
        </p:cNvPr>
        <p:cNvGrpSpPr/>
        <p:nvPr/>
      </p:nvGrpSpPr>
      <p:grpSpPr>
        <a:xfrm>
          <a:off x="0" y="0"/>
          <a:ext cx="0" cy="0"/>
          <a:chOff x="0" y="0"/>
          <a:chExt cx="0" cy="0"/>
        </a:xfrm>
      </p:grpSpPr>
      <p:sp>
        <p:nvSpPr>
          <p:cNvPr id="10" name="Текстово поле 9">
            <a:extLst>
              <a:ext uri="{FF2B5EF4-FFF2-40B4-BE49-F238E27FC236}">
                <a16:creationId xmlns:a16="http://schemas.microsoft.com/office/drawing/2014/main" id="{E80B4F3D-EA60-CCD2-8CC8-A03DA8C2221B}"/>
              </a:ext>
            </a:extLst>
          </p:cNvPr>
          <p:cNvSpPr txBox="1"/>
          <p:nvPr/>
        </p:nvSpPr>
        <p:spPr>
          <a:xfrm>
            <a:off x="361949" y="5482458"/>
            <a:ext cx="2762251" cy="307777"/>
          </a:xfrm>
          <a:prstGeom prst="rect">
            <a:avLst/>
          </a:prstGeom>
          <a:noFill/>
        </p:spPr>
        <p:txBody>
          <a:bodyPr wrap="square" rtlCol="0">
            <a:spAutoFit/>
          </a:bodyPr>
          <a:lstStyle/>
          <a:p>
            <a:pPr defTabSz="685800" fontAlgn="auto">
              <a:spcBef>
                <a:spcPts val="0"/>
              </a:spcBef>
              <a:spcAft>
                <a:spcPts val="0"/>
              </a:spcAft>
            </a:pPr>
            <a:r>
              <a:rPr lang="en-US" sz="1400" b="1" dirty="0">
                <a:solidFill>
                  <a:srgbClr val="0A4C5C"/>
                </a:solidFill>
                <a:latin typeface="Bahnschrift Condensed" panose="020B0502040204020203" pitchFamily="34" charset="0"/>
              </a:rPr>
              <a:t>GLOBAL LABOR ORGANIZATION</a:t>
            </a:r>
            <a:endParaRPr lang="bg-BG" sz="1400" b="1" dirty="0">
              <a:solidFill>
                <a:srgbClr val="0A4C5C"/>
              </a:solidFill>
              <a:latin typeface="Bahnschrift Condensed" panose="020B0502040204020203" pitchFamily="34" charset="0"/>
            </a:endParaRPr>
          </a:p>
        </p:txBody>
      </p:sp>
      <p:sp>
        <p:nvSpPr>
          <p:cNvPr id="11" name="Контейнер за долния колонтитул 6">
            <a:extLst>
              <a:ext uri="{FF2B5EF4-FFF2-40B4-BE49-F238E27FC236}">
                <a16:creationId xmlns:a16="http://schemas.microsoft.com/office/drawing/2014/main" id="{987DA902-C34A-879B-7B22-DDAF3715E043}"/>
              </a:ext>
            </a:extLst>
          </p:cNvPr>
          <p:cNvSpPr>
            <a:spLocks noGrp="1"/>
          </p:cNvSpPr>
          <p:nvPr>
            <p:ph type="ftr" idx="11"/>
          </p:nvPr>
        </p:nvSpPr>
        <p:spPr>
          <a:xfrm>
            <a:off x="3352800" y="5638800"/>
            <a:ext cx="2762250" cy="433512"/>
          </a:xfrm>
        </p:spPr>
        <p:txBody>
          <a:bodyPr/>
          <a:lstStyle/>
          <a:p>
            <a:pPr defTabSz="685800" fontAlgn="auto">
              <a:spcBef>
                <a:spcPts val="0"/>
              </a:spcBef>
              <a:spcAft>
                <a:spcPts val="0"/>
              </a:spcAft>
            </a:pPr>
            <a:r>
              <a:rPr lang="de-DE" sz="1350" dirty="0">
                <a:solidFill>
                  <a:prstClr val="black">
                    <a:tint val="75000"/>
                  </a:prstClr>
                </a:solidFill>
                <a:latin typeface="Calibri" panose="020F0502020204030204"/>
              </a:rPr>
              <a:t>Klaus F. Zimmermann</a:t>
            </a:r>
            <a:endParaRPr lang="bg-BG" sz="1350" dirty="0">
              <a:solidFill>
                <a:prstClr val="black">
                  <a:tint val="75000"/>
                </a:prstClr>
              </a:solidFill>
              <a:latin typeface="Calibri" panose="020F0502020204030204"/>
            </a:endParaRPr>
          </a:p>
        </p:txBody>
      </p:sp>
      <p:sp>
        <p:nvSpPr>
          <p:cNvPr id="3" name="Правоъгълник 2">
            <a:extLst>
              <a:ext uri="{FF2B5EF4-FFF2-40B4-BE49-F238E27FC236}">
                <a16:creationId xmlns:a16="http://schemas.microsoft.com/office/drawing/2014/main" id="{2C431D04-0386-A82A-24A3-4A909D304E9D}"/>
              </a:ext>
            </a:extLst>
          </p:cNvPr>
          <p:cNvSpPr/>
          <p:nvPr/>
        </p:nvSpPr>
        <p:spPr>
          <a:xfrm>
            <a:off x="0" y="6281760"/>
            <a:ext cx="9144000" cy="589856"/>
          </a:xfrm>
          <a:prstGeom prst="rect">
            <a:avLst/>
          </a:prstGeom>
          <a:solidFill>
            <a:srgbClr val="176F83"/>
          </a:solidFill>
          <a:ln>
            <a:noFill/>
          </a:ln>
        </p:spPr>
        <p:style>
          <a:lnRef idx="0">
            <a:scrgbClr r="0" g="0" b="0"/>
          </a:lnRef>
          <a:fillRef idx="1003">
            <a:schemeClr val="dk2"/>
          </a:fillRef>
          <a:effectRef idx="0">
            <a:scrgbClr r="0" g="0" b="0"/>
          </a:effectRef>
          <a:fontRef idx="minor">
            <a:schemeClr val="lt1"/>
          </a:fontRef>
        </p:style>
        <p:txBody>
          <a:bodyPr rtlCol="0" anchor="ctr"/>
          <a:lstStyle/>
          <a:p>
            <a:pPr algn="ctr" defTabSz="685800" fontAlgn="auto">
              <a:spcBef>
                <a:spcPts val="0"/>
              </a:spcBef>
              <a:spcAft>
                <a:spcPts val="0"/>
              </a:spcAft>
            </a:pPr>
            <a:endParaRPr lang="bg-BG" sz="1350" dirty="0">
              <a:solidFill>
                <a:prstClr val="white"/>
              </a:solidFill>
            </a:endParaRPr>
          </a:p>
        </p:txBody>
      </p:sp>
      <p:pic>
        <p:nvPicPr>
          <p:cNvPr id="12" name="Picture 2">
            <a:extLst>
              <a:ext uri="{FF2B5EF4-FFF2-40B4-BE49-F238E27FC236}">
                <a16:creationId xmlns:a16="http://schemas.microsoft.com/office/drawing/2014/main" id="{E3614385-D647-C8E2-92FD-41B025F48EB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79690" y="5546330"/>
            <a:ext cx="589855" cy="589855"/>
          </a:xfrm>
          <a:prstGeom prst="rect">
            <a:avLst/>
          </a:prstGeom>
        </p:spPr>
      </p:pic>
      <p:sp>
        <p:nvSpPr>
          <p:cNvPr id="2" name="Rectangle 1">
            <a:extLst>
              <a:ext uri="{FF2B5EF4-FFF2-40B4-BE49-F238E27FC236}">
                <a16:creationId xmlns:a16="http://schemas.microsoft.com/office/drawing/2014/main" id="{1AB07E8C-B567-00A7-A5F5-4AAA225355D1}"/>
              </a:ext>
            </a:extLst>
          </p:cNvPr>
          <p:cNvSpPr/>
          <p:nvPr/>
        </p:nvSpPr>
        <p:spPr>
          <a:xfrm>
            <a:off x="600074" y="1406788"/>
            <a:ext cx="7943852" cy="3539430"/>
          </a:xfrm>
          <a:prstGeom prst="rect">
            <a:avLst/>
          </a:prstGeom>
        </p:spPr>
        <p:txBody>
          <a:bodyPr wrap="square">
            <a:spAutoFit/>
          </a:bodyPr>
          <a:lstStyle/>
          <a:p>
            <a:pPr marL="285750" indent="-285750">
              <a:buFont typeface="Arial" panose="020B0604020202020204" pitchFamily="34" charset="0"/>
              <a:buChar char="•"/>
            </a:pPr>
            <a:r>
              <a:rPr lang="en-US" sz="2400" b="1" dirty="0">
                <a:solidFill>
                  <a:srgbClr val="2956D3"/>
                </a:solidFill>
              </a:rPr>
              <a:t>From Malthus to Brentano, Becker &amp; Becker &amp; Lewis</a:t>
            </a:r>
          </a:p>
          <a:p>
            <a:pPr marL="285750" indent="-285750">
              <a:buFont typeface="Arial" panose="020B0604020202020204" pitchFamily="34" charset="0"/>
              <a:buChar char="•"/>
            </a:pPr>
            <a:endParaRPr lang="en-US" sz="2000" b="1" dirty="0">
              <a:solidFill>
                <a:prstClr val="black"/>
              </a:solidFill>
            </a:endParaRPr>
          </a:p>
          <a:p>
            <a:pPr marL="285750" indent="-285750">
              <a:buFont typeface="Arial" panose="020B0604020202020204" pitchFamily="34" charset="0"/>
              <a:buChar char="•"/>
            </a:pPr>
            <a:r>
              <a:rPr lang="en-US" sz="2000" b="1" dirty="0">
                <a:solidFill>
                  <a:prstClr val="black"/>
                </a:solidFill>
              </a:rPr>
              <a:t>Is the fertility &amp; development curve inverse J-shaped?</a:t>
            </a:r>
          </a:p>
          <a:p>
            <a:pPr marL="285750" indent="-285750">
              <a:buFont typeface="Arial" panose="020B0604020202020204" pitchFamily="34" charset="0"/>
              <a:buChar char="•"/>
            </a:pPr>
            <a:endParaRPr lang="en-US" sz="2000" b="1" dirty="0">
              <a:solidFill>
                <a:prstClr val="black"/>
              </a:solidFill>
            </a:endParaRPr>
          </a:p>
          <a:p>
            <a:pPr marL="285750" indent="-285750">
              <a:buFont typeface="Arial" panose="020B0604020202020204" pitchFamily="34" charset="0"/>
              <a:buChar char="•"/>
            </a:pPr>
            <a:r>
              <a:rPr lang="en-US" sz="2000" b="1" dirty="0">
                <a:solidFill>
                  <a:prstClr val="black"/>
                </a:solidFill>
              </a:rPr>
              <a:t>Is the quantity-quality model of fertility choice outdated?</a:t>
            </a:r>
          </a:p>
          <a:p>
            <a:pPr marL="285750" indent="-285750">
              <a:buFont typeface="Arial" panose="020B0604020202020204" pitchFamily="34" charset="0"/>
              <a:buChar char="•"/>
            </a:pPr>
            <a:endParaRPr lang="en-US" sz="2000" b="1" dirty="0">
              <a:solidFill>
                <a:prstClr val="black"/>
              </a:solidFill>
            </a:endParaRPr>
          </a:p>
          <a:p>
            <a:pPr marL="285750" indent="-285750">
              <a:buFont typeface="Arial" panose="020B0604020202020204" pitchFamily="34" charset="0"/>
              <a:buChar char="•"/>
            </a:pPr>
            <a:r>
              <a:rPr lang="en-US" sz="2000" b="1" dirty="0">
                <a:solidFill>
                  <a:prstClr val="black"/>
                </a:solidFill>
              </a:rPr>
              <a:t>Policy concerns and research issues</a:t>
            </a:r>
          </a:p>
          <a:p>
            <a:pPr marL="285750" indent="-285750">
              <a:buFont typeface="Arial" panose="020B0604020202020204" pitchFamily="34" charset="0"/>
              <a:buChar char="•"/>
            </a:pPr>
            <a:endParaRPr lang="en-US" sz="2000" b="1" dirty="0">
              <a:solidFill>
                <a:prstClr val="black"/>
              </a:solidFill>
            </a:endParaRPr>
          </a:p>
          <a:p>
            <a:pPr marL="285750" indent="-285750">
              <a:buFont typeface="Arial" panose="020B0604020202020204" pitchFamily="34" charset="0"/>
              <a:buChar char="•"/>
            </a:pPr>
            <a:r>
              <a:rPr kumimoji="0" lang="en-US" sz="2000" b="1" i="0" u="none" strike="noStrike" kern="1200" cap="none" spc="0" normalizeH="0" baseline="0" noProof="0" dirty="0">
                <a:ln>
                  <a:noFill/>
                </a:ln>
                <a:solidFill>
                  <a:prstClr val="black"/>
                </a:solidFill>
                <a:effectLst/>
                <a:uLnTx/>
                <a:uFillTx/>
                <a:latin typeface="Arial" charset="0"/>
                <a:ea typeface="+mn-ea"/>
                <a:cs typeface="Arial" charset="0"/>
              </a:rPr>
              <a:t>More on family &amp; population policy with an eye on Iceland</a:t>
            </a:r>
            <a:br>
              <a:rPr lang="en-US" sz="1600" b="1" dirty="0">
                <a:solidFill>
                  <a:prstClr val="black"/>
                </a:solidFill>
              </a:rPr>
            </a:br>
            <a:endParaRPr lang="en-US" sz="1600" b="1" dirty="0">
              <a:solidFill>
                <a:prstClr val="black"/>
              </a:solidFill>
            </a:endParaRPr>
          </a:p>
        </p:txBody>
      </p:sp>
      <p:sp>
        <p:nvSpPr>
          <p:cNvPr id="4" name="Rectangle 3">
            <a:extLst>
              <a:ext uri="{FF2B5EF4-FFF2-40B4-BE49-F238E27FC236}">
                <a16:creationId xmlns:a16="http://schemas.microsoft.com/office/drawing/2014/main" id="{FD1ECDDE-B201-4E99-C5A9-A469A9C148C3}"/>
              </a:ext>
            </a:extLst>
          </p:cNvPr>
          <p:cNvSpPr/>
          <p:nvPr/>
        </p:nvSpPr>
        <p:spPr>
          <a:xfrm>
            <a:off x="685800" y="283654"/>
            <a:ext cx="8153400" cy="769441"/>
          </a:xfrm>
          <a:prstGeom prst="rect">
            <a:avLst/>
          </a:prstGeom>
        </p:spPr>
        <p:txBody>
          <a:bodyPr wrap="square">
            <a:spAutoFit/>
          </a:bodyPr>
          <a:lstStyle/>
          <a:p>
            <a:r>
              <a:rPr lang="en-US" sz="4400" b="1" dirty="0">
                <a:solidFill>
                  <a:srgbClr val="176F83"/>
                </a:solidFill>
                <a:latin typeface="Calibri Light" panose="020F0302020204030204"/>
              </a:rPr>
              <a:t>Outline</a:t>
            </a:r>
            <a:endParaRPr lang="en-US" sz="2800" b="1" dirty="0">
              <a:solidFill>
                <a:srgbClr val="176F83"/>
              </a:solidFill>
              <a:latin typeface="Calibri Light" panose="020F0302020204030204"/>
            </a:endParaRPr>
          </a:p>
        </p:txBody>
      </p:sp>
      <p:pic>
        <p:nvPicPr>
          <p:cNvPr id="5" name="Picture 4">
            <a:extLst>
              <a:ext uri="{FF2B5EF4-FFF2-40B4-BE49-F238E27FC236}">
                <a16:creationId xmlns:a16="http://schemas.microsoft.com/office/drawing/2014/main" id="{AED5160F-72B3-A122-024E-E14D75C49123}"/>
              </a:ext>
            </a:extLst>
          </p:cNvPr>
          <p:cNvPicPr>
            <a:picLocks noChangeAspect="1"/>
          </p:cNvPicPr>
          <p:nvPr/>
        </p:nvPicPr>
        <p:blipFill>
          <a:blip r:embed="rId3"/>
          <a:stretch>
            <a:fillRect/>
          </a:stretch>
        </p:blipFill>
        <p:spPr>
          <a:xfrm>
            <a:off x="2971800" y="5299911"/>
            <a:ext cx="2972956" cy="791561"/>
          </a:xfrm>
          <a:prstGeom prst="rect">
            <a:avLst/>
          </a:prstGeom>
        </p:spPr>
      </p:pic>
    </p:spTree>
    <p:extLst>
      <p:ext uri="{BB962C8B-B14F-4D97-AF65-F5344CB8AC3E}">
        <p14:creationId xmlns:p14="http://schemas.microsoft.com/office/powerpoint/2010/main" val="26133337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D21CA0-B8DE-956B-BE94-E19DFCFD8B16}"/>
            </a:ext>
          </a:extLst>
        </p:cNvPr>
        <p:cNvGrpSpPr/>
        <p:nvPr/>
      </p:nvGrpSpPr>
      <p:grpSpPr>
        <a:xfrm>
          <a:off x="0" y="0"/>
          <a:ext cx="0" cy="0"/>
          <a:chOff x="0" y="0"/>
          <a:chExt cx="0" cy="0"/>
        </a:xfrm>
      </p:grpSpPr>
      <p:sp>
        <p:nvSpPr>
          <p:cNvPr id="10" name="Текстово поле 9">
            <a:extLst>
              <a:ext uri="{FF2B5EF4-FFF2-40B4-BE49-F238E27FC236}">
                <a16:creationId xmlns:a16="http://schemas.microsoft.com/office/drawing/2014/main" id="{7399A792-1A78-01F9-17E4-0222BD4543C6}"/>
              </a:ext>
            </a:extLst>
          </p:cNvPr>
          <p:cNvSpPr txBox="1"/>
          <p:nvPr/>
        </p:nvSpPr>
        <p:spPr>
          <a:xfrm>
            <a:off x="361949" y="5482458"/>
            <a:ext cx="2762251" cy="307777"/>
          </a:xfrm>
          <a:prstGeom prst="rect">
            <a:avLst/>
          </a:prstGeom>
          <a:noFill/>
        </p:spPr>
        <p:txBody>
          <a:bodyPr wrap="square" rtlCol="0">
            <a:spAutoFit/>
          </a:bodyPr>
          <a:lstStyle/>
          <a:p>
            <a:pPr defTabSz="685800" fontAlgn="auto">
              <a:spcBef>
                <a:spcPts val="0"/>
              </a:spcBef>
              <a:spcAft>
                <a:spcPts val="0"/>
              </a:spcAft>
            </a:pPr>
            <a:r>
              <a:rPr lang="en-US" sz="1400" b="1" dirty="0">
                <a:solidFill>
                  <a:srgbClr val="0A4C5C"/>
                </a:solidFill>
                <a:latin typeface="Bahnschrift Condensed" panose="020B0502040204020203" pitchFamily="34" charset="0"/>
              </a:rPr>
              <a:t>GLOBAL LABOR ORGANIZATION</a:t>
            </a:r>
            <a:endParaRPr lang="bg-BG" sz="1400" b="1" dirty="0">
              <a:solidFill>
                <a:srgbClr val="0A4C5C"/>
              </a:solidFill>
              <a:latin typeface="Bahnschrift Condensed" panose="020B0502040204020203" pitchFamily="34" charset="0"/>
            </a:endParaRPr>
          </a:p>
        </p:txBody>
      </p:sp>
      <p:sp>
        <p:nvSpPr>
          <p:cNvPr id="11" name="Контейнер за долния колонтитул 6">
            <a:extLst>
              <a:ext uri="{FF2B5EF4-FFF2-40B4-BE49-F238E27FC236}">
                <a16:creationId xmlns:a16="http://schemas.microsoft.com/office/drawing/2014/main" id="{C07C92F4-B112-5D87-56D5-B5A00E99DBBD}"/>
              </a:ext>
            </a:extLst>
          </p:cNvPr>
          <p:cNvSpPr>
            <a:spLocks noGrp="1"/>
          </p:cNvSpPr>
          <p:nvPr>
            <p:ph type="ftr" idx="11"/>
          </p:nvPr>
        </p:nvSpPr>
        <p:spPr>
          <a:xfrm>
            <a:off x="3352800" y="5638800"/>
            <a:ext cx="2762250" cy="433512"/>
          </a:xfrm>
        </p:spPr>
        <p:txBody>
          <a:bodyPr/>
          <a:lstStyle/>
          <a:p>
            <a:pPr defTabSz="685800" fontAlgn="auto">
              <a:spcBef>
                <a:spcPts val="0"/>
              </a:spcBef>
              <a:spcAft>
                <a:spcPts val="0"/>
              </a:spcAft>
            </a:pPr>
            <a:r>
              <a:rPr lang="de-DE" sz="1350" dirty="0">
                <a:solidFill>
                  <a:prstClr val="black">
                    <a:tint val="75000"/>
                  </a:prstClr>
                </a:solidFill>
                <a:latin typeface="Calibri" panose="020F0502020204030204"/>
              </a:rPr>
              <a:t>Klaus F. Zimmermann</a:t>
            </a:r>
            <a:endParaRPr lang="bg-BG" sz="1350" dirty="0">
              <a:solidFill>
                <a:prstClr val="black">
                  <a:tint val="75000"/>
                </a:prstClr>
              </a:solidFill>
              <a:latin typeface="Calibri" panose="020F0502020204030204"/>
            </a:endParaRPr>
          </a:p>
        </p:txBody>
      </p:sp>
      <p:sp>
        <p:nvSpPr>
          <p:cNvPr id="3" name="Правоъгълник 2">
            <a:extLst>
              <a:ext uri="{FF2B5EF4-FFF2-40B4-BE49-F238E27FC236}">
                <a16:creationId xmlns:a16="http://schemas.microsoft.com/office/drawing/2014/main" id="{7A22D32F-D42F-FA31-32AE-A2E0F8F4DFF7}"/>
              </a:ext>
            </a:extLst>
          </p:cNvPr>
          <p:cNvSpPr/>
          <p:nvPr/>
        </p:nvSpPr>
        <p:spPr>
          <a:xfrm>
            <a:off x="0" y="6281760"/>
            <a:ext cx="9144000" cy="589856"/>
          </a:xfrm>
          <a:prstGeom prst="rect">
            <a:avLst/>
          </a:prstGeom>
          <a:solidFill>
            <a:srgbClr val="176F83"/>
          </a:solidFill>
          <a:ln>
            <a:noFill/>
          </a:ln>
        </p:spPr>
        <p:style>
          <a:lnRef idx="0">
            <a:scrgbClr r="0" g="0" b="0"/>
          </a:lnRef>
          <a:fillRef idx="1003">
            <a:schemeClr val="dk2"/>
          </a:fillRef>
          <a:effectRef idx="0">
            <a:scrgbClr r="0" g="0" b="0"/>
          </a:effectRef>
          <a:fontRef idx="minor">
            <a:schemeClr val="lt1"/>
          </a:fontRef>
        </p:style>
        <p:txBody>
          <a:bodyPr rtlCol="0" anchor="ctr"/>
          <a:lstStyle/>
          <a:p>
            <a:pPr algn="ctr" defTabSz="685800" fontAlgn="auto">
              <a:spcBef>
                <a:spcPts val="0"/>
              </a:spcBef>
              <a:spcAft>
                <a:spcPts val="0"/>
              </a:spcAft>
            </a:pPr>
            <a:endParaRPr lang="bg-BG" sz="1350" dirty="0">
              <a:solidFill>
                <a:prstClr val="white"/>
              </a:solidFill>
            </a:endParaRPr>
          </a:p>
        </p:txBody>
      </p:sp>
      <p:pic>
        <p:nvPicPr>
          <p:cNvPr id="12" name="Picture 2">
            <a:extLst>
              <a:ext uri="{FF2B5EF4-FFF2-40B4-BE49-F238E27FC236}">
                <a16:creationId xmlns:a16="http://schemas.microsoft.com/office/drawing/2014/main" id="{FD252257-5B40-E192-CA1E-AF25391109E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79690" y="5546330"/>
            <a:ext cx="589855" cy="589855"/>
          </a:xfrm>
          <a:prstGeom prst="rect">
            <a:avLst/>
          </a:prstGeom>
        </p:spPr>
      </p:pic>
      <p:sp>
        <p:nvSpPr>
          <p:cNvPr id="2" name="Rectangle 1">
            <a:extLst>
              <a:ext uri="{FF2B5EF4-FFF2-40B4-BE49-F238E27FC236}">
                <a16:creationId xmlns:a16="http://schemas.microsoft.com/office/drawing/2014/main" id="{75CB42C2-2C8F-A783-A71D-B7266576CA6C}"/>
              </a:ext>
            </a:extLst>
          </p:cNvPr>
          <p:cNvSpPr/>
          <p:nvPr/>
        </p:nvSpPr>
        <p:spPr>
          <a:xfrm>
            <a:off x="600074" y="1191177"/>
            <a:ext cx="7943852" cy="3046988"/>
          </a:xfrm>
          <a:prstGeom prst="rect">
            <a:avLst/>
          </a:prstGeom>
        </p:spPr>
        <p:txBody>
          <a:bodyPr wrap="square">
            <a:spAutoFit/>
          </a:bodyPr>
          <a:lstStyle/>
          <a:p>
            <a:r>
              <a:rPr lang="en-US" sz="1600" b="1" dirty="0">
                <a:solidFill>
                  <a:prstClr val="black"/>
                </a:solidFill>
              </a:rPr>
              <a:t>Thomas Robert Malthus  </a:t>
            </a:r>
          </a:p>
          <a:p>
            <a:br>
              <a:rPr lang="en-US" sz="1600" b="1" dirty="0">
                <a:solidFill>
                  <a:prstClr val="black"/>
                </a:solidFill>
              </a:rPr>
            </a:br>
            <a:r>
              <a:rPr lang="en-US" sz="1600" b="1" dirty="0">
                <a:solidFill>
                  <a:prstClr val="black"/>
                </a:solidFill>
              </a:rPr>
              <a:t>An Essay on the Principle of Population, 1798.</a:t>
            </a:r>
          </a:p>
          <a:p>
            <a:endParaRPr lang="en-US" sz="1600" b="1" dirty="0">
              <a:solidFill>
                <a:prstClr val="black"/>
              </a:solidFill>
            </a:endParaRPr>
          </a:p>
          <a:p>
            <a:pPr marL="285750" indent="-285750">
              <a:buFont typeface="Arial" panose="020B0604020202020204" pitchFamily="34" charset="0"/>
              <a:buChar char="•"/>
            </a:pPr>
            <a:r>
              <a:rPr lang="en-US" sz="1600" b="1" dirty="0">
                <a:solidFill>
                  <a:prstClr val="black"/>
                </a:solidFill>
              </a:rPr>
              <a:t>Had suggested a positive effect of income (yield) on the size of population (reduction in child mortality, earlier marriage age; increase fertility).</a:t>
            </a:r>
          </a:p>
          <a:p>
            <a:pPr marL="285750" indent="-285750">
              <a:buFont typeface="Arial" panose="020B0604020202020204" pitchFamily="34" charset="0"/>
              <a:buChar char="•"/>
            </a:pPr>
            <a:endParaRPr lang="en-US" sz="1600" b="1" dirty="0">
              <a:solidFill>
                <a:prstClr val="black"/>
              </a:solidFill>
            </a:endParaRPr>
          </a:p>
          <a:p>
            <a:pPr marL="285750" indent="-285750">
              <a:buFont typeface="Arial" panose="020B0604020202020204" pitchFamily="34" charset="0"/>
              <a:buChar char="•"/>
            </a:pPr>
            <a:r>
              <a:rPr lang="en-US" sz="1600" b="1" dirty="0">
                <a:solidFill>
                  <a:prstClr val="black"/>
                </a:solidFill>
              </a:rPr>
              <a:t>Population can only adjust, as long as income remains above subsistence.</a:t>
            </a:r>
          </a:p>
          <a:p>
            <a:pPr marL="285750" indent="-285750">
              <a:buFont typeface="Arial" panose="020B0604020202020204" pitchFamily="34" charset="0"/>
              <a:buChar char="•"/>
            </a:pPr>
            <a:endParaRPr lang="en-US" sz="1600" b="1" dirty="0">
              <a:solidFill>
                <a:prstClr val="black"/>
              </a:solidFill>
            </a:endParaRPr>
          </a:p>
          <a:p>
            <a:pPr marL="285750" indent="-285750">
              <a:buFont typeface="Arial" panose="020B0604020202020204" pitchFamily="34" charset="0"/>
              <a:buChar char="•"/>
            </a:pPr>
            <a:r>
              <a:rPr lang="en-US" sz="1600" b="1" dirty="0">
                <a:solidFill>
                  <a:prstClr val="black"/>
                </a:solidFill>
              </a:rPr>
              <a:t>Through preventative checks and positive checks, the population would be controlled to balance the food supply with the population level. </a:t>
            </a:r>
            <a:br>
              <a:rPr lang="en-US" sz="1600" b="1" dirty="0">
                <a:solidFill>
                  <a:prstClr val="black"/>
                </a:solidFill>
              </a:rPr>
            </a:br>
            <a:endParaRPr lang="en-US" sz="1600" b="1" dirty="0">
              <a:solidFill>
                <a:prstClr val="black"/>
              </a:solidFill>
            </a:endParaRPr>
          </a:p>
        </p:txBody>
      </p:sp>
      <p:sp>
        <p:nvSpPr>
          <p:cNvPr id="4" name="Rectangle 3">
            <a:extLst>
              <a:ext uri="{FF2B5EF4-FFF2-40B4-BE49-F238E27FC236}">
                <a16:creationId xmlns:a16="http://schemas.microsoft.com/office/drawing/2014/main" id="{3B185B89-F95C-9AFF-AF06-ACE0FEC4EDDF}"/>
              </a:ext>
            </a:extLst>
          </p:cNvPr>
          <p:cNvSpPr/>
          <p:nvPr/>
        </p:nvSpPr>
        <p:spPr>
          <a:xfrm>
            <a:off x="685800" y="283654"/>
            <a:ext cx="8153400" cy="646331"/>
          </a:xfrm>
          <a:prstGeom prst="rect">
            <a:avLst/>
          </a:prstGeom>
        </p:spPr>
        <p:txBody>
          <a:bodyPr wrap="square">
            <a:spAutoFit/>
          </a:bodyPr>
          <a:lstStyle/>
          <a:p>
            <a:r>
              <a:rPr lang="en-US" sz="3600" b="1" dirty="0">
                <a:solidFill>
                  <a:srgbClr val="176F83"/>
                </a:solidFill>
                <a:latin typeface="Calibri Light" panose="020F0302020204030204"/>
              </a:rPr>
              <a:t>Fertility and development in the long term</a:t>
            </a:r>
          </a:p>
        </p:txBody>
      </p:sp>
      <p:pic>
        <p:nvPicPr>
          <p:cNvPr id="5" name="Picture 4">
            <a:extLst>
              <a:ext uri="{FF2B5EF4-FFF2-40B4-BE49-F238E27FC236}">
                <a16:creationId xmlns:a16="http://schemas.microsoft.com/office/drawing/2014/main" id="{BD4ABE34-CC8F-52CD-9CAE-ED2CBD332007}"/>
              </a:ext>
            </a:extLst>
          </p:cNvPr>
          <p:cNvPicPr>
            <a:picLocks noChangeAspect="1"/>
          </p:cNvPicPr>
          <p:nvPr/>
        </p:nvPicPr>
        <p:blipFill>
          <a:blip r:embed="rId3"/>
          <a:stretch>
            <a:fillRect/>
          </a:stretch>
        </p:blipFill>
        <p:spPr>
          <a:xfrm>
            <a:off x="2971800" y="5299911"/>
            <a:ext cx="2972956" cy="791561"/>
          </a:xfrm>
          <a:prstGeom prst="rect">
            <a:avLst/>
          </a:prstGeom>
        </p:spPr>
      </p:pic>
    </p:spTree>
    <p:extLst>
      <p:ext uri="{BB962C8B-B14F-4D97-AF65-F5344CB8AC3E}">
        <p14:creationId xmlns:p14="http://schemas.microsoft.com/office/powerpoint/2010/main" val="25411736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337B6C-582C-DCD5-E1A7-37F29871DEB3}"/>
            </a:ext>
          </a:extLst>
        </p:cNvPr>
        <p:cNvGrpSpPr/>
        <p:nvPr/>
      </p:nvGrpSpPr>
      <p:grpSpPr>
        <a:xfrm>
          <a:off x="0" y="0"/>
          <a:ext cx="0" cy="0"/>
          <a:chOff x="0" y="0"/>
          <a:chExt cx="0" cy="0"/>
        </a:xfrm>
      </p:grpSpPr>
      <p:sp>
        <p:nvSpPr>
          <p:cNvPr id="10" name="Текстово поле 9">
            <a:extLst>
              <a:ext uri="{FF2B5EF4-FFF2-40B4-BE49-F238E27FC236}">
                <a16:creationId xmlns:a16="http://schemas.microsoft.com/office/drawing/2014/main" id="{C08A7A7C-556C-4DB4-352F-4B594E4FDBBA}"/>
              </a:ext>
            </a:extLst>
          </p:cNvPr>
          <p:cNvSpPr txBox="1"/>
          <p:nvPr/>
        </p:nvSpPr>
        <p:spPr>
          <a:xfrm>
            <a:off x="361949" y="5482458"/>
            <a:ext cx="2762251" cy="307777"/>
          </a:xfrm>
          <a:prstGeom prst="rect">
            <a:avLst/>
          </a:prstGeom>
          <a:noFill/>
        </p:spPr>
        <p:txBody>
          <a:bodyPr wrap="square" rtlCol="0">
            <a:spAutoFit/>
          </a:bodyPr>
          <a:lstStyle/>
          <a:p>
            <a:pPr defTabSz="685800" fontAlgn="auto">
              <a:spcBef>
                <a:spcPts val="0"/>
              </a:spcBef>
              <a:spcAft>
                <a:spcPts val="0"/>
              </a:spcAft>
            </a:pPr>
            <a:r>
              <a:rPr lang="en-US" sz="1400" b="1" dirty="0">
                <a:solidFill>
                  <a:srgbClr val="0A4C5C"/>
                </a:solidFill>
                <a:latin typeface="Bahnschrift Condensed" panose="020B0502040204020203" pitchFamily="34" charset="0"/>
              </a:rPr>
              <a:t>GLOBAL LABOR ORGANIZATION</a:t>
            </a:r>
            <a:endParaRPr lang="bg-BG" sz="1400" b="1" dirty="0">
              <a:solidFill>
                <a:srgbClr val="0A4C5C"/>
              </a:solidFill>
              <a:latin typeface="Bahnschrift Condensed" panose="020B0502040204020203" pitchFamily="34" charset="0"/>
            </a:endParaRPr>
          </a:p>
        </p:txBody>
      </p:sp>
      <p:sp>
        <p:nvSpPr>
          <p:cNvPr id="11" name="Контейнер за долния колонтитул 6">
            <a:extLst>
              <a:ext uri="{FF2B5EF4-FFF2-40B4-BE49-F238E27FC236}">
                <a16:creationId xmlns:a16="http://schemas.microsoft.com/office/drawing/2014/main" id="{D9780A77-F2D4-23CE-8C39-C446F96B5890}"/>
              </a:ext>
            </a:extLst>
          </p:cNvPr>
          <p:cNvSpPr>
            <a:spLocks noGrp="1"/>
          </p:cNvSpPr>
          <p:nvPr>
            <p:ph type="ftr" idx="11"/>
          </p:nvPr>
        </p:nvSpPr>
        <p:spPr>
          <a:xfrm>
            <a:off x="3352800" y="5638800"/>
            <a:ext cx="2762250" cy="433512"/>
          </a:xfrm>
        </p:spPr>
        <p:txBody>
          <a:bodyPr/>
          <a:lstStyle/>
          <a:p>
            <a:pPr defTabSz="685800" fontAlgn="auto">
              <a:spcBef>
                <a:spcPts val="0"/>
              </a:spcBef>
              <a:spcAft>
                <a:spcPts val="0"/>
              </a:spcAft>
            </a:pPr>
            <a:r>
              <a:rPr lang="de-DE" sz="1350" dirty="0">
                <a:solidFill>
                  <a:prstClr val="black">
                    <a:tint val="75000"/>
                  </a:prstClr>
                </a:solidFill>
                <a:latin typeface="Calibri" panose="020F0502020204030204"/>
              </a:rPr>
              <a:t>Klaus F. Zimmermann</a:t>
            </a:r>
            <a:endParaRPr lang="bg-BG" sz="1350" dirty="0">
              <a:solidFill>
                <a:prstClr val="black">
                  <a:tint val="75000"/>
                </a:prstClr>
              </a:solidFill>
              <a:latin typeface="Calibri" panose="020F0502020204030204"/>
            </a:endParaRPr>
          </a:p>
        </p:txBody>
      </p:sp>
      <p:sp>
        <p:nvSpPr>
          <p:cNvPr id="3" name="Правоъгълник 2">
            <a:extLst>
              <a:ext uri="{FF2B5EF4-FFF2-40B4-BE49-F238E27FC236}">
                <a16:creationId xmlns:a16="http://schemas.microsoft.com/office/drawing/2014/main" id="{65E8190F-55F8-8827-C70B-F4983F277E49}"/>
              </a:ext>
            </a:extLst>
          </p:cNvPr>
          <p:cNvSpPr/>
          <p:nvPr/>
        </p:nvSpPr>
        <p:spPr>
          <a:xfrm>
            <a:off x="0" y="6281760"/>
            <a:ext cx="9144000" cy="589856"/>
          </a:xfrm>
          <a:prstGeom prst="rect">
            <a:avLst/>
          </a:prstGeom>
          <a:solidFill>
            <a:srgbClr val="176F83"/>
          </a:solidFill>
          <a:ln>
            <a:noFill/>
          </a:ln>
        </p:spPr>
        <p:style>
          <a:lnRef idx="0">
            <a:scrgbClr r="0" g="0" b="0"/>
          </a:lnRef>
          <a:fillRef idx="1003">
            <a:schemeClr val="dk2"/>
          </a:fillRef>
          <a:effectRef idx="0">
            <a:scrgbClr r="0" g="0" b="0"/>
          </a:effectRef>
          <a:fontRef idx="minor">
            <a:schemeClr val="lt1"/>
          </a:fontRef>
        </p:style>
        <p:txBody>
          <a:bodyPr rtlCol="0" anchor="ctr"/>
          <a:lstStyle/>
          <a:p>
            <a:pPr algn="ctr" defTabSz="685800" fontAlgn="auto">
              <a:spcBef>
                <a:spcPts val="0"/>
              </a:spcBef>
              <a:spcAft>
                <a:spcPts val="0"/>
              </a:spcAft>
            </a:pPr>
            <a:endParaRPr lang="bg-BG" sz="1350" dirty="0">
              <a:solidFill>
                <a:prstClr val="white"/>
              </a:solidFill>
            </a:endParaRPr>
          </a:p>
        </p:txBody>
      </p:sp>
      <p:pic>
        <p:nvPicPr>
          <p:cNvPr id="12" name="Picture 2">
            <a:extLst>
              <a:ext uri="{FF2B5EF4-FFF2-40B4-BE49-F238E27FC236}">
                <a16:creationId xmlns:a16="http://schemas.microsoft.com/office/drawing/2014/main" id="{91CD4988-DC10-F9CA-7299-5AA7C440CB8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79690" y="5546330"/>
            <a:ext cx="589855" cy="589855"/>
          </a:xfrm>
          <a:prstGeom prst="rect">
            <a:avLst/>
          </a:prstGeom>
        </p:spPr>
      </p:pic>
      <p:sp>
        <p:nvSpPr>
          <p:cNvPr id="4" name="Rectangle 3">
            <a:extLst>
              <a:ext uri="{FF2B5EF4-FFF2-40B4-BE49-F238E27FC236}">
                <a16:creationId xmlns:a16="http://schemas.microsoft.com/office/drawing/2014/main" id="{6B142E17-AB46-8C58-36A9-D163BF5E3E19}"/>
              </a:ext>
            </a:extLst>
          </p:cNvPr>
          <p:cNvSpPr/>
          <p:nvPr/>
        </p:nvSpPr>
        <p:spPr>
          <a:xfrm>
            <a:off x="457200" y="283656"/>
            <a:ext cx="8382000" cy="1323439"/>
          </a:xfrm>
          <a:prstGeom prst="rect">
            <a:avLst/>
          </a:prstGeom>
        </p:spPr>
        <p:txBody>
          <a:bodyPr wrap="square">
            <a:spAutoFit/>
          </a:bodyPr>
          <a:lstStyle/>
          <a:p>
            <a:r>
              <a:rPr lang="en-US" sz="3600" b="1" dirty="0">
                <a:solidFill>
                  <a:srgbClr val="176F83"/>
                </a:solidFill>
                <a:latin typeface="Calibri Light" panose="020F0302020204030204"/>
              </a:rPr>
              <a:t>German total fertility rate, 1871 - 2010</a:t>
            </a:r>
          </a:p>
          <a:p>
            <a:endParaRPr lang="en-US" sz="4400" b="1" dirty="0">
              <a:solidFill>
                <a:srgbClr val="176F83"/>
              </a:solidFill>
              <a:latin typeface="Calibri Light" panose="020F0302020204030204"/>
            </a:endParaRPr>
          </a:p>
        </p:txBody>
      </p:sp>
      <p:pic>
        <p:nvPicPr>
          <p:cNvPr id="5" name="Picture 4">
            <a:extLst>
              <a:ext uri="{FF2B5EF4-FFF2-40B4-BE49-F238E27FC236}">
                <a16:creationId xmlns:a16="http://schemas.microsoft.com/office/drawing/2014/main" id="{7AA5AB0D-C23B-4052-E2ED-23ED76CFA95F}"/>
              </a:ext>
            </a:extLst>
          </p:cNvPr>
          <p:cNvPicPr>
            <a:picLocks noChangeAspect="1"/>
          </p:cNvPicPr>
          <p:nvPr/>
        </p:nvPicPr>
        <p:blipFill>
          <a:blip r:embed="rId3"/>
          <a:stretch>
            <a:fillRect/>
          </a:stretch>
        </p:blipFill>
        <p:spPr>
          <a:xfrm>
            <a:off x="2971800" y="5299911"/>
            <a:ext cx="2972956" cy="791561"/>
          </a:xfrm>
          <a:prstGeom prst="rect">
            <a:avLst/>
          </a:prstGeom>
        </p:spPr>
      </p:pic>
      <p:pic>
        <p:nvPicPr>
          <p:cNvPr id="6" name="Picture 5">
            <a:extLst>
              <a:ext uri="{FF2B5EF4-FFF2-40B4-BE49-F238E27FC236}">
                <a16:creationId xmlns:a16="http://schemas.microsoft.com/office/drawing/2014/main" id="{780DA3AF-771C-3EAC-B221-34A6A918FA93}"/>
              </a:ext>
            </a:extLst>
          </p:cNvPr>
          <p:cNvPicPr>
            <a:picLocks noChangeAspect="1"/>
          </p:cNvPicPr>
          <p:nvPr/>
        </p:nvPicPr>
        <p:blipFill>
          <a:blip r:embed="rId4"/>
          <a:stretch>
            <a:fillRect/>
          </a:stretch>
        </p:blipFill>
        <p:spPr>
          <a:xfrm>
            <a:off x="2895600" y="923604"/>
            <a:ext cx="4800600" cy="3941158"/>
          </a:xfrm>
          <a:prstGeom prst="rect">
            <a:avLst/>
          </a:prstGeom>
        </p:spPr>
      </p:pic>
      <p:sp>
        <p:nvSpPr>
          <p:cNvPr id="7" name="TextBox 6">
            <a:extLst>
              <a:ext uri="{FF2B5EF4-FFF2-40B4-BE49-F238E27FC236}">
                <a16:creationId xmlns:a16="http://schemas.microsoft.com/office/drawing/2014/main" id="{45A320F5-DCC9-EE5F-577C-450AA1B4CB43}"/>
              </a:ext>
            </a:extLst>
          </p:cNvPr>
          <p:cNvSpPr txBox="1"/>
          <p:nvPr/>
        </p:nvSpPr>
        <p:spPr>
          <a:xfrm>
            <a:off x="1066800" y="4908809"/>
            <a:ext cx="4572000" cy="276999"/>
          </a:xfrm>
          <a:prstGeom prst="rect">
            <a:avLst/>
          </a:prstGeom>
          <a:noFill/>
        </p:spPr>
        <p:txBody>
          <a:bodyPr wrap="square">
            <a:spAutoFit/>
          </a:bodyPr>
          <a:lstStyle/>
          <a:p>
            <a:r>
              <a:rPr lang="de-DE" sz="1200" dirty="0"/>
              <a:t>Source: Kendzia and Zimmermann (2013)</a:t>
            </a:r>
            <a:endParaRPr lang="en-DE" sz="1200" dirty="0"/>
          </a:p>
        </p:txBody>
      </p:sp>
    </p:spTree>
    <p:extLst>
      <p:ext uri="{BB962C8B-B14F-4D97-AF65-F5344CB8AC3E}">
        <p14:creationId xmlns:p14="http://schemas.microsoft.com/office/powerpoint/2010/main" val="11621401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470769-7DF9-9689-0E1B-BAC71A015230}"/>
            </a:ext>
          </a:extLst>
        </p:cNvPr>
        <p:cNvGrpSpPr/>
        <p:nvPr/>
      </p:nvGrpSpPr>
      <p:grpSpPr>
        <a:xfrm>
          <a:off x="0" y="0"/>
          <a:ext cx="0" cy="0"/>
          <a:chOff x="0" y="0"/>
          <a:chExt cx="0" cy="0"/>
        </a:xfrm>
      </p:grpSpPr>
      <p:sp>
        <p:nvSpPr>
          <p:cNvPr id="10" name="Текстово поле 9">
            <a:extLst>
              <a:ext uri="{FF2B5EF4-FFF2-40B4-BE49-F238E27FC236}">
                <a16:creationId xmlns:a16="http://schemas.microsoft.com/office/drawing/2014/main" id="{104D0B36-1177-9E6F-4E2E-3E5281F6347D}"/>
              </a:ext>
            </a:extLst>
          </p:cNvPr>
          <p:cNvSpPr txBox="1"/>
          <p:nvPr/>
        </p:nvSpPr>
        <p:spPr>
          <a:xfrm>
            <a:off x="361949" y="5482458"/>
            <a:ext cx="2762251" cy="307777"/>
          </a:xfrm>
          <a:prstGeom prst="rect">
            <a:avLst/>
          </a:prstGeom>
          <a:noFill/>
        </p:spPr>
        <p:txBody>
          <a:bodyPr wrap="square" rtlCol="0">
            <a:spAutoFit/>
          </a:bodyPr>
          <a:lstStyle/>
          <a:p>
            <a:pPr defTabSz="685800" fontAlgn="auto">
              <a:spcBef>
                <a:spcPts val="0"/>
              </a:spcBef>
              <a:spcAft>
                <a:spcPts val="0"/>
              </a:spcAft>
            </a:pPr>
            <a:r>
              <a:rPr lang="en-US" sz="1400" b="1" dirty="0">
                <a:solidFill>
                  <a:srgbClr val="0A4C5C"/>
                </a:solidFill>
                <a:latin typeface="Bahnschrift Condensed" panose="020B0502040204020203" pitchFamily="34" charset="0"/>
              </a:rPr>
              <a:t>GLOBAL LABOR ORGANIZATION</a:t>
            </a:r>
            <a:endParaRPr lang="bg-BG" sz="1400" b="1" dirty="0">
              <a:solidFill>
                <a:srgbClr val="0A4C5C"/>
              </a:solidFill>
              <a:latin typeface="Bahnschrift Condensed" panose="020B0502040204020203" pitchFamily="34" charset="0"/>
            </a:endParaRPr>
          </a:p>
        </p:txBody>
      </p:sp>
      <p:sp>
        <p:nvSpPr>
          <p:cNvPr id="11" name="Контейнер за долния колонтитул 6">
            <a:extLst>
              <a:ext uri="{FF2B5EF4-FFF2-40B4-BE49-F238E27FC236}">
                <a16:creationId xmlns:a16="http://schemas.microsoft.com/office/drawing/2014/main" id="{E4C496A7-2748-AB44-C88C-345D28E28929}"/>
              </a:ext>
            </a:extLst>
          </p:cNvPr>
          <p:cNvSpPr>
            <a:spLocks noGrp="1"/>
          </p:cNvSpPr>
          <p:nvPr>
            <p:ph type="ftr" idx="11"/>
          </p:nvPr>
        </p:nvSpPr>
        <p:spPr>
          <a:xfrm>
            <a:off x="3352800" y="5638800"/>
            <a:ext cx="2762250" cy="433512"/>
          </a:xfrm>
        </p:spPr>
        <p:txBody>
          <a:bodyPr/>
          <a:lstStyle/>
          <a:p>
            <a:pPr defTabSz="685800" fontAlgn="auto">
              <a:spcBef>
                <a:spcPts val="0"/>
              </a:spcBef>
              <a:spcAft>
                <a:spcPts val="0"/>
              </a:spcAft>
            </a:pPr>
            <a:r>
              <a:rPr lang="de-DE" sz="1350" dirty="0">
                <a:solidFill>
                  <a:prstClr val="black">
                    <a:tint val="75000"/>
                  </a:prstClr>
                </a:solidFill>
                <a:latin typeface="Calibri" panose="020F0502020204030204"/>
              </a:rPr>
              <a:t>Klaus F. Zimmermann</a:t>
            </a:r>
            <a:endParaRPr lang="bg-BG" sz="1350" dirty="0">
              <a:solidFill>
                <a:prstClr val="black">
                  <a:tint val="75000"/>
                </a:prstClr>
              </a:solidFill>
              <a:latin typeface="Calibri" panose="020F0502020204030204"/>
            </a:endParaRPr>
          </a:p>
        </p:txBody>
      </p:sp>
      <p:sp>
        <p:nvSpPr>
          <p:cNvPr id="3" name="Правоъгълник 2">
            <a:extLst>
              <a:ext uri="{FF2B5EF4-FFF2-40B4-BE49-F238E27FC236}">
                <a16:creationId xmlns:a16="http://schemas.microsoft.com/office/drawing/2014/main" id="{BBB7C6DD-A975-E171-970F-B71266A031E5}"/>
              </a:ext>
            </a:extLst>
          </p:cNvPr>
          <p:cNvSpPr/>
          <p:nvPr/>
        </p:nvSpPr>
        <p:spPr>
          <a:xfrm>
            <a:off x="0" y="6281760"/>
            <a:ext cx="9144000" cy="589856"/>
          </a:xfrm>
          <a:prstGeom prst="rect">
            <a:avLst/>
          </a:prstGeom>
          <a:solidFill>
            <a:srgbClr val="176F83"/>
          </a:solidFill>
          <a:ln>
            <a:noFill/>
          </a:ln>
        </p:spPr>
        <p:style>
          <a:lnRef idx="0">
            <a:scrgbClr r="0" g="0" b="0"/>
          </a:lnRef>
          <a:fillRef idx="1003">
            <a:schemeClr val="dk2"/>
          </a:fillRef>
          <a:effectRef idx="0">
            <a:scrgbClr r="0" g="0" b="0"/>
          </a:effectRef>
          <a:fontRef idx="minor">
            <a:schemeClr val="lt1"/>
          </a:fontRef>
        </p:style>
        <p:txBody>
          <a:bodyPr rtlCol="0" anchor="ctr"/>
          <a:lstStyle/>
          <a:p>
            <a:pPr algn="ctr" defTabSz="685800" fontAlgn="auto">
              <a:spcBef>
                <a:spcPts val="0"/>
              </a:spcBef>
              <a:spcAft>
                <a:spcPts val="0"/>
              </a:spcAft>
            </a:pPr>
            <a:endParaRPr lang="bg-BG" sz="1350" dirty="0">
              <a:solidFill>
                <a:prstClr val="white"/>
              </a:solidFill>
            </a:endParaRPr>
          </a:p>
        </p:txBody>
      </p:sp>
      <p:pic>
        <p:nvPicPr>
          <p:cNvPr id="12" name="Picture 2">
            <a:extLst>
              <a:ext uri="{FF2B5EF4-FFF2-40B4-BE49-F238E27FC236}">
                <a16:creationId xmlns:a16="http://schemas.microsoft.com/office/drawing/2014/main" id="{FDA8917A-4245-FD57-2219-A89AACDEB19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79690" y="5546330"/>
            <a:ext cx="589855" cy="589855"/>
          </a:xfrm>
          <a:prstGeom prst="rect">
            <a:avLst/>
          </a:prstGeom>
        </p:spPr>
      </p:pic>
      <p:sp>
        <p:nvSpPr>
          <p:cNvPr id="2" name="Rectangle 1">
            <a:extLst>
              <a:ext uri="{FF2B5EF4-FFF2-40B4-BE49-F238E27FC236}">
                <a16:creationId xmlns:a16="http://schemas.microsoft.com/office/drawing/2014/main" id="{4BA2FAB3-B7A2-DAF9-CA9E-0C13B7EFFF69}"/>
              </a:ext>
            </a:extLst>
          </p:cNvPr>
          <p:cNvSpPr/>
          <p:nvPr/>
        </p:nvSpPr>
        <p:spPr>
          <a:xfrm>
            <a:off x="562551" y="791850"/>
            <a:ext cx="8406993" cy="4893647"/>
          </a:xfrm>
          <a:prstGeom prst="rect">
            <a:avLst/>
          </a:prstGeom>
        </p:spPr>
        <p:txBody>
          <a:bodyPr wrap="square">
            <a:spAutoFit/>
          </a:bodyPr>
          <a:lstStyle/>
          <a:p>
            <a:r>
              <a:rPr lang="en-US" sz="1600" b="1" dirty="0" err="1">
                <a:solidFill>
                  <a:prstClr val="black"/>
                </a:solidFill>
              </a:rPr>
              <a:t>Lujo</a:t>
            </a:r>
            <a:r>
              <a:rPr lang="en-US" sz="1600" b="1" dirty="0">
                <a:solidFill>
                  <a:prstClr val="black"/>
                </a:solidFill>
              </a:rPr>
              <a:t> Brentano </a:t>
            </a:r>
          </a:p>
          <a:p>
            <a:endParaRPr lang="en-US" sz="1600" b="1" dirty="0">
              <a:solidFill>
                <a:prstClr val="black"/>
              </a:solidFill>
            </a:endParaRPr>
          </a:p>
          <a:p>
            <a:pPr marL="285750" indent="-285750">
              <a:buFont typeface="Arial" panose="020B0604020202020204" pitchFamily="34" charset="0"/>
              <a:buChar char="•"/>
            </a:pPr>
            <a:r>
              <a:rPr lang="en-US" sz="1600" b="1" dirty="0">
                <a:solidFill>
                  <a:prstClr val="black"/>
                </a:solidFill>
              </a:rPr>
              <a:t>Was first to develop the modern behavioral theory of fertility.</a:t>
            </a:r>
          </a:p>
          <a:p>
            <a:pPr marL="285750" indent="-285750">
              <a:buFont typeface="Arial" panose="020B0604020202020204" pitchFamily="34" charset="0"/>
              <a:buChar char="•"/>
            </a:pPr>
            <a:endParaRPr lang="en-US" sz="1600" b="1" dirty="0">
              <a:solidFill>
                <a:prstClr val="black"/>
              </a:solidFill>
            </a:endParaRPr>
          </a:p>
          <a:p>
            <a:pPr marL="285750" indent="-285750">
              <a:buFont typeface="Arial" panose="020B0604020202020204" pitchFamily="34" charset="0"/>
              <a:buChar char="•"/>
            </a:pPr>
            <a:r>
              <a:rPr lang="en-US" sz="1600" b="1" dirty="0">
                <a:solidFill>
                  <a:prstClr val="black"/>
                </a:solidFill>
              </a:rPr>
              <a:t>Explained fertility in competition with consumption activities. </a:t>
            </a:r>
          </a:p>
          <a:p>
            <a:pPr marL="285750" indent="-285750">
              <a:buFont typeface="Arial" panose="020B0604020202020204" pitchFamily="34" charset="0"/>
              <a:buChar char="•"/>
            </a:pPr>
            <a:endParaRPr lang="en-US" sz="1600" b="1" dirty="0">
              <a:solidFill>
                <a:prstClr val="black"/>
              </a:solidFill>
            </a:endParaRPr>
          </a:p>
          <a:p>
            <a:pPr marL="285750" indent="-285750">
              <a:buFont typeface="Arial" panose="020B0604020202020204" pitchFamily="34" charset="0"/>
              <a:buChar char="•"/>
            </a:pPr>
            <a:r>
              <a:rPr lang="en-US" sz="1600" b="1" dirty="0">
                <a:solidFill>
                  <a:prstClr val="black"/>
                </a:solidFill>
              </a:rPr>
              <a:t>Was able to explain the NEGATIVE correlation between economic </a:t>
            </a:r>
            <a:br>
              <a:rPr lang="en-US" sz="1600" b="1" dirty="0">
                <a:solidFill>
                  <a:prstClr val="black"/>
                </a:solidFill>
              </a:rPr>
            </a:br>
            <a:r>
              <a:rPr lang="en-US" sz="1600" b="1" dirty="0">
                <a:solidFill>
                  <a:prstClr val="black"/>
                </a:solidFill>
              </a:rPr>
              <a:t>development and the number of births.</a:t>
            </a:r>
          </a:p>
          <a:p>
            <a:br>
              <a:rPr lang="en-US" sz="1600" b="1" dirty="0">
                <a:solidFill>
                  <a:prstClr val="black"/>
                </a:solidFill>
              </a:rPr>
            </a:br>
            <a:r>
              <a:rPr lang="en-US" sz="1200" dirty="0">
                <a:solidFill>
                  <a:prstClr val="black"/>
                </a:solidFill>
              </a:rPr>
              <a:t>Brentano, L. (1909), Die </a:t>
            </a:r>
            <a:r>
              <a:rPr lang="en-US" sz="1200" dirty="0" err="1">
                <a:solidFill>
                  <a:prstClr val="black"/>
                </a:solidFill>
              </a:rPr>
              <a:t>Malthus'sche</a:t>
            </a:r>
            <a:r>
              <a:rPr lang="en-US" sz="1200" dirty="0">
                <a:solidFill>
                  <a:prstClr val="black"/>
                </a:solidFill>
              </a:rPr>
              <a:t> </a:t>
            </a:r>
            <a:r>
              <a:rPr lang="en-US" sz="1200" dirty="0" err="1">
                <a:solidFill>
                  <a:prstClr val="black"/>
                </a:solidFill>
              </a:rPr>
              <a:t>Lehre</a:t>
            </a:r>
            <a:r>
              <a:rPr lang="en-US" sz="1200" dirty="0">
                <a:solidFill>
                  <a:prstClr val="black"/>
                </a:solidFill>
              </a:rPr>
              <a:t> und die </a:t>
            </a:r>
            <a:r>
              <a:rPr lang="en-US" sz="1200" dirty="0" err="1">
                <a:solidFill>
                  <a:prstClr val="black"/>
                </a:solidFill>
              </a:rPr>
              <a:t>Bevölkerungsbewegung</a:t>
            </a:r>
            <a:r>
              <a:rPr lang="en-US" sz="1200" dirty="0">
                <a:solidFill>
                  <a:prstClr val="black"/>
                </a:solidFill>
              </a:rPr>
              <a:t> der </a:t>
            </a:r>
            <a:r>
              <a:rPr lang="en-US" sz="1200" dirty="0" err="1">
                <a:solidFill>
                  <a:prstClr val="black"/>
                </a:solidFill>
              </a:rPr>
              <a:t>letzten</a:t>
            </a:r>
            <a:r>
              <a:rPr lang="en-US" sz="1200" dirty="0">
                <a:solidFill>
                  <a:prstClr val="black"/>
                </a:solidFill>
              </a:rPr>
              <a:t> </a:t>
            </a:r>
            <a:r>
              <a:rPr lang="en-US" sz="1200" dirty="0" err="1">
                <a:solidFill>
                  <a:prstClr val="black"/>
                </a:solidFill>
              </a:rPr>
              <a:t>Dezennien</a:t>
            </a:r>
            <a:r>
              <a:rPr lang="en-US" sz="1200" dirty="0">
                <a:solidFill>
                  <a:prstClr val="black"/>
                </a:solidFill>
              </a:rPr>
              <a:t>, in: </a:t>
            </a:r>
            <a:r>
              <a:rPr lang="en-US" sz="1200" dirty="0" err="1">
                <a:solidFill>
                  <a:prstClr val="black"/>
                </a:solidFill>
              </a:rPr>
              <a:t>Abhandlungen</a:t>
            </a:r>
            <a:r>
              <a:rPr lang="en-US" sz="1200" dirty="0">
                <a:solidFill>
                  <a:prstClr val="black"/>
                </a:solidFill>
              </a:rPr>
              <a:t> der </a:t>
            </a:r>
            <a:r>
              <a:rPr lang="en-US" sz="1200" dirty="0" err="1">
                <a:solidFill>
                  <a:prstClr val="black"/>
                </a:solidFill>
              </a:rPr>
              <a:t>historischen</a:t>
            </a:r>
            <a:r>
              <a:rPr lang="en-US" sz="1200" dirty="0">
                <a:solidFill>
                  <a:prstClr val="black"/>
                </a:solidFill>
              </a:rPr>
              <a:t> </a:t>
            </a:r>
            <a:r>
              <a:rPr lang="en-US" sz="1200" dirty="0" err="1">
                <a:solidFill>
                  <a:prstClr val="black"/>
                </a:solidFill>
              </a:rPr>
              <a:t>Klasse</a:t>
            </a:r>
            <a:r>
              <a:rPr lang="en-US" sz="1200" dirty="0">
                <a:solidFill>
                  <a:prstClr val="black"/>
                </a:solidFill>
              </a:rPr>
              <a:t> der </a:t>
            </a:r>
            <a:r>
              <a:rPr lang="en-US" sz="1200" dirty="0" err="1">
                <a:solidFill>
                  <a:prstClr val="black"/>
                </a:solidFill>
              </a:rPr>
              <a:t>Königlich-Bayerischen</a:t>
            </a:r>
            <a:r>
              <a:rPr lang="en-US" sz="1200" dirty="0">
                <a:solidFill>
                  <a:prstClr val="black"/>
                </a:solidFill>
              </a:rPr>
              <a:t> Akademie der </a:t>
            </a:r>
            <a:r>
              <a:rPr lang="en-US" sz="1200" dirty="0" err="1">
                <a:solidFill>
                  <a:prstClr val="black"/>
                </a:solidFill>
              </a:rPr>
              <a:t>Wissenschaften</a:t>
            </a:r>
            <a:r>
              <a:rPr lang="en-US" sz="1200" dirty="0">
                <a:solidFill>
                  <a:prstClr val="black"/>
                </a:solidFill>
              </a:rPr>
              <a:t>, Bd. 24. München. </a:t>
            </a:r>
          </a:p>
          <a:p>
            <a:endParaRPr lang="en-US" sz="1200" dirty="0">
              <a:solidFill>
                <a:prstClr val="black"/>
              </a:solidFill>
            </a:endParaRPr>
          </a:p>
          <a:p>
            <a:r>
              <a:rPr lang="en-US" sz="1200" dirty="0">
                <a:solidFill>
                  <a:prstClr val="black"/>
                </a:solidFill>
              </a:rPr>
              <a:t>Brentano, L. (1910), The Doctrine of Malthus and the Increase of Population During the Last Decades. Economic Journal 20, 371 - 393.</a:t>
            </a:r>
          </a:p>
          <a:p>
            <a:endParaRPr lang="en-US" sz="1200" dirty="0">
              <a:solidFill>
                <a:prstClr val="black"/>
              </a:solidFill>
            </a:endParaRPr>
          </a:p>
          <a:p>
            <a:r>
              <a:rPr lang="de-DE" sz="1200" dirty="0">
                <a:solidFill>
                  <a:prstClr val="black"/>
                </a:solidFill>
              </a:rPr>
              <a:t>Zimmermann, K.F. (1988), Wurzeln der modernen ökonomischen Bevölkerungstheorie in der deutschen Forschung um 1900, Jahrbücher für Nationalökonomie und Statistik 205 (1988), 116-130.</a:t>
            </a:r>
          </a:p>
          <a:p>
            <a:endParaRPr lang="de-DE" sz="1200" dirty="0">
              <a:solidFill>
                <a:prstClr val="black"/>
              </a:solidFill>
            </a:endParaRPr>
          </a:p>
          <a:p>
            <a:r>
              <a:rPr lang="de-DE" sz="1200" dirty="0">
                <a:solidFill>
                  <a:prstClr val="black"/>
                </a:solidFill>
              </a:rPr>
              <a:t>Zimmermann, K.F. (1989), Die Konkurrenz der Genüsse: Ein Brentano-Modell des Geburtenrückgangs, Zeitschrift für Wirtschafts- und Sozialwissenschaften 109, 467-483.</a:t>
            </a:r>
          </a:p>
          <a:p>
            <a:endParaRPr lang="en-US" sz="1200" b="1" dirty="0">
              <a:solidFill>
                <a:prstClr val="black"/>
              </a:solidFill>
            </a:endParaRPr>
          </a:p>
          <a:p>
            <a:r>
              <a:rPr lang="en-US" sz="1200" b="1" dirty="0">
                <a:solidFill>
                  <a:prstClr val="black"/>
                </a:solidFill>
              </a:rPr>
              <a:t>NB: Chair at LMU</a:t>
            </a:r>
            <a:br>
              <a:rPr lang="en-US" sz="1200" b="1" dirty="0">
                <a:solidFill>
                  <a:prstClr val="black"/>
                </a:solidFill>
              </a:rPr>
            </a:br>
            <a:endParaRPr lang="en-US" sz="1200" b="1" dirty="0">
              <a:solidFill>
                <a:prstClr val="black"/>
              </a:solidFill>
            </a:endParaRPr>
          </a:p>
        </p:txBody>
      </p:sp>
      <p:sp>
        <p:nvSpPr>
          <p:cNvPr id="4" name="Rectangle 3">
            <a:extLst>
              <a:ext uri="{FF2B5EF4-FFF2-40B4-BE49-F238E27FC236}">
                <a16:creationId xmlns:a16="http://schemas.microsoft.com/office/drawing/2014/main" id="{C19AD64E-A818-8A6D-6A36-132FCABA2749}"/>
              </a:ext>
            </a:extLst>
          </p:cNvPr>
          <p:cNvSpPr/>
          <p:nvPr/>
        </p:nvSpPr>
        <p:spPr>
          <a:xfrm>
            <a:off x="685800" y="157426"/>
            <a:ext cx="8153400" cy="523220"/>
          </a:xfrm>
          <a:prstGeom prst="rect">
            <a:avLst/>
          </a:prstGeom>
        </p:spPr>
        <p:txBody>
          <a:bodyPr wrap="square">
            <a:spAutoFit/>
          </a:bodyPr>
          <a:lstStyle/>
          <a:p>
            <a:r>
              <a:rPr lang="en-US" sz="2800" b="1" dirty="0">
                <a:solidFill>
                  <a:srgbClr val="176F83"/>
                </a:solidFill>
                <a:latin typeface="Calibri Light" panose="020F0302020204030204"/>
              </a:rPr>
              <a:t>Facing development and substantial population decline</a:t>
            </a:r>
          </a:p>
        </p:txBody>
      </p:sp>
      <p:pic>
        <p:nvPicPr>
          <p:cNvPr id="5" name="Picture 4">
            <a:extLst>
              <a:ext uri="{FF2B5EF4-FFF2-40B4-BE49-F238E27FC236}">
                <a16:creationId xmlns:a16="http://schemas.microsoft.com/office/drawing/2014/main" id="{7C740EA7-9D2F-08AB-FF3E-E745D66F3C41}"/>
              </a:ext>
            </a:extLst>
          </p:cNvPr>
          <p:cNvPicPr>
            <a:picLocks noChangeAspect="1"/>
          </p:cNvPicPr>
          <p:nvPr/>
        </p:nvPicPr>
        <p:blipFill>
          <a:blip r:embed="rId3"/>
          <a:stretch>
            <a:fillRect/>
          </a:stretch>
        </p:blipFill>
        <p:spPr>
          <a:xfrm>
            <a:off x="2995939" y="5459775"/>
            <a:ext cx="2972956" cy="791561"/>
          </a:xfrm>
          <a:prstGeom prst="rect">
            <a:avLst/>
          </a:prstGeom>
        </p:spPr>
      </p:pic>
      <p:pic>
        <p:nvPicPr>
          <p:cNvPr id="7" name="Picture 6">
            <a:extLst>
              <a:ext uri="{FF2B5EF4-FFF2-40B4-BE49-F238E27FC236}">
                <a16:creationId xmlns:a16="http://schemas.microsoft.com/office/drawing/2014/main" id="{E3744881-3CA1-49EA-F8BA-3F5E6CC9F0C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93349" y="771376"/>
            <a:ext cx="1476195" cy="2137128"/>
          </a:xfrm>
          <a:prstGeom prst="rect">
            <a:avLst/>
          </a:prstGeom>
        </p:spPr>
      </p:pic>
    </p:spTree>
    <p:extLst>
      <p:ext uri="{BB962C8B-B14F-4D97-AF65-F5344CB8AC3E}">
        <p14:creationId xmlns:p14="http://schemas.microsoft.com/office/powerpoint/2010/main" val="5591774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65E0C2-5E44-94F4-8B28-DA7595C6A692}"/>
            </a:ext>
          </a:extLst>
        </p:cNvPr>
        <p:cNvGrpSpPr/>
        <p:nvPr/>
      </p:nvGrpSpPr>
      <p:grpSpPr>
        <a:xfrm>
          <a:off x="0" y="0"/>
          <a:ext cx="0" cy="0"/>
          <a:chOff x="0" y="0"/>
          <a:chExt cx="0" cy="0"/>
        </a:xfrm>
      </p:grpSpPr>
      <p:sp>
        <p:nvSpPr>
          <p:cNvPr id="10" name="Текстово поле 9">
            <a:extLst>
              <a:ext uri="{FF2B5EF4-FFF2-40B4-BE49-F238E27FC236}">
                <a16:creationId xmlns:a16="http://schemas.microsoft.com/office/drawing/2014/main" id="{1A43C757-3AAD-A493-2A26-4680FAE16AEE}"/>
              </a:ext>
            </a:extLst>
          </p:cNvPr>
          <p:cNvSpPr txBox="1"/>
          <p:nvPr/>
        </p:nvSpPr>
        <p:spPr>
          <a:xfrm>
            <a:off x="381000" y="5605924"/>
            <a:ext cx="2762251" cy="307777"/>
          </a:xfrm>
          <a:prstGeom prst="rect">
            <a:avLst/>
          </a:prstGeom>
          <a:noFill/>
        </p:spPr>
        <p:txBody>
          <a:bodyPr wrap="square" rtlCol="0">
            <a:spAutoFit/>
          </a:bodyPr>
          <a:lstStyle/>
          <a:p>
            <a:pPr defTabSz="685800" fontAlgn="auto">
              <a:spcBef>
                <a:spcPts val="0"/>
              </a:spcBef>
              <a:spcAft>
                <a:spcPts val="0"/>
              </a:spcAft>
            </a:pPr>
            <a:r>
              <a:rPr lang="en-US" sz="1400" b="1" dirty="0">
                <a:solidFill>
                  <a:srgbClr val="0A4C5C"/>
                </a:solidFill>
                <a:latin typeface="Bahnschrift Condensed" panose="020B0502040204020203" pitchFamily="34" charset="0"/>
              </a:rPr>
              <a:t>GLOBAL LABOR ORGANIZATION</a:t>
            </a:r>
            <a:endParaRPr lang="bg-BG" sz="1400" b="1" dirty="0">
              <a:solidFill>
                <a:srgbClr val="0A4C5C"/>
              </a:solidFill>
              <a:latin typeface="Bahnschrift Condensed" panose="020B0502040204020203" pitchFamily="34" charset="0"/>
            </a:endParaRPr>
          </a:p>
        </p:txBody>
      </p:sp>
      <p:sp>
        <p:nvSpPr>
          <p:cNvPr id="11" name="Контейнер за долния колонтитул 6">
            <a:extLst>
              <a:ext uri="{FF2B5EF4-FFF2-40B4-BE49-F238E27FC236}">
                <a16:creationId xmlns:a16="http://schemas.microsoft.com/office/drawing/2014/main" id="{37D58CA3-9476-79BF-A212-8867773FEBC6}"/>
              </a:ext>
            </a:extLst>
          </p:cNvPr>
          <p:cNvSpPr>
            <a:spLocks noGrp="1"/>
          </p:cNvSpPr>
          <p:nvPr>
            <p:ph type="ftr" idx="11"/>
          </p:nvPr>
        </p:nvSpPr>
        <p:spPr>
          <a:xfrm>
            <a:off x="3352800" y="5638800"/>
            <a:ext cx="2762250" cy="433512"/>
          </a:xfrm>
        </p:spPr>
        <p:txBody>
          <a:bodyPr/>
          <a:lstStyle/>
          <a:p>
            <a:pPr defTabSz="685800" fontAlgn="auto">
              <a:spcBef>
                <a:spcPts val="0"/>
              </a:spcBef>
              <a:spcAft>
                <a:spcPts val="0"/>
              </a:spcAft>
            </a:pPr>
            <a:r>
              <a:rPr lang="de-DE" sz="1350" dirty="0">
                <a:solidFill>
                  <a:prstClr val="black">
                    <a:tint val="75000"/>
                  </a:prstClr>
                </a:solidFill>
                <a:latin typeface="Calibri" panose="020F0502020204030204"/>
              </a:rPr>
              <a:t>Klaus F. Zimmermann</a:t>
            </a:r>
            <a:endParaRPr lang="bg-BG" sz="1350" dirty="0">
              <a:solidFill>
                <a:prstClr val="black">
                  <a:tint val="75000"/>
                </a:prstClr>
              </a:solidFill>
              <a:latin typeface="Calibri" panose="020F0502020204030204"/>
            </a:endParaRPr>
          </a:p>
        </p:txBody>
      </p:sp>
      <p:sp>
        <p:nvSpPr>
          <p:cNvPr id="3" name="Правоъгълник 2">
            <a:extLst>
              <a:ext uri="{FF2B5EF4-FFF2-40B4-BE49-F238E27FC236}">
                <a16:creationId xmlns:a16="http://schemas.microsoft.com/office/drawing/2014/main" id="{B57D848C-FBD2-8914-92D1-7BEAB93FC3C3}"/>
              </a:ext>
            </a:extLst>
          </p:cNvPr>
          <p:cNvSpPr/>
          <p:nvPr/>
        </p:nvSpPr>
        <p:spPr>
          <a:xfrm>
            <a:off x="0" y="6281760"/>
            <a:ext cx="9144000" cy="589856"/>
          </a:xfrm>
          <a:prstGeom prst="rect">
            <a:avLst/>
          </a:prstGeom>
          <a:solidFill>
            <a:srgbClr val="176F83"/>
          </a:solidFill>
          <a:ln>
            <a:noFill/>
          </a:ln>
        </p:spPr>
        <p:style>
          <a:lnRef idx="0">
            <a:scrgbClr r="0" g="0" b="0"/>
          </a:lnRef>
          <a:fillRef idx="1003">
            <a:schemeClr val="dk2"/>
          </a:fillRef>
          <a:effectRef idx="0">
            <a:scrgbClr r="0" g="0" b="0"/>
          </a:effectRef>
          <a:fontRef idx="minor">
            <a:schemeClr val="lt1"/>
          </a:fontRef>
        </p:style>
        <p:txBody>
          <a:bodyPr rtlCol="0" anchor="ctr"/>
          <a:lstStyle/>
          <a:p>
            <a:pPr algn="ctr" defTabSz="685800" fontAlgn="auto">
              <a:spcBef>
                <a:spcPts val="0"/>
              </a:spcBef>
              <a:spcAft>
                <a:spcPts val="0"/>
              </a:spcAft>
            </a:pPr>
            <a:endParaRPr lang="bg-BG" sz="1350" dirty="0">
              <a:solidFill>
                <a:prstClr val="white"/>
              </a:solidFill>
            </a:endParaRPr>
          </a:p>
        </p:txBody>
      </p:sp>
      <p:pic>
        <p:nvPicPr>
          <p:cNvPr id="12" name="Picture 2">
            <a:extLst>
              <a:ext uri="{FF2B5EF4-FFF2-40B4-BE49-F238E27FC236}">
                <a16:creationId xmlns:a16="http://schemas.microsoft.com/office/drawing/2014/main" id="{FDBF1D61-53D5-4899-AA40-9A32FD042D7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79690" y="5546330"/>
            <a:ext cx="589855" cy="589855"/>
          </a:xfrm>
          <a:prstGeom prst="rect">
            <a:avLst/>
          </a:prstGeom>
        </p:spPr>
      </p:pic>
      <p:sp>
        <p:nvSpPr>
          <p:cNvPr id="2" name="Rectangle 1">
            <a:extLst>
              <a:ext uri="{FF2B5EF4-FFF2-40B4-BE49-F238E27FC236}">
                <a16:creationId xmlns:a16="http://schemas.microsoft.com/office/drawing/2014/main" id="{80FC3088-CF75-C7CF-66AB-CBCF62846BEC}"/>
              </a:ext>
            </a:extLst>
          </p:cNvPr>
          <p:cNvSpPr/>
          <p:nvPr/>
        </p:nvSpPr>
        <p:spPr>
          <a:xfrm>
            <a:off x="284488" y="755361"/>
            <a:ext cx="8610599" cy="4893647"/>
          </a:xfrm>
          <a:prstGeom prst="rect">
            <a:avLst/>
          </a:prstGeom>
        </p:spPr>
        <p:txBody>
          <a:bodyPr wrap="square">
            <a:spAutoFit/>
          </a:bodyPr>
          <a:lstStyle/>
          <a:p>
            <a:r>
              <a:rPr lang="en-US" sz="1600" b="1" dirty="0">
                <a:solidFill>
                  <a:prstClr val="black"/>
                </a:solidFill>
              </a:rPr>
              <a:t>Gary Becker</a:t>
            </a:r>
          </a:p>
          <a:p>
            <a:endParaRPr lang="en-US" sz="1600" b="1" dirty="0">
              <a:solidFill>
                <a:prstClr val="black"/>
              </a:solidFill>
            </a:endParaRPr>
          </a:p>
          <a:p>
            <a:pPr marL="285750" indent="-285750">
              <a:buFont typeface="Arial" panose="020B0604020202020204" pitchFamily="34" charset="0"/>
              <a:buChar char="•"/>
            </a:pPr>
            <a:r>
              <a:rPr lang="en-US" sz="1600" b="1" dirty="0">
                <a:solidFill>
                  <a:prstClr val="black"/>
                </a:solidFill>
              </a:rPr>
              <a:t>Becker (1960) “generalized” Malthus by introducing (C, K) applying the (X1, X2) utility maximization framework. K was a superior activity with income a positive impact on fertility.</a:t>
            </a:r>
          </a:p>
          <a:p>
            <a:pPr marL="285750" indent="-285750">
              <a:buFont typeface="Arial" panose="020B0604020202020204" pitchFamily="34" charset="0"/>
              <a:buChar char="•"/>
            </a:pPr>
            <a:endParaRPr lang="en-US" sz="1600" b="1" dirty="0">
              <a:solidFill>
                <a:prstClr val="black"/>
              </a:solidFill>
            </a:endParaRPr>
          </a:p>
          <a:p>
            <a:pPr marL="285750" indent="-285750">
              <a:buFont typeface="Arial" panose="020B0604020202020204" pitchFamily="34" charset="0"/>
              <a:buChar char="•"/>
            </a:pPr>
            <a:r>
              <a:rPr lang="en-US" sz="1600" b="1" dirty="0">
                <a:solidFill>
                  <a:prstClr val="black"/>
                </a:solidFill>
              </a:rPr>
              <a:t>Becker (1965) developed the household production framework making time-use a central factor in household behavior. This work relates to Mincer (1963).</a:t>
            </a:r>
          </a:p>
          <a:p>
            <a:pPr marL="285750" indent="-285750">
              <a:buFont typeface="Arial" panose="020B0604020202020204" pitchFamily="34" charset="0"/>
              <a:buChar char="•"/>
            </a:pPr>
            <a:endParaRPr lang="en-US" sz="1600" b="1" dirty="0">
              <a:solidFill>
                <a:prstClr val="black"/>
              </a:solidFill>
            </a:endParaRPr>
          </a:p>
          <a:p>
            <a:pPr marL="285750" indent="-285750">
              <a:buFont typeface="Arial" panose="020B0604020202020204" pitchFamily="34" charset="0"/>
              <a:buChar char="•"/>
            </a:pPr>
            <a:r>
              <a:rPr lang="en-US" sz="1600" b="1" dirty="0">
                <a:solidFill>
                  <a:prstClr val="black"/>
                </a:solidFill>
              </a:rPr>
              <a:t>Becker/Lewis (1973) suggested the quantity – quality theory making fertility an “inferior” activity.</a:t>
            </a:r>
          </a:p>
          <a:p>
            <a:br>
              <a:rPr lang="en-US" sz="1600" b="1" dirty="0">
                <a:solidFill>
                  <a:prstClr val="black"/>
                </a:solidFill>
              </a:rPr>
            </a:br>
            <a:r>
              <a:rPr lang="en-US" sz="1200" dirty="0">
                <a:solidFill>
                  <a:prstClr val="black"/>
                </a:solidFill>
              </a:rPr>
              <a:t>Becker, G. S. (1960), An Economic Analysis of Fertility. Demographic and Economic Change in Developed Countries. NBER. Princeton, 209 – 231. (Includes the important short comment of James S. </a:t>
            </a:r>
            <a:r>
              <a:rPr lang="en-US" sz="1200" dirty="0" err="1">
                <a:solidFill>
                  <a:prstClr val="black"/>
                </a:solidFill>
              </a:rPr>
              <a:t>Duesenberry</a:t>
            </a:r>
            <a:r>
              <a:rPr lang="en-US" sz="1200" dirty="0">
                <a:solidFill>
                  <a:prstClr val="black"/>
                </a:solidFill>
              </a:rPr>
              <a:t>, 1960.)</a:t>
            </a:r>
          </a:p>
          <a:p>
            <a:endParaRPr lang="en-US" sz="1200" dirty="0">
              <a:solidFill>
                <a:prstClr val="black"/>
              </a:solidFill>
            </a:endParaRPr>
          </a:p>
          <a:p>
            <a:r>
              <a:rPr lang="en-US" sz="1200" dirty="0">
                <a:solidFill>
                  <a:prstClr val="black"/>
                </a:solidFill>
              </a:rPr>
              <a:t>Mincer, J. (1963), Market Prices, Opportunity Costs and Income Effects, in: C. F. Christ (</a:t>
            </a:r>
            <a:r>
              <a:rPr lang="en-US" sz="1200" dirty="0" err="1">
                <a:solidFill>
                  <a:prstClr val="black"/>
                </a:solidFill>
              </a:rPr>
              <a:t>Hrsg</a:t>
            </a:r>
            <a:r>
              <a:rPr lang="en-US" sz="1200" dirty="0">
                <a:solidFill>
                  <a:prstClr val="black"/>
                </a:solidFill>
              </a:rPr>
              <a:t>.), Measurement in Economics. Stanford, 67 - 82.</a:t>
            </a:r>
            <a:br>
              <a:rPr lang="en-US" sz="1200" dirty="0">
                <a:solidFill>
                  <a:prstClr val="black"/>
                </a:solidFill>
              </a:rPr>
            </a:br>
            <a:br>
              <a:rPr lang="en-US" sz="1200" dirty="0">
                <a:solidFill>
                  <a:prstClr val="black"/>
                </a:solidFill>
              </a:rPr>
            </a:br>
            <a:r>
              <a:rPr lang="en-US" sz="1200" dirty="0">
                <a:solidFill>
                  <a:prstClr val="black"/>
                </a:solidFill>
              </a:rPr>
              <a:t>Becker, G. S. (1965), A Theory of the Allocation of Time. Economic Journal 75, 493 - 517.</a:t>
            </a:r>
          </a:p>
          <a:p>
            <a:endParaRPr lang="en-US" sz="1200" dirty="0">
              <a:solidFill>
                <a:prstClr val="black"/>
              </a:solidFill>
            </a:endParaRPr>
          </a:p>
          <a:p>
            <a:r>
              <a:rPr lang="en-US" sz="1200" dirty="0">
                <a:solidFill>
                  <a:prstClr val="black"/>
                </a:solidFill>
              </a:rPr>
              <a:t>Becker, G. S. / Lewis, H. G. (1974), Interaction Between Quantity and Quality of Children, in: T. W. Schultz (</a:t>
            </a:r>
            <a:r>
              <a:rPr lang="en-US" sz="1200" dirty="0" err="1">
                <a:solidFill>
                  <a:prstClr val="black"/>
                </a:solidFill>
              </a:rPr>
              <a:t>Hrsg</a:t>
            </a:r>
            <a:r>
              <a:rPr lang="en-US" sz="1200" dirty="0">
                <a:solidFill>
                  <a:prstClr val="black"/>
                </a:solidFill>
              </a:rPr>
              <a:t>.), Economics of the Family. Chicago.</a:t>
            </a:r>
          </a:p>
        </p:txBody>
      </p:sp>
      <p:sp>
        <p:nvSpPr>
          <p:cNvPr id="4" name="Rectangle 3">
            <a:extLst>
              <a:ext uri="{FF2B5EF4-FFF2-40B4-BE49-F238E27FC236}">
                <a16:creationId xmlns:a16="http://schemas.microsoft.com/office/drawing/2014/main" id="{18D86C6A-7671-A6D8-4096-869730D4ADDB}"/>
              </a:ext>
            </a:extLst>
          </p:cNvPr>
          <p:cNvSpPr/>
          <p:nvPr/>
        </p:nvSpPr>
        <p:spPr>
          <a:xfrm>
            <a:off x="565475" y="242348"/>
            <a:ext cx="8048626" cy="523220"/>
          </a:xfrm>
          <a:prstGeom prst="rect">
            <a:avLst/>
          </a:prstGeom>
        </p:spPr>
        <p:txBody>
          <a:bodyPr wrap="square">
            <a:spAutoFit/>
          </a:bodyPr>
          <a:lstStyle/>
          <a:p>
            <a:r>
              <a:rPr lang="en-US" sz="2400" b="1" dirty="0">
                <a:solidFill>
                  <a:srgbClr val="176F83"/>
                </a:solidFill>
                <a:latin typeface="Calibri Light" panose="020F0302020204030204"/>
              </a:rPr>
              <a:t>Development</a:t>
            </a:r>
            <a:r>
              <a:rPr lang="en-US" sz="2800" b="1" dirty="0">
                <a:solidFill>
                  <a:srgbClr val="176F83"/>
                </a:solidFill>
                <a:latin typeface="Calibri Light" panose="020F0302020204030204"/>
              </a:rPr>
              <a:t> of the quantity-quality approach </a:t>
            </a:r>
          </a:p>
        </p:txBody>
      </p:sp>
      <p:pic>
        <p:nvPicPr>
          <p:cNvPr id="5" name="Picture 4">
            <a:extLst>
              <a:ext uri="{FF2B5EF4-FFF2-40B4-BE49-F238E27FC236}">
                <a16:creationId xmlns:a16="http://schemas.microsoft.com/office/drawing/2014/main" id="{9897D4D2-46C0-5E39-9B0B-8EEC3444E3F5}"/>
              </a:ext>
            </a:extLst>
          </p:cNvPr>
          <p:cNvPicPr>
            <a:picLocks noChangeAspect="1"/>
          </p:cNvPicPr>
          <p:nvPr/>
        </p:nvPicPr>
        <p:blipFill>
          <a:blip r:embed="rId3"/>
          <a:stretch>
            <a:fillRect/>
          </a:stretch>
        </p:blipFill>
        <p:spPr>
          <a:xfrm>
            <a:off x="3046846" y="5475274"/>
            <a:ext cx="2972956" cy="791561"/>
          </a:xfrm>
          <a:prstGeom prst="rect">
            <a:avLst/>
          </a:prstGeom>
        </p:spPr>
      </p:pic>
    </p:spTree>
    <p:extLst>
      <p:ext uri="{BB962C8B-B14F-4D97-AF65-F5344CB8AC3E}">
        <p14:creationId xmlns:p14="http://schemas.microsoft.com/office/powerpoint/2010/main" val="17587392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5CD84B-4A27-5F57-4E19-919842FEC2D4}"/>
            </a:ext>
          </a:extLst>
        </p:cNvPr>
        <p:cNvGrpSpPr/>
        <p:nvPr/>
      </p:nvGrpSpPr>
      <p:grpSpPr>
        <a:xfrm>
          <a:off x="0" y="0"/>
          <a:ext cx="0" cy="0"/>
          <a:chOff x="0" y="0"/>
          <a:chExt cx="0" cy="0"/>
        </a:xfrm>
      </p:grpSpPr>
      <p:sp>
        <p:nvSpPr>
          <p:cNvPr id="10" name="Текстово поле 9">
            <a:extLst>
              <a:ext uri="{FF2B5EF4-FFF2-40B4-BE49-F238E27FC236}">
                <a16:creationId xmlns:a16="http://schemas.microsoft.com/office/drawing/2014/main" id="{E3104B8B-8775-37CD-E631-55154166A894}"/>
              </a:ext>
            </a:extLst>
          </p:cNvPr>
          <p:cNvSpPr txBox="1"/>
          <p:nvPr/>
        </p:nvSpPr>
        <p:spPr>
          <a:xfrm>
            <a:off x="381000" y="5605924"/>
            <a:ext cx="2762251" cy="307777"/>
          </a:xfrm>
          <a:prstGeom prst="rect">
            <a:avLst/>
          </a:prstGeom>
          <a:noFill/>
        </p:spPr>
        <p:txBody>
          <a:bodyPr wrap="square" rtlCol="0">
            <a:spAutoFit/>
          </a:bodyPr>
          <a:lstStyle/>
          <a:p>
            <a:pPr defTabSz="685800" fontAlgn="auto">
              <a:spcBef>
                <a:spcPts val="0"/>
              </a:spcBef>
              <a:spcAft>
                <a:spcPts val="0"/>
              </a:spcAft>
            </a:pPr>
            <a:r>
              <a:rPr lang="en-US" sz="1400" b="1" dirty="0">
                <a:solidFill>
                  <a:srgbClr val="0A4C5C"/>
                </a:solidFill>
                <a:latin typeface="Bahnschrift Condensed" panose="020B0502040204020203" pitchFamily="34" charset="0"/>
              </a:rPr>
              <a:t>GLOBAL LABOR ORGANIZATION</a:t>
            </a:r>
            <a:endParaRPr lang="bg-BG" sz="1400" b="1" dirty="0">
              <a:solidFill>
                <a:srgbClr val="0A4C5C"/>
              </a:solidFill>
              <a:latin typeface="Bahnschrift Condensed" panose="020B0502040204020203" pitchFamily="34" charset="0"/>
            </a:endParaRPr>
          </a:p>
        </p:txBody>
      </p:sp>
      <p:sp>
        <p:nvSpPr>
          <p:cNvPr id="11" name="Контейнер за долния колонтитул 6">
            <a:extLst>
              <a:ext uri="{FF2B5EF4-FFF2-40B4-BE49-F238E27FC236}">
                <a16:creationId xmlns:a16="http://schemas.microsoft.com/office/drawing/2014/main" id="{D4484214-DC75-264C-8E3C-B0D918C95463}"/>
              </a:ext>
            </a:extLst>
          </p:cNvPr>
          <p:cNvSpPr>
            <a:spLocks noGrp="1"/>
          </p:cNvSpPr>
          <p:nvPr>
            <p:ph type="ftr" idx="11"/>
          </p:nvPr>
        </p:nvSpPr>
        <p:spPr>
          <a:xfrm>
            <a:off x="3352800" y="5638800"/>
            <a:ext cx="2762250" cy="433512"/>
          </a:xfrm>
        </p:spPr>
        <p:txBody>
          <a:bodyPr/>
          <a:lstStyle/>
          <a:p>
            <a:pPr defTabSz="685800" fontAlgn="auto">
              <a:spcBef>
                <a:spcPts val="0"/>
              </a:spcBef>
              <a:spcAft>
                <a:spcPts val="0"/>
              </a:spcAft>
            </a:pPr>
            <a:r>
              <a:rPr lang="de-DE" sz="1350" dirty="0">
                <a:solidFill>
                  <a:prstClr val="black">
                    <a:tint val="75000"/>
                  </a:prstClr>
                </a:solidFill>
                <a:latin typeface="Calibri" panose="020F0502020204030204"/>
              </a:rPr>
              <a:t>Klaus F. Zimmermann</a:t>
            </a:r>
            <a:endParaRPr lang="bg-BG" sz="1350" dirty="0">
              <a:solidFill>
                <a:prstClr val="black">
                  <a:tint val="75000"/>
                </a:prstClr>
              </a:solidFill>
              <a:latin typeface="Calibri" panose="020F0502020204030204"/>
            </a:endParaRPr>
          </a:p>
        </p:txBody>
      </p:sp>
      <p:sp>
        <p:nvSpPr>
          <p:cNvPr id="3" name="Правоъгълник 2">
            <a:extLst>
              <a:ext uri="{FF2B5EF4-FFF2-40B4-BE49-F238E27FC236}">
                <a16:creationId xmlns:a16="http://schemas.microsoft.com/office/drawing/2014/main" id="{B3B1B135-BD0F-2352-EA04-E92860E6A23D}"/>
              </a:ext>
            </a:extLst>
          </p:cNvPr>
          <p:cNvSpPr/>
          <p:nvPr/>
        </p:nvSpPr>
        <p:spPr>
          <a:xfrm>
            <a:off x="0" y="6281760"/>
            <a:ext cx="9144000" cy="589856"/>
          </a:xfrm>
          <a:prstGeom prst="rect">
            <a:avLst/>
          </a:prstGeom>
          <a:solidFill>
            <a:srgbClr val="176F83"/>
          </a:solidFill>
          <a:ln>
            <a:noFill/>
          </a:ln>
        </p:spPr>
        <p:style>
          <a:lnRef idx="0">
            <a:scrgbClr r="0" g="0" b="0"/>
          </a:lnRef>
          <a:fillRef idx="1003">
            <a:schemeClr val="dk2"/>
          </a:fillRef>
          <a:effectRef idx="0">
            <a:scrgbClr r="0" g="0" b="0"/>
          </a:effectRef>
          <a:fontRef idx="minor">
            <a:schemeClr val="lt1"/>
          </a:fontRef>
        </p:style>
        <p:txBody>
          <a:bodyPr rtlCol="0" anchor="ctr"/>
          <a:lstStyle/>
          <a:p>
            <a:pPr algn="ctr" defTabSz="685800" fontAlgn="auto">
              <a:spcBef>
                <a:spcPts val="0"/>
              </a:spcBef>
              <a:spcAft>
                <a:spcPts val="0"/>
              </a:spcAft>
            </a:pPr>
            <a:endParaRPr lang="bg-BG" sz="1350" dirty="0">
              <a:solidFill>
                <a:prstClr val="white"/>
              </a:solidFill>
            </a:endParaRPr>
          </a:p>
        </p:txBody>
      </p:sp>
      <p:pic>
        <p:nvPicPr>
          <p:cNvPr id="12" name="Picture 2">
            <a:extLst>
              <a:ext uri="{FF2B5EF4-FFF2-40B4-BE49-F238E27FC236}">
                <a16:creationId xmlns:a16="http://schemas.microsoft.com/office/drawing/2014/main" id="{FA56BBEE-80C6-5ED8-30B8-925371617EE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79690" y="5546330"/>
            <a:ext cx="589855" cy="589855"/>
          </a:xfrm>
          <a:prstGeom prst="rect">
            <a:avLst/>
          </a:prstGeom>
        </p:spPr>
      </p:pic>
      <p:sp>
        <p:nvSpPr>
          <p:cNvPr id="2" name="Rectangle 1">
            <a:extLst>
              <a:ext uri="{FF2B5EF4-FFF2-40B4-BE49-F238E27FC236}">
                <a16:creationId xmlns:a16="http://schemas.microsoft.com/office/drawing/2014/main" id="{5D178038-1F15-30BF-CCE2-9883D2784778}"/>
              </a:ext>
            </a:extLst>
          </p:cNvPr>
          <p:cNvSpPr/>
          <p:nvPr/>
        </p:nvSpPr>
        <p:spPr>
          <a:xfrm>
            <a:off x="284488" y="755361"/>
            <a:ext cx="8610599" cy="830997"/>
          </a:xfrm>
          <a:prstGeom prst="rect">
            <a:avLst/>
          </a:prstGeom>
        </p:spPr>
        <p:txBody>
          <a:bodyPr wrap="square">
            <a:spAutoFit/>
          </a:bodyPr>
          <a:lstStyle/>
          <a:p>
            <a:endParaRPr lang="en-US" sz="1600" b="1" dirty="0">
              <a:solidFill>
                <a:prstClr val="black"/>
              </a:solidFill>
            </a:endParaRPr>
          </a:p>
          <a:p>
            <a:r>
              <a:rPr lang="en-US" sz="1600" b="1" dirty="0">
                <a:solidFill>
                  <a:prstClr val="black"/>
                </a:solidFill>
              </a:rPr>
              <a:t>Jim Heckman, Jacob Mincer &amp; Gary Becker</a:t>
            </a:r>
          </a:p>
          <a:p>
            <a:endParaRPr lang="en-US" sz="1600" b="1" dirty="0">
              <a:solidFill>
                <a:prstClr val="black"/>
              </a:solidFill>
            </a:endParaRPr>
          </a:p>
        </p:txBody>
      </p:sp>
      <p:sp>
        <p:nvSpPr>
          <p:cNvPr id="4" name="Rectangle 3">
            <a:extLst>
              <a:ext uri="{FF2B5EF4-FFF2-40B4-BE49-F238E27FC236}">
                <a16:creationId xmlns:a16="http://schemas.microsoft.com/office/drawing/2014/main" id="{AE712D7B-4F1B-2B8A-6FA9-C77C9508929A}"/>
              </a:ext>
            </a:extLst>
          </p:cNvPr>
          <p:cNvSpPr/>
          <p:nvPr/>
        </p:nvSpPr>
        <p:spPr>
          <a:xfrm>
            <a:off x="565475" y="242348"/>
            <a:ext cx="8048626" cy="523220"/>
          </a:xfrm>
          <a:prstGeom prst="rect">
            <a:avLst/>
          </a:prstGeom>
        </p:spPr>
        <p:txBody>
          <a:bodyPr wrap="square">
            <a:spAutoFit/>
          </a:bodyPr>
          <a:lstStyle/>
          <a:p>
            <a:r>
              <a:rPr lang="en-US" sz="2400" b="1" dirty="0">
                <a:solidFill>
                  <a:srgbClr val="176F83"/>
                </a:solidFill>
                <a:latin typeface="Calibri Light" panose="020F0302020204030204"/>
              </a:rPr>
              <a:t>Development</a:t>
            </a:r>
            <a:r>
              <a:rPr lang="en-US" sz="2800" b="1" dirty="0">
                <a:solidFill>
                  <a:srgbClr val="176F83"/>
                </a:solidFill>
                <a:latin typeface="Calibri Light" panose="020F0302020204030204"/>
              </a:rPr>
              <a:t> of the quantity-quality approach </a:t>
            </a:r>
          </a:p>
        </p:txBody>
      </p:sp>
      <p:pic>
        <p:nvPicPr>
          <p:cNvPr id="5" name="Picture 4">
            <a:extLst>
              <a:ext uri="{FF2B5EF4-FFF2-40B4-BE49-F238E27FC236}">
                <a16:creationId xmlns:a16="http://schemas.microsoft.com/office/drawing/2014/main" id="{56770A43-D1F1-F12D-580F-05FA98D0B18D}"/>
              </a:ext>
            </a:extLst>
          </p:cNvPr>
          <p:cNvPicPr>
            <a:picLocks noChangeAspect="1"/>
          </p:cNvPicPr>
          <p:nvPr/>
        </p:nvPicPr>
        <p:blipFill>
          <a:blip r:embed="rId3"/>
          <a:stretch>
            <a:fillRect/>
          </a:stretch>
        </p:blipFill>
        <p:spPr>
          <a:xfrm>
            <a:off x="3046846" y="5475274"/>
            <a:ext cx="2972956" cy="791561"/>
          </a:xfrm>
          <a:prstGeom prst="rect">
            <a:avLst/>
          </a:prstGeom>
        </p:spPr>
      </p:pic>
      <p:pic>
        <p:nvPicPr>
          <p:cNvPr id="7" name="Picture 6">
            <a:extLst>
              <a:ext uri="{FF2B5EF4-FFF2-40B4-BE49-F238E27FC236}">
                <a16:creationId xmlns:a16="http://schemas.microsoft.com/office/drawing/2014/main" id="{5E281A3D-87EC-2B54-A4A8-5EB6FF59CD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71600" y="1524000"/>
            <a:ext cx="5257800" cy="3755571"/>
          </a:xfrm>
          <a:prstGeom prst="rect">
            <a:avLst/>
          </a:prstGeom>
        </p:spPr>
      </p:pic>
    </p:spTree>
    <p:extLst>
      <p:ext uri="{BB962C8B-B14F-4D97-AF65-F5344CB8AC3E}">
        <p14:creationId xmlns:p14="http://schemas.microsoft.com/office/powerpoint/2010/main" val="33428679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F16640-F379-6478-BBBB-7A5C9A5AC3C1}"/>
            </a:ext>
          </a:extLst>
        </p:cNvPr>
        <p:cNvGrpSpPr/>
        <p:nvPr/>
      </p:nvGrpSpPr>
      <p:grpSpPr>
        <a:xfrm>
          <a:off x="0" y="0"/>
          <a:ext cx="0" cy="0"/>
          <a:chOff x="0" y="0"/>
          <a:chExt cx="0" cy="0"/>
        </a:xfrm>
      </p:grpSpPr>
      <p:sp>
        <p:nvSpPr>
          <p:cNvPr id="10" name="Текстово поле 9">
            <a:extLst>
              <a:ext uri="{FF2B5EF4-FFF2-40B4-BE49-F238E27FC236}">
                <a16:creationId xmlns:a16="http://schemas.microsoft.com/office/drawing/2014/main" id="{09055A57-27B7-FEB4-1EE5-7EF81455FE20}"/>
              </a:ext>
            </a:extLst>
          </p:cNvPr>
          <p:cNvSpPr txBox="1"/>
          <p:nvPr/>
        </p:nvSpPr>
        <p:spPr>
          <a:xfrm>
            <a:off x="361949" y="5482458"/>
            <a:ext cx="2762251" cy="307777"/>
          </a:xfrm>
          <a:prstGeom prst="rect">
            <a:avLst/>
          </a:prstGeom>
          <a:noFill/>
        </p:spPr>
        <p:txBody>
          <a:bodyPr wrap="square" rtlCol="0">
            <a:spAutoFit/>
          </a:bodyPr>
          <a:lstStyle/>
          <a:p>
            <a:pPr defTabSz="685800" fontAlgn="auto">
              <a:spcBef>
                <a:spcPts val="0"/>
              </a:spcBef>
              <a:spcAft>
                <a:spcPts val="0"/>
              </a:spcAft>
            </a:pPr>
            <a:r>
              <a:rPr lang="en-US" sz="1400" b="1" dirty="0">
                <a:solidFill>
                  <a:srgbClr val="0A4C5C"/>
                </a:solidFill>
                <a:latin typeface="Bahnschrift Condensed" panose="020B0502040204020203" pitchFamily="34" charset="0"/>
              </a:rPr>
              <a:t>GLOBAL LABOR ORGANIZATION</a:t>
            </a:r>
            <a:endParaRPr lang="bg-BG" sz="1400" b="1" dirty="0">
              <a:solidFill>
                <a:srgbClr val="0A4C5C"/>
              </a:solidFill>
              <a:latin typeface="Bahnschrift Condensed" panose="020B0502040204020203" pitchFamily="34" charset="0"/>
            </a:endParaRPr>
          </a:p>
        </p:txBody>
      </p:sp>
      <p:sp>
        <p:nvSpPr>
          <p:cNvPr id="11" name="Контейнер за долния колонтитул 6">
            <a:extLst>
              <a:ext uri="{FF2B5EF4-FFF2-40B4-BE49-F238E27FC236}">
                <a16:creationId xmlns:a16="http://schemas.microsoft.com/office/drawing/2014/main" id="{C472777C-CFEA-7AA1-3BDB-02C6AD4FDCDF}"/>
              </a:ext>
            </a:extLst>
          </p:cNvPr>
          <p:cNvSpPr>
            <a:spLocks noGrp="1"/>
          </p:cNvSpPr>
          <p:nvPr>
            <p:ph type="ftr" idx="11"/>
          </p:nvPr>
        </p:nvSpPr>
        <p:spPr>
          <a:xfrm>
            <a:off x="3352800" y="5638800"/>
            <a:ext cx="2762250" cy="433512"/>
          </a:xfrm>
        </p:spPr>
        <p:txBody>
          <a:bodyPr/>
          <a:lstStyle/>
          <a:p>
            <a:pPr defTabSz="685800" fontAlgn="auto">
              <a:spcBef>
                <a:spcPts val="0"/>
              </a:spcBef>
              <a:spcAft>
                <a:spcPts val="0"/>
              </a:spcAft>
            </a:pPr>
            <a:r>
              <a:rPr lang="de-DE" sz="1350" dirty="0">
                <a:solidFill>
                  <a:prstClr val="black">
                    <a:tint val="75000"/>
                  </a:prstClr>
                </a:solidFill>
                <a:latin typeface="Calibri" panose="020F0502020204030204"/>
              </a:rPr>
              <a:t>Klaus F. Zimmermann</a:t>
            </a:r>
            <a:endParaRPr lang="bg-BG" sz="1350" dirty="0">
              <a:solidFill>
                <a:prstClr val="black">
                  <a:tint val="75000"/>
                </a:prstClr>
              </a:solidFill>
              <a:latin typeface="Calibri" panose="020F0502020204030204"/>
            </a:endParaRPr>
          </a:p>
        </p:txBody>
      </p:sp>
      <p:sp>
        <p:nvSpPr>
          <p:cNvPr id="3" name="Правоъгълник 2">
            <a:extLst>
              <a:ext uri="{FF2B5EF4-FFF2-40B4-BE49-F238E27FC236}">
                <a16:creationId xmlns:a16="http://schemas.microsoft.com/office/drawing/2014/main" id="{E6D7ABD2-FD01-7858-4093-6A2973D8AF62}"/>
              </a:ext>
            </a:extLst>
          </p:cNvPr>
          <p:cNvSpPr/>
          <p:nvPr/>
        </p:nvSpPr>
        <p:spPr>
          <a:xfrm>
            <a:off x="0" y="6281760"/>
            <a:ext cx="9144000" cy="589856"/>
          </a:xfrm>
          <a:prstGeom prst="rect">
            <a:avLst/>
          </a:prstGeom>
          <a:solidFill>
            <a:srgbClr val="176F83"/>
          </a:solidFill>
          <a:ln>
            <a:noFill/>
          </a:ln>
        </p:spPr>
        <p:style>
          <a:lnRef idx="0">
            <a:scrgbClr r="0" g="0" b="0"/>
          </a:lnRef>
          <a:fillRef idx="1003">
            <a:schemeClr val="dk2"/>
          </a:fillRef>
          <a:effectRef idx="0">
            <a:scrgbClr r="0" g="0" b="0"/>
          </a:effectRef>
          <a:fontRef idx="minor">
            <a:schemeClr val="lt1"/>
          </a:fontRef>
        </p:style>
        <p:txBody>
          <a:bodyPr rtlCol="0" anchor="ctr"/>
          <a:lstStyle/>
          <a:p>
            <a:pPr algn="ctr" defTabSz="685800" fontAlgn="auto">
              <a:spcBef>
                <a:spcPts val="0"/>
              </a:spcBef>
              <a:spcAft>
                <a:spcPts val="0"/>
              </a:spcAft>
            </a:pPr>
            <a:endParaRPr lang="bg-BG" sz="1350" dirty="0">
              <a:solidFill>
                <a:prstClr val="white"/>
              </a:solidFill>
            </a:endParaRPr>
          </a:p>
        </p:txBody>
      </p:sp>
      <p:pic>
        <p:nvPicPr>
          <p:cNvPr id="12" name="Picture 2">
            <a:extLst>
              <a:ext uri="{FF2B5EF4-FFF2-40B4-BE49-F238E27FC236}">
                <a16:creationId xmlns:a16="http://schemas.microsoft.com/office/drawing/2014/main" id="{342C994B-3072-6B71-CF93-670BCDBF5F1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79690" y="5546330"/>
            <a:ext cx="589855" cy="589855"/>
          </a:xfrm>
          <a:prstGeom prst="rect">
            <a:avLst/>
          </a:prstGeom>
        </p:spPr>
      </p:pic>
      <p:sp>
        <p:nvSpPr>
          <p:cNvPr id="2" name="Rectangle 1">
            <a:extLst>
              <a:ext uri="{FF2B5EF4-FFF2-40B4-BE49-F238E27FC236}">
                <a16:creationId xmlns:a16="http://schemas.microsoft.com/office/drawing/2014/main" id="{34C0FFEE-84F1-D597-14C2-5296C48EE7CD}"/>
              </a:ext>
            </a:extLst>
          </p:cNvPr>
          <p:cNvSpPr/>
          <p:nvPr/>
        </p:nvSpPr>
        <p:spPr>
          <a:xfrm>
            <a:off x="685800" y="1752600"/>
            <a:ext cx="7943852" cy="2923877"/>
          </a:xfrm>
          <a:prstGeom prst="rect">
            <a:avLst/>
          </a:prstGeom>
        </p:spPr>
        <p:txBody>
          <a:bodyPr wrap="square">
            <a:spAutoFit/>
          </a:bodyPr>
          <a:lstStyle/>
          <a:p>
            <a:pPr marL="285750" indent="-285750">
              <a:buFont typeface="Arial" panose="020B0604020202020204" pitchFamily="34" charset="0"/>
              <a:buChar char="•"/>
            </a:pPr>
            <a:r>
              <a:rPr lang="en-US" sz="2000" b="1" dirty="0">
                <a:solidFill>
                  <a:prstClr val="black"/>
                </a:solidFill>
              </a:rPr>
              <a:t>From Malthus to Brentano, Becker &amp; Becker &amp; Lewis</a:t>
            </a:r>
          </a:p>
          <a:p>
            <a:pPr marL="285750" indent="-285750">
              <a:buFont typeface="Arial" panose="020B0604020202020204" pitchFamily="34" charset="0"/>
              <a:buChar char="•"/>
            </a:pPr>
            <a:endParaRPr lang="en-US" sz="2000" b="1" dirty="0">
              <a:solidFill>
                <a:prstClr val="black"/>
              </a:solidFill>
            </a:endParaRPr>
          </a:p>
          <a:p>
            <a:pPr marL="285750" indent="-285750">
              <a:buFont typeface="Arial" panose="020B0604020202020204" pitchFamily="34" charset="0"/>
              <a:buChar char="•"/>
            </a:pPr>
            <a:r>
              <a:rPr lang="en-US" sz="2400" b="1" dirty="0">
                <a:solidFill>
                  <a:srgbClr val="2956D3"/>
                </a:solidFill>
              </a:rPr>
              <a:t>Is the fertility &amp; development curve inverse J-shaped?</a:t>
            </a:r>
          </a:p>
          <a:p>
            <a:pPr marL="285750" indent="-285750">
              <a:buFont typeface="Arial" panose="020B0604020202020204" pitchFamily="34" charset="0"/>
              <a:buChar char="•"/>
            </a:pPr>
            <a:endParaRPr lang="en-US" sz="2000" b="1" dirty="0">
              <a:solidFill>
                <a:prstClr val="black"/>
              </a:solidFill>
            </a:endParaRPr>
          </a:p>
          <a:p>
            <a:pPr marL="285750" indent="-285750">
              <a:buFont typeface="Arial" panose="020B0604020202020204" pitchFamily="34" charset="0"/>
              <a:buChar char="•"/>
            </a:pPr>
            <a:r>
              <a:rPr lang="en-US" sz="2000" b="1" dirty="0">
                <a:solidFill>
                  <a:prstClr val="black"/>
                </a:solidFill>
              </a:rPr>
              <a:t>Is the quantity-quality model of fertility choice outdated?</a:t>
            </a:r>
          </a:p>
          <a:p>
            <a:pPr marL="285750" indent="-285750">
              <a:buFont typeface="Arial" panose="020B0604020202020204" pitchFamily="34" charset="0"/>
              <a:buChar char="•"/>
            </a:pPr>
            <a:endParaRPr lang="en-US" sz="2000" b="1" dirty="0">
              <a:solidFill>
                <a:prstClr val="black"/>
              </a:solidFill>
            </a:endParaRPr>
          </a:p>
          <a:p>
            <a:pPr marL="285750" indent="-285750">
              <a:buFont typeface="Arial" panose="020B0604020202020204" pitchFamily="34" charset="0"/>
              <a:buChar char="•"/>
            </a:pPr>
            <a:r>
              <a:rPr lang="en-US" sz="2000" b="1" dirty="0">
                <a:solidFill>
                  <a:prstClr val="black"/>
                </a:solidFill>
              </a:rPr>
              <a:t>Policy concerns and research issues</a:t>
            </a:r>
            <a:br>
              <a:rPr lang="en-US" sz="1600" b="1" dirty="0">
                <a:solidFill>
                  <a:prstClr val="black"/>
                </a:solidFill>
              </a:rPr>
            </a:br>
            <a:endParaRPr lang="en-US" sz="1600" b="1" dirty="0">
              <a:solidFill>
                <a:prstClr val="black"/>
              </a:solidFill>
            </a:endParaRPr>
          </a:p>
        </p:txBody>
      </p:sp>
      <p:sp>
        <p:nvSpPr>
          <p:cNvPr id="4" name="Rectangle 3">
            <a:extLst>
              <a:ext uri="{FF2B5EF4-FFF2-40B4-BE49-F238E27FC236}">
                <a16:creationId xmlns:a16="http://schemas.microsoft.com/office/drawing/2014/main" id="{0F0E9429-D9A0-681E-72EC-2F51039525AA}"/>
              </a:ext>
            </a:extLst>
          </p:cNvPr>
          <p:cNvSpPr/>
          <p:nvPr/>
        </p:nvSpPr>
        <p:spPr>
          <a:xfrm>
            <a:off x="685800" y="283654"/>
            <a:ext cx="8153400" cy="769441"/>
          </a:xfrm>
          <a:prstGeom prst="rect">
            <a:avLst/>
          </a:prstGeom>
        </p:spPr>
        <p:txBody>
          <a:bodyPr wrap="square">
            <a:spAutoFit/>
          </a:bodyPr>
          <a:lstStyle/>
          <a:p>
            <a:r>
              <a:rPr lang="en-US" sz="4400" b="1" dirty="0">
                <a:solidFill>
                  <a:srgbClr val="176F83"/>
                </a:solidFill>
                <a:latin typeface="Calibri Light" panose="020F0302020204030204"/>
              </a:rPr>
              <a:t>Outline</a:t>
            </a:r>
            <a:endParaRPr lang="en-US" sz="2800" b="1" dirty="0">
              <a:solidFill>
                <a:srgbClr val="176F83"/>
              </a:solidFill>
              <a:latin typeface="Calibri Light" panose="020F0302020204030204"/>
            </a:endParaRPr>
          </a:p>
        </p:txBody>
      </p:sp>
      <p:pic>
        <p:nvPicPr>
          <p:cNvPr id="5" name="Picture 4">
            <a:extLst>
              <a:ext uri="{FF2B5EF4-FFF2-40B4-BE49-F238E27FC236}">
                <a16:creationId xmlns:a16="http://schemas.microsoft.com/office/drawing/2014/main" id="{3F82859A-35BA-A028-2062-ADE0F3F7ED70}"/>
              </a:ext>
            </a:extLst>
          </p:cNvPr>
          <p:cNvPicPr>
            <a:picLocks noChangeAspect="1"/>
          </p:cNvPicPr>
          <p:nvPr/>
        </p:nvPicPr>
        <p:blipFill>
          <a:blip r:embed="rId3"/>
          <a:stretch>
            <a:fillRect/>
          </a:stretch>
        </p:blipFill>
        <p:spPr>
          <a:xfrm>
            <a:off x="2971800" y="5299911"/>
            <a:ext cx="2972956" cy="791561"/>
          </a:xfrm>
          <a:prstGeom prst="rect">
            <a:avLst/>
          </a:prstGeom>
        </p:spPr>
      </p:pic>
    </p:spTree>
    <p:extLst>
      <p:ext uri="{BB962C8B-B14F-4D97-AF65-F5344CB8AC3E}">
        <p14:creationId xmlns:p14="http://schemas.microsoft.com/office/powerpoint/2010/main" val="27191984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A1905A-FC76-17B1-1AE7-CFE6EF84D5EB}"/>
            </a:ext>
          </a:extLst>
        </p:cNvPr>
        <p:cNvGrpSpPr/>
        <p:nvPr/>
      </p:nvGrpSpPr>
      <p:grpSpPr>
        <a:xfrm>
          <a:off x="0" y="0"/>
          <a:ext cx="0" cy="0"/>
          <a:chOff x="0" y="0"/>
          <a:chExt cx="0" cy="0"/>
        </a:xfrm>
      </p:grpSpPr>
      <p:sp>
        <p:nvSpPr>
          <p:cNvPr id="10" name="Текстово поле 9">
            <a:extLst>
              <a:ext uri="{FF2B5EF4-FFF2-40B4-BE49-F238E27FC236}">
                <a16:creationId xmlns:a16="http://schemas.microsoft.com/office/drawing/2014/main" id="{D8595698-A19B-AA63-BD03-36970E33472E}"/>
              </a:ext>
            </a:extLst>
          </p:cNvPr>
          <p:cNvSpPr txBox="1"/>
          <p:nvPr/>
        </p:nvSpPr>
        <p:spPr>
          <a:xfrm>
            <a:off x="361949" y="5482458"/>
            <a:ext cx="2762251" cy="307777"/>
          </a:xfrm>
          <a:prstGeom prst="rect">
            <a:avLst/>
          </a:prstGeom>
          <a:noFill/>
        </p:spPr>
        <p:txBody>
          <a:bodyPr wrap="square" rtlCol="0">
            <a:spAutoFit/>
          </a:bodyPr>
          <a:lstStyle/>
          <a:p>
            <a:pPr defTabSz="685800" fontAlgn="auto">
              <a:spcBef>
                <a:spcPts val="0"/>
              </a:spcBef>
              <a:spcAft>
                <a:spcPts val="0"/>
              </a:spcAft>
            </a:pPr>
            <a:r>
              <a:rPr lang="en-US" sz="1400" b="1" dirty="0">
                <a:solidFill>
                  <a:srgbClr val="0A4C5C"/>
                </a:solidFill>
                <a:latin typeface="Bahnschrift Condensed" panose="020B0502040204020203" pitchFamily="34" charset="0"/>
              </a:rPr>
              <a:t>GLOBAL LABOR ORGANIZATION</a:t>
            </a:r>
            <a:endParaRPr lang="bg-BG" sz="1400" b="1" dirty="0">
              <a:solidFill>
                <a:srgbClr val="0A4C5C"/>
              </a:solidFill>
              <a:latin typeface="Bahnschrift Condensed" panose="020B0502040204020203" pitchFamily="34" charset="0"/>
            </a:endParaRPr>
          </a:p>
        </p:txBody>
      </p:sp>
      <p:sp>
        <p:nvSpPr>
          <p:cNvPr id="11" name="Контейнер за долния колонтитул 6">
            <a:extLst>
              <a:ext uri="{FF2B5EF4-FFF2-40B4-BE49-F238E27FC236}">
                <a16:creationId xmlns:a16="http://schemas.microsoft.com/office/drawing/2014/main" id="{2B83190D-B625-5D49-EDCF-EEA3B99E9A7B}"/>
              </a:ext>
            </a:extLst>
          </p:cNvPr>
          <p:cNvSpPr>
            <a:spLocks noGrp="1"/>
          </p:cNvSpPr>
          <p:nvPr>
            <p:ph type="ftr" idx="11"/>
          </p:nvPr>
        </p:nvSpPr>
        <p:spPr>
          <a:xfrm>
            <a:off x="3352800" y="5638800"/>
            <a:ext cx="2762250" cy="433512"/>
          </a:xfrm>
        </p:spPr>
        <p:txBody>
          <a:bodyPr/>
          <a:lstStyle/>
          <a:p>
            <a:pPr defTabSz="685800" fontAlgn="auto">
              <a:spcBef>
                <a:spcPts val="0"/>
              </a:spcBef>
              <a:spcAft>
                <a:spcPts val="0"/>
              </a:spcAft>
            </a:pPr>
            <a:r>
              <a:rPr lang="de-DE" sz="1350" dirty="0">
                <a:solidFill>
                  <a:prstClr val="black">
                    <a:tint val="75000"/>
                  </a:prstClr>
                </a:solidFill>
                <a:latin typeface="Calibri" panose="020F0502020204030204"/>
              </a:rPr>
              <a:t>Klaus F. Zimmermann</a:t>
            </a:r>
            <a:endParaRPr lang="bg-BG" sz="1350" dirty="0">
              <a:solidFill>
                <a:prstClr val="black">
                  <a:tint val="75000"/>
                </a:prstClr>
              </a:solidFill>
              <a:latin typeface="Calibri" panose="020F0502020204030204"/>
            </a:endParaRPr>
          </a:p>
        </p:txBody>
      </p:sp>
      <p:sp>
        <p:nvSpPr>
          <p:cNvPr id="3" name="Правоъгълник 2">
            <a:extLst>
              <a:ext uri="{FF2B5EF4-FFF2-40B4-BE49-F238E27FC236}">
                <a16:creationId xmlns:a16="http://schemas.microsoft.com/office/drawing/2014/main" id="{1A69A7F3-416D-230A-5F9D-A69AC7126B0A}"/>
              </a:ext>
            </a:extLst>
          </p:cNvPr>
          <p:cNvSpPr/>
          <p:nvPr/>
        </p:nvSpPr>
        <p:spPr>
          <a:xfrm>
            <a:off x="0" y="6281760"/>
            <a:ext cx="9144000" cy="589856"/>
          </a:xfrm>
          <a:prstGeom prst="rect">
            <a:avLst/>
          </a:prstGeom>
          <a:solidFill>
            <a:srgbClr val="176F83"/>
          </a:solidFill>
          <a:ln>
            <a:noFill/>
          </a:ln>
        </p:spPr>
        <p:style>
          <a:lnRef idx="0">
            <a:scrgbClr r="0" g="0" b="0"/>
          </a:lnRef>
          <a:fillRef idx="1003">
            <a:schemeClr val="dk2"/>
          </a:fillRef>
          <a:effectRef idx="0">
            <a:scrgbClr r="0" g="0" b="0"/>
          </a:effectRef>
          <a:fontRef idx="minor">
            <a:schemeClr val="lt1"/>
          </a:fontRef>
        </p:style>
        <p:txBody>
          <a:bodyPr rtlCol="0" anchor="ctr"/>
          <a:lstStyle/>
          <a:p>
            <a:pPr algn="ctr" defTabSz="685800" fontAlgn="auto">
              <a:spcBef>
                <a:spcPts val="0"/>
              </a:spcBef>
              <a:spcAft>
                <a:spcPts val="0"/>
              </a:spcAft>
            </a:pPr>
            <a:endParaRPr lang="bg-BG" sz="1350" dirty="0">
              <a:solidFill>
                <a:prstClr val="white"/>
              </a:solidFill>
            </a:endParaRPr>
          </a:p>
        </p:txBody>
      </p:sp>
      <p:pic>
        <p:nvPicPr>
          <p:cNvPr id="12" name="Picture 2">
            <a:extLst>
              <a:ext uri="{FF2B5EF4-FFF2-40B4-BE49-F238E27FC236}">
                <a16:creationId xmlns:a16="http://schemas.microsoft.com/office/drawing/2014/main" id="{4D5B4E75-7800-8407-2459-C5DEDA5114E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79690" y="5546330"/>
            <a:ext cx="589855" cy="589855"/>
          </a:xfrm>
          <a:prstGeom prst="rect">
            <a:avLst/>
          </a:prstGeom>
        </p:spPr>
      </p:pic>
      <p:sp>
        <p:nvSpPr>
          <p:cNvPr id="2" name="Rectangle 1">
            <a:extLst>
              <a:ext uri="{FF2B5EF4-FFF2-40B4-BE49-F238E27FC236}">
                <a16:creationId xmlns:a16="http://schemas.microsoft.com/office/drawing/2014/main" id="{C84921D2-5FE1-E6EC-954D-D79876AC6AF4}"/>
              </a:ext>
            </a:extLst>
          </p:cNvPr>
          <p:cNvSpPr/>
          <p:nvPr/>
        </p:nvSpPr>
        <p:spPr>
          <a:xfrm>
            <a:off x="685800" y="1752600"/>
            <a:ext cx="7943852" cy="3170099"/>
          </a:xfrm>
          <a:prstGeom prst="rect">
            <a:avLst/>
          </a:prstGeom>
        </p:spPr>
        <p:txBody>
          <a:bodyPr wrap="square">
            <a:spAutoFit/>
          </a:bodyPr>
          <a:lstStyle/>
          <a:p>
            <a:r>
              <a:rPr lang="en-US" sz="2000" b="1" dirty="0">
                <a:solidFill>
                  <a:prstClr val="black"/>
                </a:solidFill>
              </a:rPr>
              <a:t>Is the upcoming shape </a:t>
            </a:r>
          </a:p>
          <a:p>
            <a:endParaRPr lang="en-US" sz="2000" b="1" dirty="0">
              <a:solidFill>
                <a:prstClr val="black"/>
              </a:solidFill>
            </a:endParaRPr>
          </a:p>
          <a:p>
            <a:pPr marL="342900" indent="-342900">
              <a:buFontTx/>
              <a:buChar char="-"/>
            </a:pPr>
            <a:r>
              <a:rPr lang="en-US" sz="2000" b="1" dirty="0">
                <a:solidFill>
                  <a:prstClr val="black"/>
                </a:solidFill>
              </a:rPr>
              <a:t>“U” as </a:t>
            </a:r>
            <a:r>
              <a:rPr lang="en-US" sz="2000" b="1" dirty="0" err="1">
                <a:solidFill>
                  <a:prstClr val="black"/>
                </a:solidFill>
              </a:rPr>
              <a:t>Doepke</a:t>
            </a:r>
            <a:r>
              <a:rPr lang="en-US" sz="2000" b="1" dirty="0">
                <a:solidFill>
                  <a:prstClr val="black"/>
                </a:solidFill>
              </a:rPr>
              <a:t> et al. conjecture, </a:t>
            </a:r>
          </a:p>
          <a:p>
            <a:pPr marL="342900" indent="-342900">
              <a:buFontTx/>
              <a:buChar char="-"/>
            </a:pPr>
            <a:endParaRPr lang="en-US" sz="2000" b="1" dirty="0">
              <a:solidFill>
                <a:prstClr val="black"/>
              </a:solidFill>
            </a:endParaRPr>
          </a:p>
          <a:p>
            <a:pPr marL="342900" indent="-342900">
              <a:buFontTx/>
              <a:buChar char="-"/>
            </a:pPr>
            <a:r>
              <a:rPr lang="en-US" sz="2000" b="1" dirty="0">
                <a:solidFill>
                  <a:prstClr val="black"/>
                </a:solidFill>
              </a:rPr>
              <a:t>“inverse-J” as the demographic literature suggests </a:t>
            </a:r>
          </a:p>
          <a:p>
            <a:pPr marL="342900" indent="-342900">
              <a:buFontTx/>
              <a:buChar char="-"/>
            </a:pPr>
            <a:endParaRPr lang="en-US" sz="2000" b="1" dirty="0">
              <a:solidFill>
                <a:prstClr val="black"/>
              </a:solidFill>
            </a:endParaRPr>
          </a:p>
          <a:p>
            <a:pPr marL="342900" indent="-342900">
              <a:buFontTx/>
              <a:buChar char="-"/>
            </a:pPr>
            <a:r>
              <a:rPr lang="en-US" sz="2000" b="1" dirty="0">
                <a:solidFill>
                  <a:prstClr val="black"/>
                </a:solidFill>
              </a:rPr>
              <a:t>or simply “L” with just some fluctuations over time as I expect?</a:t>
            </a:r>
          </a:p>
          <a:p>
            <a:pPr marL="285750" indent="-285750">
              <a:buFont typeface="Arial" panose="020B0604020202020204" pitchFamily="34" charset="0"/>
              <a:buChar char="•"/>
            </a:pPr>
            <a:endParaRPr lang="en-US" sz="2000" b="1" dirty="0">
              <a:solidFill>
                <a:prstClr val="black"/>
              </a:solidFill>
            </a:endParaRPr>
          </a:p>
          <a:p>
            <a:pPr marL="285750" indent="-285750">
              <a:buFont typeface="Arial" panose="020B0604020202020204" pitchFamily="34" charset="0"/>
              <a:buChar char="•"/>
            </a:pPr>
            <a:endParaRPr lang="en-US" sz="2000" b="1" dirty="0">
              <a:solidFill>
                <a:prstClr val="black"/>
              </a:solidFill>
            </a:endParaRPr>
          </a:p>
        </p:txBody>
      </p:sp>
      <p:sp>
        <p:nvSpPr>
          <p:cNvPr id="4" name="Rectangle 3">
            <a:extLst>
              <a:ext uri="{FF2B5EF4-FFF2-40B4-BE49-F238E27FC236}">
                <a16:creationId xmlns:a16="http://schemas.microsoft.com/office/drawing/2014/main" id="{64484EA5-435A-5FBF-DF4F-E3ABAA6356FF}"/>
              </a:ext>
            </a:extLst>
          </p:cNvPr>
          <p:cNvSpPr/>
          <p:nvPr/>
        </p:nvSpPr>
        <p:spPr>
          <a:xfrm>
            <a:off x="685800" y="283654"/>
            <a:ext cx="8153400" cy="584775"/>
          </a:xfrm>
          <a:prstGeom prst="rect">
            <a:avLst/>
          </a:prstGeom>
        </p:spPr>
        <p:txBody>
          <a:bodyPr wrap="square">
            <a:spAutoFit/>
          </a:bodyPr>
          <a:lstStyle/>
          <a:p>
            <a:r>
              <a:rPr lang="en-US" sz="3200" b="1" dirty="0">
                <a:solidFill>
                  <a:srgbClr val="176F83"/>
                </a:solidFill>
                <a:latin typeface="Calibri Light" panose="020F0302020204030204"/>
              </a:rPr>
              <a:t>Fertility &amp; development</a:t>
            </a:r>
          </a:p>
        </p:txBody>
      </p:sp>
      <p:pic>
        <p:nvPicPr>
          <p:cNvPr id="5" name="Picture 4">
            <a:extLst>
              <a:ext uri="{FF2B5EF4-FFF2-40B4-BE49-F238E27FC236}">
                <a16:creationId xmlns:a16="http://schemas.microsoft.com/office/drawing/2014/main" id="{CFB56A8C-8B00-CF77-66FD-E30043D0AEB4}"/>
              </a:ext>
            </a:extLst>
          </p:cNvPr>
          <p:cNvPicPr>
            <a:picLocks noChangeAspect="1"/>
          </p:cNvPicPr>
          <p:nvPr/>
        </p:nvPicPr>
        <p:blipFill>
          <a:blip r:embed="rId3"/>
          <a:stretch>
            <a:fillRect/>
          </a:stretch>
        </p:blipFill>
        <p:spPr>
          <a:xfrm>
            <a:off x="2971800" y="5299911"/>
            <a:ext cx="2972956" cy="791561"/>
          </a:xfrm>
          <a:prstGeom prst="rect">
            <a:avLst/>
          </a:prstGeom>
        </p:spPr>
      </p:pic>
    </p:spTree>
    <p:extLst>
      <p:ext uri="{BB962C8B-B14F-4D97-AF65-F5344CB8AC3E}">
        <p14:creationId xmlns:p14="http://schemas.microsoft.com/office/powerpoint/2010/main" val="34597872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C05273-AD2E-E012-C4CB-3D5B366086CF}"/>
            </a:ext>
          </a:extLst>
        </p:cNvPr>
        <p:cNvGrpSpPr/>
        <p:nvPr/>
      </p:nvGrpSpPr>
      <p:grpSpPr>
        <a:xfrm>
          <a:off x="0" y="0"/>
          <a:ext cx="0" cy="0"/>
          <a:chOff x="0" y="0"/>
          <a:chExt cx="0" cy="0"/>
        </a:xfrm>
      </p:grpSpPr>
      <p:sp>
        <p:nvSpPr>
          <p:cNvPr id="10" name="Текстово поле 9">
            <a:extLst>
              <a:ext uri="{FF2B5EF4-FFF2-40B4-BE49-F238E27FC236}">
                <a16:creationId xmlns:a16="http://schemas.microsoft.com/office/drawing/2014/main" id="{3E6A82F8-B1FB-4C0A-F88A-54AD84C0B43E}"/>
              </a:ext>
            </a:extLst>
          </p:cNvPr>
          <p:cNvSpPr txBox="1"/>
          <p:nvPr/>
        </p:nvSpPr>
        <p:spPr>
          <a:xfrm>
            <a:off x="361949" y="5482458"/>
            <a:ext cx="2762251" cy="307777"/>
          </a:xfrm>
          <a:prstGeom prst="rect">
            <a:avLst/>
          </a:prstGeom>
          <a:noFill/>
        </p:spPr>
        <p:txBody>
          <a:bodyPr wrap="square" rtlCol="0">
            <a:spAutoFit/>
          </a:bodyPr>
          <a:lstStyle/>
          <a:p>
            <a:pPr defTabSz="685800" fontAlgn="auto">
              <a:spcBef>
                <a:spcPts val="0"/>
              </a:spcBef>
              <a:spcAft>
                <a:spcPts val="0"/>
              </a:spcAft>
            </a:pPr>
            <a:r>
              <a:rPr lang="en-US" sz="1400" b="1" dirty="0">
                <a:solidFill>
                  <a:srgbClr val="0A4C5C"/>
                </a:solidFill>
                <a:latin typeface="Bahnschrift Condensed" panose="020B0502040204020203" pitchFamily="34" charset="0"/>
              </a:rPr>
              <a:t>GLOBAL LABOR ORGANIZATION</a:t>
            </a:r>
            <a:endParaRPr lang="bg-BG" sz="1400" b="1" dirty="0">
              <a:solidFill>
                <a:srgbClr val="0A4C5C"/>
              </a:solidFill>
              <a:latin typeface="Bahnschrift Condensed" panose="020B0502040204020203" pitchFamily="34" charset="0"/>
            </a:endParaRPr>
          </a:p>
        </p:txBody>
      </p:sp>
      <p:sp>
        <p:nvSpPr>
          <p:cNvPr id="11" name="Контейнер за долния колонтитул 6">
            <a:extLst>
              <a:ext uri="{FF2B5EF4-FFF2-40B4-BE49-F238E27FC236}">
                <a16:creationId xmlns:a16="http://schemas.microsoft.com/office/drawing/2014/main" id="{F4B2B9FF-0550-AFD4-7989-798D3B74B02F}"/>
              </a:ext>
            </a:extLst>
          </p:cNvPr>
          <p:cNvSpPr>
            <a:spLocks noGrp="1"/>
          </p:cNvSpPr>
          <p:nvPr>
            <p:ph type="ftr" idx="11"/>
          </p:nvPr>
        </p:nvSpPr>
        <p:spPr>
          <a:xfrm>
            <a:off x="3352800" y="5638800"/>
            <a:ext cx="2762250" cy="433512"/>
          </a:xfrm>
        </p:spPr>
        <p:txBody>
          <a:bodyPr/>
          <a:lstStyle/>
          <a:p>
            <a:pPr defTabSz="685800" fontAlgn="auto">
              <a:spcBef>
                <a:spcPts val="0"/>
              </a:spcBef>
              <a:spcAft>
                <a:spcPts val="0"/>
              </a:spcAft>
            </a:pPr>
            <a:r>
              <a:rPr lang="de-DE" sz="1350" dirty="0">
                <a:solidFill>
                  <a:prstClr val="black">
                    <a:tint val="75000"/>
                  </a:prstClr>
                </a:solidFill>
                <a:latin typeface="Calibri" panose="020F0502020204030204"/>
              </a:rPr>
              <a:t>Klaus F. Zimmermann</a:t>
            </a:r>
            <a:endParaRPr lang="bg-BG" sz="1350" dirty="0">
              <a:solidFill>
                <a:prstClr val="black">
                  <a:tint val="75000"/>
                </a:prstClr>
              </a:solidFill>
              <a:latin typeface="Calibri" panose="020F0502020204030204"/>
            </a:endParaRPr>
          </a:p>
        </p:txBody>
      </p:sp>
      <p:sp>
        <p:nvSpPr>
          <p:cNvPr id="3" name="Правоъгълник 2">
            <a:extLst>
              <a:ext uri="{FF2B5EF4-FFF2-40B4-BE49-F238E27FC236}">
                <a16:creationId xmlns:a16="http://schemas.microsoft.com/office/drawing/2014/main" id="{200E00CC-6441-29C0-4D2B-AC7EB2381E9C}"/>
              </a:ext>
            </a:extLst>
          </p:cNvPr>
          <p:cNvSpPr/>
          <p:nvPr/>
        </p:nvSpPr>
        <p:spPr>
          <a:xfrm>
            <a:off x="0" y="6281760"/>
            <a:ext cx="9144000" cy="589856"/>
          </a:xfrm>
          <a:prstGeom prst="rect">
            <a:avLst/>
          </a:prstGeom>
          <a:solidFill>
            <a:srgbClr val="176F83"/>
          </a:solidFill>
          <a:ln>
            <a:noFill/>
          </a:ln>
        </p:spPr>
        <p:style>
          <a:lnRef idx="0">
            <a:scrgbClr r="0" g="0" b="0"/>
          </a:lnRef>
          <a:fillRef idx="1003">
            <a:schemeClr val="dk2"/>
          </a:fillRef>
          <a:effectRef idx="0">
            <a:scrgbClr r="0" g="0" b="0"/>
          </a:effectRef>
          <a:fontRef idx="minor">
            <a:schemeClr val="lt1"/>
          </a:fontRef>
        </p:style>
        <p:txBody>
          <a:bodyPr rtlCol="0" anchor="ctr"/>
          <a:lstStyle/>
          <a:p>
            <a:pPr algn="ctr" defTabSz="685800" fontAlgn="auto">
              <a:spcBef>
                <a:spcPts val="0"/>
              </a:spcBef>
              <a:spcAft>
                <a:spcPts val="0"/>
              </a:spcAft>
            </a:pPr>
            <a:endParaRPr lang="bg-BG" sz="1350" dirty="0">
              <a:solidFill>
                <a:prstClr val="white"/>
              </a:solidFill>
            </a:endParaRPr>
          </a:p>
        </p:txBody>
      </p:sp>
      <p:pic>
        <p:nvPicPr>
          <p:cNvPr id="12" name="Picture 2">
            <a:extLst>
              <a:ext uri="{FF2B5EF4-FFF2-40B4-BE49-F238E27FC236}">
                <a16:creationId xmlns:a16="http://schemas.microsoft.com/office/drawing/2014/main" id="{BA712221-F4C2-77F8-1AB9-CFD4C417673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79690" y="5546330"/>
            <a:ext cx="589855" cy="589855"/>
          </a:xfrm>
          <a:prstGeom prst="rect">
            <a:avLst/>
          </a:prstGeom>
        </p:spPr>
      </p:pic>
      <p:sp>
        <p:nvSpPr>
          <p:cNvPr id="4" name="Rectangle 3">
            <a:extLst>
              <a:ext uri="{FF2B5EF4-FFF2-40B4-BE49-F238E27FC236}">
                <a16:creationId xmlns:a16="http://schemas.microsoft.com/office/drawing/2014/main" id="{1FBF8A22-B565-45AA-2414-D0300DD9E526}"/>
              </a:ext>
            </a:extLst>
          </p:cNvPr>
          <p:cNvSpPr/>
          <p:nvPr/>
        </p:nvSpPr>
        <p:spPr>
          <a:xfrm>
            <a:off x="657225" y="162380"/>
            <a:ext cx="8153400" cy="584775"/>
          </a:xfrm>
          <a:prstGeom prst="rect">
            <a:avLst/>
          </a:prstGeom>
        </p:spPr>
        <p:txBody>
          <a:bodyPr wrap="square">
            <a:spAutoFit/>
          </a:bodyPr>
          <a:lstStyle/>
          <a:p>
            <a:r>
              <a:rPr lang="en-US" sz="3200" b="1" dirty="0">
                <a:solidFill>
                  <a:srgbClr val="176F83"/>
                </a:solidFill>
                <a:latin typeface="Calibri Light" panose="020F0302020204030204"/>
              </a:rPr>
              <a:t>Fertility &amp; development</a:t>
            </a:r>
          </a:p>
        </p:txBody>
      </p:sp>
      <p:pic>
        <p:nvPicPr>
          <p:cNvPr id="5" name="Picture 4">
            <a:extLst>
              <a:ext uri="{FF2B5EF4-FFF2-40B4-BE49-F238E27FC236}">
                <a16:creationId xmlns:a16="http://schemas.microsoft.com/office/drawing/2014/main" id="{E80BA94D-4029-8F96-2033-2947B0D59605}"/>
              </a:ext>
            </a:extLst>
          </p:cNvPr>
          <p:cNvPicPr>
            <a:picLocks noChangeAspect="1"/>
          </p:cNvPicPr>
          <p:nvPr/>
        </p:nvPicPr>
        <p:blipFill>
          <a:blip r:embed="rId3"/>
          <a:stretch>
            <a:fillRect/>
          </a:stretch>
        </p:blipFill>
        <p:spPr>
          <a:xfrm>
            <a:off x="3085522" y="5459775"/>
            <a:ext cx="2972956" cy="791561"/>
          </a:xfrm>
          <a:prstGeom prst="rect">
            <a:avLst/>
          </a:prstGeom>
        </p:spPr>
      </p:pic>
      <p:sp>
        <p:nvSpPr>
          <p:cNvPr id="7" name="TextBox 6">
            <a:extLst>
              <a:ext uri="{FF2B5EF4-FFF2-40B4-BE49-F238E27FC236}">
                <a16:creationId xmlns:a16="http://schemas.microsoft.com/office/drawing/2014/main" id="{9A391C60-06DF-E566-5170-25852A6DD232}"/>
              </a:ext>
            </a:extLst>
          </p:cNvPr>
          <p:cNvSpPr txBox="1"/>
          <p:nvPr/>
        </p:nvSpPr>
        <p:spPr>
          <a:xfrm>
            <a:off x="578367" y="887791"/>
            <a:ext cx="8096250" cy="4419287"/>
          </a:xfrm>
          <a:prstGeom prst="rect">
            <a:avLst/>
          </a:prstGeom>
          <a:noFill/>
        </p:spPr>
        <p:txBody>
          <a:bodyPr wrap="square">
            <a:spAutoFit/>
          </a:bodyPr>
          <a:lstStyle/>
          <a:p>
            <a:pPr>
              <a:lnSpc>
                <a:spcPct val="107000"/>
              </a:lnSpc>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Why has the old relationship weakened or disappeared?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Doepke</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et al. argue: </a:t>
            </a:r>
            <a:endParaRPr lang="en-DE"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b="1" i="1" kern="100" dirty="0">
                <a:effectLst/>
                <a:latin typeface="Calibri" panose="020F0502020204030204" pitchFamily="34" charset="0"/>
                <a:ea typeface="Calibri" panose="020F0502020204030204" pitchFamily="34" charset="0"/>
                <a:cs typeface="Times New Roman" panose="02020603050405020304" pitchFamily="18" charset="0"/>
              </a:rPr>
              <a:t>Public schooling and child labor laws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are removing the costs of rearing kids.</a:t>
            </a:r>
            <a:br>
              <a:rPr lang="en-US" sz="1800" kern="100" dirty="0">
                <a:effectLst/>
                <a:latin typeface="Calibri" panose="020F0502020204030204" pitchFamily="34" charset="0"/>
                <a:ea typeface="Calibri" panose="020F0502020204030204" pitchFamily="34" charset="0"/>
                <a:cs typeface="Times New Roman" panose="02020603050405020304" pitchFamily="18" charset="0"/>
              </a:rPr>
            </a:b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REALLY? Public schooling exists for long in developed countries.</a:t>
            </a:r>
            <a:endParaRPr lang="en-DE"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b="1" i="1" kern="100" dirty="0">
                <a:effectLst/>
                <a:latin typeface="Calibri" panose="020F0502020204030204" pitchFamily="34" charset="0"/>
                <a:ea typeface="Calibri" panose="020F0502020204030204" pitchFamily="34" charset="0"/>
                <a:cs typeface="Times New Roman" panose="02020603050405020304" pitchFamily="18" charset="0"/>
              </a:rPr>
              <a:t>Marketization of childcare</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replaces parental time.</a:t>
            </a:r>
            <a:br>
              <a:rPr lang="en-US" sz="1800" kern="100" dirty="0">
                <a:effectLst/>
                <a:latin typeface="Calibri" panose="020F0502020204030204" pitchFamily="34" charset="0"/>
                <a:ea typeface="Calibri" panose="020F0502020204030204" pitchFamily="34" charset="0"/>
                <a:cs typeface="Times New Roman" panose="02020603050405020304" pitchFamily="18" charset="0"/>
              </a:rPr>
            </a:b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REALLY?</a:t>
            </a:r>
            <a:br>
              <a:rPr lang="en-US" sz="1800" kern="100" dirty="0">
                <a:effectLst/>
                <a:latin typeface="Calibri" panose="020F0502020204030204" pitchFamily="34" charset="0"/>
                <a:ea typeface="Calibri" panose="020F0502020204030204" pitchFamily="34" charset="0"/>
                <a:cs typeface="Times New Roman" panose="02020603050405020304" pitchFamily="18" charset="0"/>
              </a:rPr>
            </a:b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b="1" i="1" kern="100" dirty="0">
                <a:effectLst/>
                <a:latin typeface="Calibri" panose="020F0502020204030204" pitchFamily="34" charset="0"/>
                <a:ea typeface="Calibri" panose="020F0502020204030204" pitchFamily="34" charset="0"/>
                <a:cs typeface="Times New Roman" panose="02020603050405020304" pitchFamily="18" charset="0"/>
              </a:rPr>
              <a:t>Female careers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are possible with appropriate timing of fertility.</a:t>
            </a:r>
            <a:br>
              <a:rPr lang="en-US" sz="1800" kern="100" dirty="0">
                <a:effectLst/>
                <a:latin typeface="Calibri" panose="020F0502020204030204" pitchFamily="34" charset="0"/>
                <a:ea typeface="Calibri" panose="020F0502020204030204" pitchFamily="34" charset="0"/>
                <a:cs typeface="Times New Roman" panose="02020603050405020304" pitchFamily="18" charset="0"/>
              </a:rPr>
            </a:b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BUT: Still family needs to be desired.</a:t>
            </a:r>
            <a:endParaRPr lang="en-DE"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b="1" i="1" kern="100" dirty="0">
                <a:effectLst/>
                <a:latin typeface="Calibri" panose="020F0502020204030204" pitchFamily="34" charset="0"/>
                <a:ea typeface="Calibri" panose="020F0502020204030204" pitchFamily="34" charset="0"/>
                <a:cs typeface="Times New Roman" panose="02020603050405020304" pitchFamily="18" charset="0"/>
              </a:rPr>
              <a:t>Effective birth control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is finally established. </a:t>
            </a:r>
            <a:br>
              <a:rPr lang="en-US" sz="1800" kern="100" dirty="0">
                <a:effectLst/>
                <a:latin typeface="Calibri" panose="020F0502020204030204" pitchFamily="34" charset="0"/>
                <a:ea typeface="Calibri" panose="020F0502020204030204" pitchFamily="34" charset="0"/>
                <a:cs typeface="Times New Roman" panose="02020603050405020304" pitchFamily="18" charset="0"/>
              </a:rPr>
            </a:b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BUT: Effective measures and proper use are different.</a:t>
            </a:r>
            <a:endParaRPr lang="en-DE"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b="1" i="1" kern="100" dirty="0">
                <a:effectLst/>
                <a:latin typeface="Calibri" panose="020F0502020204030204" pitchFamily="34" charset="0"/>
                <a:ea typeface="Calibri" panose="020F0502020204030204" pitchFamily="34" charset="0"/>
                <a:cs typeface="Times New Roman" panose="02020603050405020304" pitchFamily="18" charset="0"/>
              </a:rPr>
              <a:t>Infertility treatments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allow for a better realization of desired fertility.</a:t>
            </a:r>
            <a:br>
              <a:rPr lang="en-US" sz="1800" kern="100" dirty="0">
                <a:effectLst/>
                <a:latin typeface="Calibri" panose="020F0502020204030204" pitchFamily="34" charset="0"/>
                <a:ea typeface="Calibri" panose="020F0502020204030204" pitchFamily="34" charset="0"/>
                <a:cs typeface="Times New Roman" panose="02020603050405020304" pitchFamily="18" charset="0"/>
              </a:rPr>
            </a:b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Yes, BUT quantity?</a:t>
            </a:r>
            <a:endParaRPr lang="en-DE"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b="1" dirty="0">
                <a:effectLst/>
                <a:latin typeface="Calibri" panose="020F0502020204030204" pitchFamily="34" charset="0"/>
                <a:ea typeface="Calibri" panose="020F0502020204030204" pitchFamily="34" charset="0"/>
                <a:cs typeface="Times New Roman" panose="02020603050405020304" pitchFamily="18" charset="0"/>
              </a:rPr>
              <a:t>SIMPLY: The ease of combining career and family makes raising family doable.</a:t>
            </a:r>
            <a:br>
              <a:rPr lang="en-US" sz="1800" b="1" dirty="0">
                <a:effectLst/>
                <a:latin typeface="Calibri" panose="020F0502020204030204" pitchFamily="34" charset="0"/>
                <a:ea typeface="Calibri" panose="020F0502020204030204" pitchFamily="34" charset="0"/>
                <a:cs typeface="Times New Roman" panose="02020603050405020304" pitchFamily="18" charset="0"/>
              </a:rPr>
            </a:br>
            <a:r>
              <a:rPr lang="en-US" sz="1800" b="1" dirty="0">
                <a:effectLst/>
                <a:latin typeface="Calibri" panose="020F0502020204030204" pitchFamily="34" charset="0"/>
                <a:ea typeface="Calibri" panose="020F0502020204030204" pitchFamily="34" charset="0"/>
                <a:cs typeface="Times New Roman" panose="02020603050405020304" pitchFamily="18" charset="0"/>
              </a:rPr>
              <a:t>		BUT: Possible does not mean desired.</a:t>
            </a:r>
            <a:endParaRPr lang="en-DE" b="1" dirty="0"/>
          </a:p>
        </p:txBody>
      </p:sp>
    </p:spTree>
    <p:extLst>
      <p:ext uri="{BB962C8B-B14F-4D97-AF65-F5344CB8AC3E}">
        <p14:creationId xmlns:p14="http://schemas.microsoft.com/office/powerpoint/2010/main" val="6542979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6C7CDF-6D52-94AF-887B-71491E900A85}"/>
            </a:ext>
          </a:extLst>
        </p:cNvPr>
        <p:cNvGrpSpPr/>
        <p:nvPr/>
      </p:nvGrpSpPr>
      <p:grpSpPr>
        <a:xfrm>
          <a:off x="0" y="0"/>
          <a:ext cx="0" cy="0"/>
          <a:chOff x="0" y="0"/>
          <a:chExt cx="0" cy="0"/>
        </a:xfrm>
      </p:grpSpPr>
      <p:sp>
        <p:nvSpPr>
          <p:cNvPr id="10" name="Текстово поле 9">
            <a:extLst>
              <a:ext uri="{FF2B5EF4-FFF2-40B4-BE49-F238E27FC236}">
                <a16:creationId xmlns:a16="http://schemas.microsoft.com/office/drawing/2014/main" id="{D344C0CB-11A6-22DE-1571-E45360E0E6A6}"/>
              </a:ext>
            </a:extLst>
          </p:cNvPr>
          <p:cNvSpPr txBox="1"/>
          <p:nvPr/>
        </p:nvSpPr>
        <p:spPr>
          <a:xfrm>
            <a:off x="361949" y="5482458"/>
            <a:ext cx="2762251" cy="307777"/>
          </a:xfrm>
          <a:prstGeom prst="rect">
            <a:avLst/>
          </a:prstGeom>
          <a:noFill/>
        </p:spPr>
        <p:txBody>
          <a:bodyPr wrap="square" rtlCol="0">
            <a:spAutoFit/>
          </a:bodyPr>
          <a:lstStyle/>
          <a:p>
            <a:pPr defTabSz="685800" fontAlgn="auto">
              <a:spcBef>
                <a:spcPts val="0"/>
              </a:spcBef>
              <a:spcAft>
                <a:spcPts val="0"/>
              </a:spcAft>
            </a:pPr>
            <a:r>
              <a:rPr lang="en-US" sz="1400" b="1" dirty="0">
                <a:solidFill>
                  <a:srgbClr val="0A4C5C"/>
                </a:solidFill>
                <a:latin typeface="Bahnschrift Condensed" panose="020B0502040204020203" pitchFamily="34" charset="0"/>
              </a:rPr>
              <a:t>GLOBAL LABOR ORGANIZATION</a:t>
            </a:r>
            <a:endParaRPr lang="bg-BG" sz="1400" b="1" dirty="0">
              <a:solidFill>
                <a:srgbClr val="0A4C5C"/>
              </a:solidFill>
              <a:latin typeface="Bahnschrift Condensed" panose="020B0502040204020203" pitchFamily="34" charset="0"/>
            </a:endParaRPr>
          </a:p>
        </p:txBody>
      </p:sp>
      <p:sp>
        <p:nvSpPr>
          <p:cNvPr id="11" name="Контейнер за долния колонтитул 6">
            <a:extLst>
              <a:ext uri="{FF2B5EF4-FFF2-40B4-BE49-F238E27FC236}">
                <a16:creationId xmlns:a16="http://schemas.microsoft.com/office/drawing/2014/main" id="{7C95197E-8B80-6F69-3D1F-2D097092A223}"/>
              </a:ext>
            </a:extLst>
          </p:cNvPr>
          <p:cNvSpPr>
            <a:spLocks noGrp="1"/>
          </p:cNvSpPr>
          <p:nvPr>
            <p:ph type="ftr" idx="11"/>
          </p:nvPr>
        </p:nvSpPr>
        <p:spPr>
          <a:xfrm>
            <a:off x="3352800" y="5638800"/>
            <a:ext cx="2762250" cy="433512"/>
          </a:xfrm>
        </p:spPr>
        <p:txBody>
          <a:bodyPr/>
          <a:lstStyle/>
          <a:p>
            <a:pPr defTabSz="685800" fontAlgn="auto">
              <a:spcBef>
                <a:spcPts val="0"/>
              </a:spcBef>
              <a:spcAft>
                <a:spcPts val="0"/>
              </a:spcAft>
            </a:pPr>
            <a:r>
              <a:rPr lang="de-DE" sz="1350" dirty="0">
                <a:solidFill>
                  <a:prstClr val="black">
                    <a:tint val="75000"/>
                  </a:prstClr>
                </a:solidFill>
                <a:latin typeface="Calibri" panose="020F0502020204030204"/>
              </a:rPr>
              <a:t>Klaus F. Zimmermann</a:t>
            </a:r>
            <a:endParaRPr lang="bg-BG" sz="1350" dirty="0">
              <a:solidFill>
                <a:prstClr val="black">
                  <a:tint val="75000"/>
                </a:prstClr>
              </a:solidFill>
              <a:latin typeface="Calibri" panose="020F0502020204030204"/>
            </a:endParaRPr>
          </a:p>
        </p:txBody>
      </p:sp>
      <p:sp>
        <p:nvSpPr>
          <p:cNvPr id="3" name="Правоъгълник 2">
            <a:extLst>
              <a:ext uri="{FF2B5EF4-FFF2-40B4-BE49-F238E27FC236}">
                <a16:creationId xmlns:a16="http://schemas.microsoft.com/office/drawing/2014/main" id="{05F300BC-A787-D6A9-6D22-7A988A5F4E4E}"/>
              </a:ext>
            </a:extLst>
          </p:cNvPr>
          <p:cNvSpPr/>
          <p:nvPr/>
        </p:nvSpPr>
        <p:spPr>
          <a:xfrm>
            <a:off x="0" y="6281760"/>
            <a:ext cx="9144000" cy="589856"/>
          </a:xfrm>
          <a:prstGeom prst="rect">
            <a:avLst/>
          </a:prstGeom>
          <a:solidFill>
            <a:srgbClr val="176F83"/>
          </a:solidFill>
          <a:ln>
            <a:noFill/>
          </a:ln>
        </p:spPr>
        <p:style>
          <a:lnRef idx="0">
            <a:scrgbClr r="0" g="0" b="0"/>
          </a:lnRef>
          <a:fillRef idx="1003">
            <a:schemeClr val="dk2"/>
          </a:fillRef>
          <a:effectRef idx="0">
            <a:scrgbClr r="0" g="0" b="0"/>
          </a:effectRef>
          <a:fontRef idx="minor">
            <a:schemeClr val="lt1"/>
          </a:fontRef>
        </p:style>
        <p:txBody>
          <a:bodyPr rtlCol="0" anchor="ctr"/>
          <a:lstStyle/>
          <a:p>
            <a:pPr algn="ctr" defTabSz="685800" fontAlgn="auto">
              <a:spcBef>
                <a:spcPts val="0"/>
              </a:spcBef>
              <a:spcAft>
                <a:spcPts val="0"/>
              </a:spcAft>
            </a:pPr>
            <a:endParaRPr lang="bg-BG" sz="1350" dirty="0">
              <a:solidFill>
                <a:prstClr val="white"/>
              </a:solidFill>
            </a:endParaRPr>
          </a:p>
        </p:txBody>
      </p:sp>
      <p:pic>
        <p:nvPicPr>
          <p:cNvPr id="12" name="Picture 2">
            <a:extLst>
              <a:ext uri="{FF2B5EF4-FFF2-40B4-BE49-F238E27FC236}">
                <a16:creationId xmlns:a16="http://schemas.microsoft.com/office/drawing/2014/main" id="{7DE83DC3-C871-61B2-A9BE-C789546ED03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79690" y="5546330"/>
            <a:ext cx="589855" cy="589855"/>
          </a:xfrm>
          <a:prstGeom prst="rect">
            <a:avLst/>
          </a:prstGeom>
        </p:spPr>
      </p:pic>
      <p:sp>
        <p:nvSpPr>
          <p:cNvPr id="2" name="Rectangle 1">
            <a:extLst>
              <a:ext uri="{FF2B5EF4-FFF2-40B4-BE49-F238E27FC236}">
                <a16:creationId xmlns:a16="http://schemas.microsoft.com/office/drawing/2014/main" id="{6C8E21D8-893C-08C2-2090-BCE7C3551098}"/>
              </a:ext>
            </a:extLst>
          </p:cNvPr>
          <p:cNvSpPr/>
          <p:nvPr/>
        </p:nvSpPr>
        <p:spPr>
          <a:xfrm>
            <a:off x="713260" y="1437870"/>
            <a:ext cx="7943852" cy="4185761"/>
          </a:xfrm>
          <a:prstGeom prst="rect">
            <a:avLst/>
          </a:prstGeom>
        </p:spPr>
        <p:txBody>
          <a:bodyPr wrap="square">
            <a:spAutoFit/>
          </a:bodyPr>
          <a:lstStyle/>
          <a:p>
            <a:pPr marL="285750" indent="-285750">
              <a:buFont typeface="Arial" panose="020B0604020202020204" pitchFamily="34" charset="0"/>
              <a:buChar char="•"/>
            </a:pPr>
            <a:r>
              <a:rPr lang="en-US" b="1" dirty="0">
                <a:solidFill>
                  <a:prstClr val="black"/>
                </a:solidFill>
              </a:rPr>
              <a:t>In 2024, Iceland's total fertility rate was 1.56, the lowest ever recorded (2022: 1.59).</a:t>
            </a:r>
          </a:p>
          <a:p>
            <a:pPr marL="285750" indent="-285750">
              <a:buFont typeface="Arial" panose="020B0604020202020204" pitchFamily="34" charset="0"/>
              <a:buChar char="•"/>
            </a:pPr>
            <a:endParaRPr lang="en-US" b="1" dirty="0">
              <a:solidFill>
                <a:prstClr val="black"/>
              </a:solidFill>
            </a:endParaRPr>
          </a:p>
          <a:p>
            <a:pPr marL="285750" indent="-285750">
              <a:buFont typeface="Arial" panose="020B0604020202020204" pitchFamily="34" charset="0"/>
              <a:buChar char="•"/>
            </a:pPr>
            <a:r>
              <a:rPr lang="en-US" b="1" dirty="0">
                <a:solidFill>
                  <a:prstClr val="black"/>
                </a:solidFill>
              </a:rPr>
              <a:t>Typical woman in Iceland has 1.56 children over lifetime.</a:t>
            </a:r>
          </a:p>
          <a:p>
            <a:pPr marL="285750" indent="-285750">
              <a:buFont typeface="Arial" panose="020B0604020202020204" pitchFamily="34" charset="0"/>
              <a:buChar char="•"/>
            </a:pPr>
            <a:endParaRPr lang="en-US" b="1" dirty="0">
              <a:solidFill>
                <a:prstClr val="black"/>
              </a:solidFill>
            </a:endParaRPr>
          </a:p>
          <a:p>
            <a:pPr marL="285750" indent="-285750">
              <a:buFont typeface="Arial" panose="020B0604020202020204" pitchFamily="34" charset="0"/>
              <a:buChar char="•"/>
            </a:pPr>
            <a:r>
              <a:rPr lang="en-US" b="1" dirty="0">
                <a:solidFill>
                  <a:prstClr val="black"/>
                </a:solidFill>
              </a:rPr>
              <a:t>A fertility rate of 2.1 is needed for replacement.</a:t>
            </a:r>
          </a:p>
          <a:p>
            <a:pPr marL="285750" indent="-285750">
              <a:buFont typeface="Arial" panose="020B0604020202020204" pitchFamily="34" charset="0"/>
              <a:buChar char="•"/>
            </a:pPr>
            <a:endParaRPr lang="en-US" b="1" dirty="0">
              <a:solidFill>
                <a:prstClr val="black"/>
              </a:solidFill>
            </a:endParaRPr>
          </a:p>
          <a:p>
            <a:pPr marL="285750" indent="-285750">
              <a:buFont typeface="Arial" panose="020B0604020202020204" pitchFamily="34" charset="0"/>
              <a:buChar char="•"/>
            </a:pPr>
            <a:r>
              <a:rPr lang="en-US" b="1" dirty="0">
                <a:solidFill>
                  <a:prstClr val="black"/>
                </a:solidFill>
              </a:rPr>
              <a:t>Decline is not new, and below replacement is common in developed countries. </a:t>
            </a:r>
            <a:r>
              <a:rPr lang="en-US" b="1" dirty="0">
                <a:solidFill>
                  <a:prstClr val="black"/>
                </a:solidFill>
                <a:sym typeface="Wingdings" panose="05000000000000000000" pitchFamily="2" charset="2"/>
              </a:rPr>
              <a:t> Welcome to the club….</a:t>
            </a:r>
          </a:p>
          <a:p>
            <a:pPr marL="285750" indent="-285750">
              <a:buFont typeface="Arial" panose="020B0604020202020204" pitchFamily="34" charset="0"/>
              <a:buChar char="•"/>
            </a:pPr>
            <a:endParaRPr lang="en-US" b="1" dirty="0">
              <a:solidFill>
                <a:prstClr val="black"/>
              </a:solidFill>
              <a:sym typeface="Wingdings" panose="05000000000000000000" pitchFamily="2" charset="2"/>
            </a:endParaRPr>
          </a:p>
          <a:p>
            <a:pPr marL="285750" indent="-285750">
              <a:buFont typeface="Arial" panose="020B0604020202020204" pitchFamily="34" charset="0"/>
              <a:buChar char="•"/>
            </a:pPr>
            <a:r>
              <a:rPr lang="en-US" b="1" dirty="0">
                <a:solidFill>
                  <a:prstClr val="black"/>
                </a:solidFill>
              </a:rPr>
              <a:t>Determinants discussed: social and economic factors, delayed childbearing, increased use of contraception, …. Well??</a:t>
            </a:r>
          </a:p>
          <a:p>
            <a:pPr marL="285750" indent="-285750">
              <a:buFont typeface="Arial" panose="020B0604020202020204" pitchFamily="34" charset="0"/>
              <a:buChar char="•"/>
            </a:pPr>
            <a:endParaRPr lang="en-US" b="1" dirty="0">
              <a:solidFill>
                <a:prstClr val="black"/>
              </a:solidFill>
            </a:endParaRPr>
          </a:p>
          <a:p>
            <a:br>
              <a:rPr lang="en-US" sz="1600" b="1" dirty="0">
                <a:solidFill>
                  <a:prstClr val="black"/>
                </a:solidFill>
              </a:rPr>
            </a:br>
            <a:endParaRPr lang="en-US" sz="1600" b="1" dirty="0">
              <a:solidFill>
                <a:prstClr val="black"/>
              </a:solidFill>
            </a:endParaRPr>
          </a:p>
        </p:txBody>
      </p:sp>
      <p:sp>
        <p:nvSpPr>
          <p:cNvPr id="4" name="Rectangle 3">
            <a:extLst>
              <a:ext uri="{FF2B5EF4-FFF2-40B4-BE49-F238E27FC236}">
                <a16:creationId xmlns:a16="http://schemas.microsoft.com/office/drawing/2014/main" id="{1367CDD8-4887-D1C0-51EC-D0BF0E48A63F}"/>
              </a:ext>
            </a:extLst>
          </p:cNvPr>
          <p:cNvSpPr/>
          <p:nvPr/>
        </p:nvSpPr>
        <p:spPr>
          <a:xfrm>
            <a:off x="685800" y="283654"/>
            <a:ext cx="8153400" cy="769441"/>
          </a:xfrm>
          <a:prstGeom prst="rect">
            <a:avLst/>
          </a:prstGeom>
        </p:spPr>
        <p:txBody>
          <a:bodyPr wrap="square">
            <a:spAutoFit/>
          </a:bodyPr>
          <a:lstStyle/>
          <a:p>
            <a:r>
              <a:rPr lang="en-US" sz="4400" b="1" dirty="0">
                <a:solidFill>
                  <a:srgbClr val="176F83"/>
                </a:solidFill>
                <a:latin typeface="Calibri Light" panose="020F0302020204030204"/>
              </a:rPr>
              <a:t>Fertility decline, an Iceland story?? </a:t>
            </a:r>
            <a:endParaRPr lang="en-US" sz="2800" b="1" dirty="0">
              <a:solidFill>
                <a:srgbClr val="176F83"/>
              </a:solidFill>
              <a:latin typeface="Calibri Light" panose="020F0302020204030204"/>
            </a:endParaRPr>
          </a:p>
        </p:txBody>
      </p:sp>
      <p:pic>
        <p:nvPicPr>
          <p:cNvPr id="5" name="Picture 4">
            <a:extLst>
              <a:ext uri="{FF2B5EF4-FFF2-40B4-BE49-F238E27FC236}">
                <a16:creationId xmlns:a16="http://schemas.microsoft.com/office/drawing/2014/main" id="{9E3D6607-E5D0-FCC3-2220-67F14CA0835B}"/>
              </a:ext>
            </a:extLst>
          </p:cNvPr>
          <p:cNvPicPr>
            <a:picLocks noChangeAspect="1"/>
          </p:cNvPicPr>
          <p:nvPr/>
        </p:nvPicPr>
        <p:blipFill>
          <a:blip r:embed="rId3"/>
          <a:stretch>
            <a:fillRect/>
          </a:stretch>
        </p:blipFill>
        <p:spPr>
          <a:xfrm>
            <a:off x="2971800" y="5299911"/>
            <a:ext cx="2972956" cy="791561"/>
          </a:xfrm>
          <a:prstGeom prst="rect">
            <a:avLst/>
          </a:prstGeom>
        </p:spPr>
      </p:pic>
    </p:spTree>
    <p:extLst>
      <p:ext uri="{BB962C8B-B14F-4D97-AF65-F5344CB8AC3E}">
        <p14:creationId xmlns:p14="http://schemas.microsoft.com/office/powerpoint/2010/main" val="31170951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E5FA2A-A08A-2E27-4D90-2C9408C0BE69}"/>
            </a:ext>
          </a:extLst>
        </p:cNvPr>
        <p:cNvGrpSpPr/>
        <p:nvPr/>
      </p:nvGrpSpPr>
      <p:grpSpPr>
        <a:xfrm>
          <a:off x="0" y="0"/>
          <a:ext cx="0" cy="0"/>
          <a:chOff x="0" y="0"/>
          <a:chExt cx="0" cy="0"/>
        </a:xfrm>
      </p:grpSpPr>
      <p:sp>
        <p:nvSpPr>
          <p:cNvPr id="10" name="Текстово поле 9">
            <a:extLst>
              <a:ext uri="{FF2B5EF4-FFF2-40B4-BE49-F238E27FC236}">
                <a16:creationId xmlns:a16="http://schemas.microsoft.com/office/drawing/2014/main" id="{EF39CF5E-7E49-6874-77AF-7E9D0C98E4C1}"/>
              </a:ext>
            </a:extLst>
          </p:cNvPr>
          <p:cNvSpPr txBox="1"/>
          <p:nvPr/>
        </p:nvSpPr>
        <p:spPr>
          <a:xfrm>
            <a:off x="361949" y="5482458"/>
            <a:ext cx="2762251" cy="307777"/>
          </a:xfrm>
          <a:prstGeom prst="rect">
            <a:avLst/>
          </a:prstGeom>
          <a:noFill/>
        </p:spPr>
        <p:txBody>
          <a:bodyPr wrap="square" rtlCol="0">
            <a:spAutoFit/>
          </a:bodyPr>
          <a:lstStyle/>
          <a:p>
            <a:pPr defTabSz="685800" fontAlgn="auto">
              <a:spcBef>
                <a:spcPts val="0"/>
              </a:spcBef>
              <a:spcAft>
                <a:spcPts val="0"/>
              </a:spcAft>
            </a:pPr>
            <a:r>
              <a:rPr lang="en-US" sz="1400" b="1" dirty="0">
                <a:solidFill>
                  <a:srgbClr val="0A4C5C"/>
                </a:solidFill>
                <a:latin typeface="Bahnschrift Condensed" panose="020B0502040204020203" pitchFamily="34" charset="0"/>
              </a:rPr>
              <a:t>GLOBAL LABOR ORGANIZATION</a:t>
            </a:r>
            <a:endParaRPr lang="bg-BG" sz="1400" b="1" dirty="0">
              <a:solidFill>
                <a:srgbClr val="0A4C5C"/>
              </a:solidFill>
              <a:latin typeface="Bahnschrift Condensed" panose="020B0502040204020203" pitchFamily="34" charset="0"/>
            </a:endParaRPr>
          </a:p>
        </p:txBody>
      </p:sp>
      <p:sp>
        <p:nvSpPr>
          <p:cNvPr id="11" name="Контейнер за долния колонтитул 6">
            <a:extLst>
              <a:ext uri="{FF2B5EF4-FFF2-40B4-BE49-F238E27FC236}">
                <a16:creationId xmlns:a16="http://schemas.microsoft.com/office/drawing/2014/main" id="{4A0E52EA-8857-6DF8-CD05-99A3DD9F0707}"/>
              </a:ext>
            </a:extLst>
          </p:cNvPr>
          <p:cNvSpPr>
            <a:spLocks noGrp="1"/>
          </p:cNvSpPr>
          <p:nvPr>
            <p:ph type="ftr" idx="11"/>
          </p:nvPr>
        </p:nvSpPr>
        <p:spPr>
          <a:xfrm>
            <a:off x="3352800" y="5638800"/>
            <a:ext cx="2762250" cy="433512"/>
          </a:xfrm>
        </p:spPr>
        <p:txBody>
          <a:bodyPr/>
          <a:lstStyle/>
          <a:p>
            <a:pPr defTabSz="685800" fontAlgn="auto">
              <a:spcBef>
                <a:spcPts val="0"/>
              </a:spcBef>
              <a:spcAft>
                <a:spcPts val="0"/>
              </a:spcAft>
            </a:pPr>
            <a:r>
              <a:rPr lang="de-DE" sz="1350" dirty="0">
                <a:solidFill>
                  <a:prstClr val="black">
                    <a:tint val="75000"/>
                  </a:prstClr>
                </a:solidFill>
                <a:latin typeface="Calibri" panose="020F0502020204030204"/>
              </a:rPr>
              <a:t>Klaus F. Zimmermann</a:t>
            </a:r>
            <a:endParaRPr lang="bg-BG" sz="1350" dirty="0">
              <a:solidFill>
                <a:prstClr val="black">
                  <a:tint val="75000"/>
                </a:prstClr>
              </a:solidFill>
              <a:latin typeface="Calibri" panose="020F0502020204030204"/>
            </a:endParaRPr>
          </a:p>
        </p:txBody>
      </p:sp>
      <p:sp>
        <p:nvSpPr>
          <p:cNvPr id="3" name="Правоъгълник 2">
            <a:extLst>
              <a:ext uri="{FF2B5EF4-FFF2-40B4-BE49-F238E27FC236}">
                <a16:creationId xmlns:a16="http://schemas.microsoft.com/office/drawing/2014/main" id="{FEA7B85D-337C-20F2-8E08-5C8988EEE596}"/>
              </a:ext>
            </a:extLst>
          </p:cNvPr>
          <p:cNvSpPr/>
          <p:nvPr/>
        </p:nvSpPr>
        <p:spPr>
          <a:xfrm>
            <a:off x="0" y="6281760"/>
            <a:ext cx="9144000" cy="589856"/>
          </a:xfrm>
          <a:prstGeom prst="rect">
            <a:avLst/>
          </a:prstGeom>
          <a:solidFill>
            <a:srgbClr val="176F83"/>
          </a:solidFill>
          <a:ln>
            <a:noFill/>
          </a:ln>
        </p:spPr>
        <p:style>
          <a:lnRef idx="0">
            <a:scrgbClr r="0" g="0" b="0"/>
          </a:lnRef>
          <a:fillRef idx="1003">
            <a:schemeClr val="dk2"/>
          </a:fillRef>
          <a:effectRef idx="0">
            <a:scrgbClr r="0" g="0" b="0"/>
          </a:effectRef>
          <a:fontRef idx="minor">
            <a:schemeClr val="lt1"/>
          </a:fontRef>
        </p:style>
        <p:txBody>
          <a:bodyPr rtlCol="0" anchor="ctr"/>
          <a:lstStyle/>
          <a:p>
            <a:pPr algn="ctr" defTabSz="685800" fontAlgn="auto">
              <a:spcBef>
                <a:spcPts val="0"/>
              </a:spcBef>
              <a:spcAft>
                <a:spcPts val="0"/>
              </a:spcAft>
            </a:pPr>
            <a:endParaRPr lang="bg-BG" sz="1350" dirty="0">
              <a:solidFill>
                <a:prstClr val="white"/>
              </a:solidFill>
            </a:endParaRPr>
          </a:p>
        </p:txBody>
      </p:sp>
      <p:pic>
        <p:nvPicPr>
          <p:cNvPr id="12" name="Picture 2">
            <a:extLst>
              <a:ext uri="{FF2B5EF4-FFF2-40B4-BE49-F238E27FC236}">
                <a16:creationId xmlns:a16="http://schemas.microsoft.com/office/drawing/2014/main" id="{4071D99B-EE1F-7C1B-5160-E3F78986A9D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79690" y="5546330"/>
            <a:ext cx="589855" cy="589855"/>
          </a:xfrm>
          <a:prstGeom prst="rect">
            <a:avLst/>
          </a:prstGeom>
        </p:spPr>
      </p:pic>
      <p:sp>
        <p:nvSpPr>
          <p:cNvPr id="2" name="Rectangle 1">
            <a:extLst>
              <a:ext uri="{FF2B5EF4-FFF2-40B4-BE49-F238E27FC236}">
                <a16:creationId xmlns:a16="http://schemas.microsoft.com/office/drawing/2014/main" id="{180DD208-8F81-6E8C-511D-290DEA8BE554}"/>
              </a:ext>
            </a:extLst>
          </p:cNvPr>
          <p:cNvSpPr/>
          <p:nvPr/>
        </p:nvSpPr>
        <p:spPr>
          <a:xfrm>
            <a:off x="600074" y="1307621"/>
            <a:ext cx="7943852" cy="3466590"/>
          </a:xfrm>
          <a:prstGeom prst="rect">
            <a:avLst/>
          </a:prstGeom>
        </p:spPr>
        <p:txBody>
          <a:bodyPr wrap="square">
            <a:spAutoFit/>
          </a:bodyPr>
          <a:lstStyle/>
          <a:p>
            <a:pPr>
              <a:lnSpc>
                <a:spcPct val="107000"/>
              </a:lnSpc>
              <a:spcAft>
                <a:spcPts val="800"/>
              </a:spcAft>
            </a:pP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FURTHER: </a:t>
            </a:r>
            <a:br>
              <a:rPr lang="en-US" sz="2000" kern="100" dirty="0">
                <a:effectLst/>
                <a:latin typeface="Calibri" panose="020F0502020204030204" pitchFamily="34" charset="0"/>
                <a:ea typeface="Calibri" panose="020F0502020204030204" pitchFamily="34" charset="0"/>
                <a:cs typeface="Times New Roman" panose="02020603050405020304" pitchFamily="18" charset="0"/>
              </a:rPr>
            </a:br>
            <a:br>
              <a:rPr lang="en-US" sz="2000" kern="100" dirty="0">
                <a:effectLst/>
                <a:latin typeface="Calibri" panose="020F0502020204030204" pitchFamily="34" charset="0"/>
                <a:ea typeface="Calibri" panose="020F0502020204030204" pitchFamily="34" charset="0"/>
                <a:cs typeface="Times New Roman" panose="02020603050405020304" pitchFamily="18" charset="0"/>
              </a:rPr>
            </a:b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 The ease of combining career and family does not change the core of the quantity-quality analysis.</a:t>
            </a:r>
            <a:br>
              <a:rPr lang="en-US" sz="2000" kern="100" dirty="0">
                <a:effectLst/>
                <a:latin typeface="Calibri" panose="020F0502020204030204" pitchFamily="34" charset="0"/>
                <a:ea typeface="Calibri" panose="020F0502020204030204" pitchFamily="34" charset="0"/>
                <a:cs typeface="Times New Roman" panose="02020603050405020304" pitchFamily="18" charset="0"/>
              </a:rPr>
            </a:br>
            <a:br>
              <a:rPr lang="en-US" sz="2000" kern="100" dirty="0">
                <a:effectLst/>
                <a:latin typeface="Calibri" panose="020F0502020204030204" pitchFamily="34" charset="0"/>
                <a:ea typeface="Calibri" panose="020F0502020204030204" pitchFamily="34" charset="0"/>
                <a:cs typeface="Times New Roman" panose="02020603050405020304" pitchFamily="18" charset="0"/>
              </a:rPr>
            </a:b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 The fertility approach is not about partnership. This fertility model stands even if housework is shared and male and female wages are the same.</a:t>
            </a:r>
            <a:br>
              <a:rPr lang="en-US" sz="2000" kern="100" dirty="0">
                <a:effectLst/>
                <a:latin typeface="Calibri" panose="020F0502020204030204" pitchFamily="34" charset="0"/>
                <a:ea typeface="Calibri" panose="020F0502020204030204" pitchFamily="34" charset="0"/>
                <a:cs typeface="Times New Roman" panose="02020603050405020304" pitchFamily="18" charset="0"/>
              </a:rPr>
            </a:br>
            <a:br>
              <a:rPr lang="en-US" sz="2000" kern="100" dirty="0">
                <a:effectLst/>
                <a:latin typeface="Calibri" panose="020F0502020204030204" pitchFamily="34" charset="0"/>
                <a:ea typeface="Calibri" panose="020F0502020204030204" pitchFamily="34" charset="0"/>
                <a:cs typeface="Times New Roman" panose="02020603050405020304" pitchFamily="18" charset="0"/>
              </a:rPr>
            </a:br>
            <a:r>
              <a:rPr lang="en-US" sz="2000" kern="100" dirty="0">
                <a:solidFill>
                  <a:prstClr val="black"/>
                </a:solidFill>
                <a:latin typeface="Calibri" panose="020F0502020204030204" pitchFamily="34" charset="0"/>
                <a:ea typeface="Calibri" panose="020F0502020204030204" pitchFamily="34" charset="0"/>
                <a:cs typeface="Times New Roman" panose="02020603050405020304" pitchFamily="18" charset="0"/>
              </a:rPr>
              <a:t>- To be explained in more detail later.</a:t>
            </a:r>
            <a:endParaRPr lang="en-US" sz="2000" dirty="0">
              <a:solidFill>
                <a:prstClr val="black"/>
              </a:solidFill>
            </a:endParaRPr>
          </a:p>
          <a:p>
            <a:pPr marL="285750" indent="-285750">
              <a:buFont typeface="Arial" panose="020B0604020202020204" pitchFamily="34" charset="0"/>
              <a:buChar char="•"/>
            </a:pPr>
            <a:endParaRPr lang="en-US" sz="2000" b="1" dirty="0">
              <a:solidFill>
                <a:prstClr val="black"/>
              </a:solidFill>
            </a:endParaRPr>
          </a:p>
        </p:txBody>
      </p:sp>
      <p:sp>
        <p:nvSpPr>
          <p:cNvPr id="4" name="Rectangle 3">
            <a:extLst>
              <a:ext uri="{FF2B5EF4-FFF2-40B4-BE49-F238E27FC236}">
                <a16:creationId xmlns:a16="http://schemas.microsoft.com/office/drawing/2014/main" id="{9FFBDDE2-8AED-E7D4-E885-4A8CC60AB6EF}"/>
              </a:ext>
            </a:extLst>
          </p:cNvPr>
          <p:cNvSpPr/>
          <p:nvPr/>
        </p:nvSpPr>
        <p:spPr>
          <a:xfrm>
            <a:off x="685800" y="283654"/>
            <a:ext cx="8153400" cy="584775"/>
          </a:xfrm>
          <a:prstGeom prst="rect">
            <a:avLst/>
          </a:prstGeom>
        </p:spPr>
        <p:txBody>
          <a:bodyPr wrap="square">
            <a:spAutoFit/>
          </a:bodyPr>
          <a:lstStyle/>
          <a:p>
            <a:r>
              <a:rPr lang="en-US" sz="3200" b="1" dirty="0">
                <a:solidFill>
                  <a:srgbClr val="176F83"/>
                </a:solidFill>
                <a:latin typeface="Calibri Light" panose="020F0302020204030204"/>
              </a:rPr>
              <a:t>Fertility &amp; development</a:t>
            </a:r>
          </a:p>
        </p:txBody>
      </p:sp>
      <p:pic>
        <p:nvPicPr>
          <p:cNvPr id="5" name="Picture 4">
            <a:extLst>
              <a:ext uri="{FF2B5EF4-FFF2-40B4-BE49-F238E27FC236}">
                <a16:creationId xmlns:a16="http://schemas.microsoft.com/office/drawing/2014/main" id="{1EA46514-561C-F49B-C627-36932ED40D2A}"/>
              </a:ext>
            </a:extLst>
          </p:cNvPr>
          <p:cNvPicPr>
            <a:picLocks noChangeAspect="1"/>
          </p:cNvPicPr>
          <p:nvPr/>
        </p:nvPicPr>
        <p:blipFill>
          <a:blip r:embed="rId3"/>
          <a:stretch>
            <a:fillRect/>
          </a:stretch>
        </p:blipFill>
        <p:spPr>
          <a:xfrm>
            <a:off x="2971800" y="5299911"/>
            <a:ext cx="2972956" cy="791561"/>
          </a:xfrm>
          <a:prstGeom prst="rect">
            <a:avLst/>
          </a:prstGeom>
        </p:spPr>
      </p:pic>
    </p:spTree>
    <p:extLst>
      <p:ext uri="{BB962C8B-B14F-4D97-AF65-F5344CB8AC3E}">
        <p14:creationId xmlns:p14="http://schemas.microsoft.com/office/powerpoint/2010/main" val="7947090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F484F5-F53F-AB07-7AAB-E8E501A4100D}"/>
            </a:ext>
          </a:extLst>
        </p:cNvPr>
        <p:cNvGrpSpPr/>
        <p:nvPr/>
      </p:nvGrpSpPr>
      <p:grpSpPr>
        <a:xfrm>
          <a:off x="0" y="0"/>
          <a:ext cx="0" cy="0"/>
          <a:chOff x="0" y="0"/>
          <a:chExt cx="0" cy="0"/>
        </a:xfrm>
      </p:grpSpPr>
      <p:sp>
        <p:nvSpPr>
          <p:cNvPr id="10" name="Текстово поле 9">
            <a:extLst>
              <a:ext uri="{FF2B5EF4-FFF2-40B4-BE49-F238E27FC236}">
                <a16:creationId xmlns:a16="http://schemas.microsoft.com/office/drawing/2014/main" id="{AE274AFB-1913-C9EC-3335-5B0DF28BA6BB}"/>
              </a:ext>
            </a:extLst>
          </p:cNvPr>
          <p:cNvSpPr txBox="1"/>
          <p:nvPr/>
        </p:nvSpPr>
        <p:spPr>
          <a:xfrm>
            <a:off x="361949" y="5482458"/>
            <a:ext cx="2762251" cy="307777"/>
          </a:xfrm>
          <a:prstGeom prst="rect">
            <a:avLst/>
          </a:prstGeom>
          <a:noFill/>
        </p:spPr>
        <p:txBody>
          <a:bodyPr wrap="square" rtlCol="0">
            <a:spAutoFit/>
          </a:bodyPr>
          <a:lstStyle/>
          <a:p>
            <a:pPr defTabSz="685800" fontAlgn="auto">
              <a:spcBef>
                <a:spcPts val="0"/>
              </a:spcBef>
              <a:spcAft>
                <a:spcPts val="0"/>
              </a:spcAft>
            </a:pPr>
            <a:r>
              <a:rPr lang="en-US" sz="1400" b="1" dirty="0">
                <a:solidFill>
                  <a:srgbClr val="0A4C5C"/>
                </a:solidFill>
                <a:latin typeface="Bahnschrift Condensed" panose="020B0502040204020203" pitchFamily="34" charset="0"/>
              </a:rPr>
              <a:t>GLOBAL LABOR ORGANIZATION</a:t>
            </a:r>
            <a:endParaRPr lang="bg-BG" sz="1400" b="1" dirty="0">
              <a:solidFill>
                <a:srgbClr val="0A4C5C"/>
              </a:solidFill>
              <a:latin typeface="Bahnschrift Condensed" panose="020B0502040204020203" pitchFamily="34" charset="0"/>
            </a:endParaRPr>
          </a:p>
        </p:txBody>
      </p:sp>
      <p:sp>
        <p:nvSpPr>
          <p:cNvPr id="11" name="Контейнер за долния колонтитул 6">
            <a:extLst>
              <a:ext uri="{FF2B5EF4-FFF2-40B4-BE49-F238E27FC236}">
                <a16:creationId xmlns:a16="http://schemas.microsoft.com/office/drawing/2014/main" id="{7E46A7C4-014E-1F58-5233-E170DACAC6A7}"/>
              </a:ext>
            </a:extLst>
          </p:cNvPr>
          <p:cNvSpPr>
            <a:spLocks noGrp="1"/>
          </p:cNvSpPr>
          <p:nvPr>
            <p:ph type="ftr" idx="11"/>
          </p:nvPr>
        </p:nvSpPr>
        <p:spPr>
          <a:xfrm>
            <a:off x="3352800" y="5638800"/>
            <a:ext cx="2762250" cy="433512"/>
          </a:xfrm>
        </p:spPr>
        <p:txBody>
          <a:bodyPr/>
          <a:lstStyle/>
          <a:p>
            <a:pPr defTabSz="685800" fontAlgn="auto">
              <a:spcBef>
                <a:spcPts val="0"/>
              </a:spcBef>
              <a:spcAft>
                <a:spcPts val="0"/>
              </a:spcAft>
            </a:pPr>
            <a:r>
              <a:rPr lang="de-DE" sz="1350" dirty="0">
                <a:solidFill>
                  <a:prstClr val="black">
                    <a:tint val="75000"/>
                  </a:prstClr>
                </a:solidFill>
                <a:latin typeface="Calibri" panose="020F0502020204030204"/>
              </a:rPr>
              <a:t>Klaus F. Zimmermann</a:t>
            </a:r>
            <a:endParaRPr lang="bg-BG" sz="1350" dirty="0">
              <a:solidFill>
                <a:prstClr val="black">
                  <a:tint val="75000"/>
                </a:prstClr>
              </a:solidFill>
              <a:latin typeface="Calibri" panose="020F0502020204030204"/>
            </a:endParaRPr>
          </a:p>
        </p:txBody>
      </p:sp>
      <p:sp>
        <p:nvSpPr>
          <p:cNvPr id="3" name="Правоъгълник 2">
            <a:extLst>
              <a:ext uri="{FF2B5EF4-FFF2-40B4-BE49-F238E27FC236}">
                <a16:creationId xmlns:a16="http://schemas.microsoft.com/office/drawing/2014/main" id="{8F1D8F06-0C3F-080E-28B7-058064EC1122}"/>
              </a:ext>
            </a:extLst>
          </p:cNvPr>
          <p:cNvSpPr/>
          <p:nvPr/>
        </p:nvSpPr>
        <p:spPr>
          <a:xfrm>
            <a:off x="0" y="6281760"/>
            <a:ext cx="9144000" cy="589856"/>
          </a:xfrm>
          <a:prstGeom prst="rect">
            <a:avLst/>
          </a:prstGeom>
          <a:solidFill>
            <a:srgbClr val="176F83"/>
          </a:solidFill>
          <a:ln>
            <a:noFill/>
          </a:ln>
        </p:spPr>
        <p:style>
          <a:lnRef idx="0">
            <a:scrgbClr r="0" g="0" b="0"/>
          </a:lnRef>
          <a:fillRef idx="1003">
            <a:schemeClr val="dk2"/>
          </a:fillRef>
          <a:effectRef idx="0">
            <a:scrgbClr r="0" g="0" b="0"/>
          </a:effectRef>
          <a:fontRef idx="minor">
            <a:schemeClr val="lt1"/>
          </a:fontRef>
        </p:style>
        <p:txBody>
          <a:bodyPr rtlCol="0" anchor="ctr"/>
          <a:lstStyle/>
          <a:p>
            <a:pPr algn="ctr" defTabSz="685800" fontAlgn="auto">
              <a:spcBef>
                <a:spcPts val="0"/>
              </a:spcBef>
              <a:spcAft>
                <a:spcPts val="0"/>
              </a:spcAft>
            </a:pPr>
            <a:endParaRPr lang="bg-BG" sz="1350" dirty="0">
              <a:solidFill>
                <a:prstClr val="white"/>
              </a:solidFill>
            </a:endParaRPr>
          </a:p>
        </p:txBody>
      </p:sp>
      <p:pic>
        <p:nvPicPr>
          <p:cNvPr id="12" name="Picture 2">
            <a:extLst>
              <a:ext uri="{FF2B5EF4-FFF2-40B4-BE49-F238E27FC236}">
                <a16:creationId xmlns:a16="http://schemas.microsoft.com/office/drawing/2014/main" id="{726F7977-2A9E-E3EC-71EF-54563F2A13E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79690" y="5546330"/>
            <a:ext cx="589855" cy="589855"/>
          </a:xfrm>
          <a:prstGeom prst="rect">
            <a:avLst/>
          </a:prstGeom>
        </p:spPr>
      </p:pic>
      <p:sp>
        <p:nvSpPr>
          <p:cNvPr id="2" name="Rectangle 1">
            <a:extLst>
              <a:ext uri="{FF2B5EF4-FFF2-40B4-BE49-F238E27FC236}">
                <a16:creationId xmlns:a16="http://schemas.microsoft.com/office/drawing/2014/main" id="{16543E30-93BE-D229-F52C-970987192F98}"/>
              </a:ext>
            </a:extLst>
          </p:cNvPr>
          <p:cNvSpPr/>
          <p:nvPr/>
        </p:nvSpPr>
        <p:spPr>
          <a:xfrm>
            <a:off x="486352" y="1581029"/>
            <a:ext cx="7943852" cy="3010761"/>
          </a:xfrm>
          <a:prstGeom prst="rect">
            <a:avLst/>
          </a:prstGeom>
        </p:spPr>
        <p:txBody>
          <a:bodyPr wrap="square">
            <a:spAutoFit/>
          </a:bodyPr>
          <a:lstStyle/>
          <a:p>
            <a:pPr marL="342900" indent="-342900">
              <a:lnSpc>
                <a:spcPct val="107000"/>
              </a:lnSpc>
              <a:spcAft>
                <a:spcPts val="800"/>
              </a:spcAft>
              <a:buFont typeface="Arial" panose="020B0604020202020204" pitchFamily="34" charset="0"/>
              <a:buChar char="•"/>
            </a:pPr>
            <a:r>
              <a:rPr lang="en-US" sz="2000" kern="100" dirty="0">
                <a:latin typeface="Calibri" panose="020F0502020204030204" pitchFamily="34" charset="0"/>
                <a:ea typeface="Calibri" panose="020F0502020204030204" pitchFamily="34" charset="0"/>
                <a:cs typeface="Times New Roman" panose="02020603050405020304" pitchFamily="18" charset="0"/>
              </a:rPr>
              <a:t>T</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he empirical pattern in developed countries was discussed before in the literature, but was not cited by </a:t>
            </a:r>
            <a:r>
              <a:rPr lang="en-US" sz="2000" kern="100" dirty="0" err="1">
                <a:effectLst/>
                <a:latin typeface="Calibri" panose="020F0502020204030204" pitchFamily="34" charset="0"/>
                <a:ea typeface="Calibri" panose="020F0502020204030204" pitchFamily="34" charset="0"/>
                <a:cs typeface="Times New Roman" panose="02020603050405020304" pitchFamily="18" charset="0"/>
              </a:rPr>
              <a:t>Doepke</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 et al. (2023).</a:t>
            </a:r>
          </a:p>
          <a:p>
            <a:pPr marL="342900" indent="-342900">
              <a:lnSpc>
                <a:spcPct val="107000"/>
              </a:lnSpc>
              <a:spcAft>
                <a:spcPts val="800"/>
              </a:spcAft>
              <a:buFont typeface="Arial" panose="020B0604020202020204" pitchFamily="34" charset="0"/>
              <a:buChar char="•"/>
            </a:pP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This literature calls it inverse-J curve. See for the </a:t>
            </a:r>
            <a:r>
              <a:rPr lang="en-US" sz="2000" b="1" i="1" kern="100" dirty="0">
                <a:effectLst/>
                <a:latin typeface="Calibri" panose="020F0502020204030204" pitchFamily="34" charset="0"/>
                <a:ea typeface="Calibri" panose="020F0502020204030204" pitchFamily="34" charset="0"/>
                <a:cs typeface="Times New Roman" panose="02020603050405020304" pitchFamily="18" charset="0"/>
              </a:rPr>
              <a:t>pro</a:t>
            </a:r>
            <a:r>
              <a:rPr lang="en-US" sz="2000" kern="100" dirty="0">
                <a:latin typeface="Calibri" panose="020F0502020204030204" pitchFamily="34" charset="0"/>
                <a:ea typeface="Calibri" panose="020F0502020204030204" pitchFamily="34" charset="0"/>
                <a:cs typeface="Times New Roman" panose="02020603050405020304" pitchFamily="18" charset="0"/>
              </a:rPr>
              <a:t>: </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 </a:t>
            </a:r>
            <a:br>
              <a:rPr lang="en-US" sz="2000" kern="100" dirty="0">
                <a:effectLst/>
                <a:latin typeface="Calibri" panose="020F0502020204030204" pitchFamily="34" charset="0"/>
                <a:ea typeface="Calibri" panose="020F0502020204030204" pitchFamily="34" charset="0"/>
                <a:cs typeface="Times New Roman" panose="02020603050405020304" pitchFamily="18" charset="0"/>
              </a:rPr>
            </a:b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Luci-</a:t>
            </a:r>
            <a:r>
              <a:rPr lang="en-US" sz="2000" kern="100" dirty="0" err="1">
                <a:effectLst/>
                <a:latin typeface="Calibri" panose="020F0502020204030204" pitchFamily="34" charset="0"/>
                <a:ea typeface="Calibri" panose="020F0502020204030204" pitchFamily="34" charset="0"/>
                <a:cs typeface="Times New Roman" panose="02020603050405020304" pitchFamily="18" charset="0"/>
              </a:rPr>
              <a:t>Greulich</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 and </a:t>
            </a:r>
            <a:r>
              <a:rPr lang="en-US" sz="2000" kern="100" dirty="0" err="1">
                <a:effectLst/>
                <a:latin typeface="Calibri" panose="020F0502020204030204" pitchFamily="34" charset="0"/>
                <a:ea typeface="Calibri" panose="020F0502020204030204" pitchFamily="34" charset="0"/>
                <a:cs typeface="Times New Roman" panose="02020603050405020304" pitchFamily="18" charset="0"/>
              </a:rPr>
              <a:t>Thévenon</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 (2013, 2014); </a:t>
            </a:r>
            <a:r>
              <a:rPr lang="en-US" sz="2000" kern="100" dirty="0" err="1">
                <a:effectLst/>
                <a:latin typeface="Calibri" panose="020F0502020204030204" pitchFamily="34" charset="0"/>
                <a:ea typeface="Calibri" panose="020F0502020204030204" pitchFamily="34" charset="0"/>
                <a:cs typeface="Times New Roman" panose="02020603050405020304" pitchFamily="18" charset="0"/>
              </a:rPr>
              <a:t>Lacalle</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-Calderon (2017).</a:t>
            </a:r>
            <a:endParaRPr lang="en-US" sz="2000" kern="1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Arial" panose="020B0604020202020204" pitchFamily="34" charset="0"/>
              <a:buChar char="•"/>
            </a:pP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These findings were </a:t>
            </a:r>
            <a:r>
              <a:rPr lang="en-US" sz="2000" b="1" i="1" kern="100" dirty="0">
                <a:effectLst/>
                <a:latin typeface="Calibri" panose="020F0502020204030204" pitchFamily="34" charset="0"/>
                <a:ea typeface="Calibri" panose="020F0502020204030204" pitchFamily="34" charset="0"/>
                <a:cs typeface="Times New Roman" panose="02020603050405020304" pitchFamily="18" charset="0"/>
              </a:rPr>
              <a:t>challenged</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 by studies such as </a:t>
            </a:r>
            <a:r>
              <a:rPr lang="en-US" sz="2000" kern="100" dirty="0" err="1">
                <a:effectLst/>
                <a:latin typeface="Calibri" panose="020F0502020204030204" pitchFamily="34" charset="0"/>
                <a:ea typeface="Calibri" panose="020F0502020204030204" pitchFamily="34" charset="0"/>
                <a:cs typeface="Times New Roman" panose="02020603050405020304" pitchFamily="18" charset="0"/>
              </a:rPr>
              <a:t>Furuoka</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 (2009, 2013) and </a:t>
            </a:r>
            <a:r>
              <a:rPr lang="en-US" sz="2000" kern="100" dirty="0" err="1">
                <a:effectLst/>
                <a:latin typeface="Calibri" panose="020F0502020204030204" pitchFamily="34" charset="0"/>
                <a:ea typeface="Calibri" panose="020F0502020204030204" pitchFamily="34" charset="0"/>
                <a:cs typeface="Times New Roman" panose="02020603050405020304" pitchFamily="18" charset="0"/>
              </a:rPr>
              <a:t>Harttgen</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 and Vollmer (2014) which find no empirical evidence for the J-shape.</a:t>
            </a:r>
          </a:p>
          <a:p>
            <a:pPr>
              <a:lnSpc>
                <a:spcPct val="107000"/>
              </a:lnSpc>
              <a:spcAft>
                <a:spcPts val="800"/>
              </a:spcAft>
            </a:pPr>
            <a:endParaRPr lang="en-US" sz="2000" b="1" dirty="0">
              <a:solidFill>
                <a:prstClr val="black"/>
              </a:solidFill>
            </a:endParaRPr>
          </a:p>
        </p:txBody>
      </p:sp>
      <p:sp>
        <p:nvSpPr>
          <p:cNvPr id="4" name="Rectangle 3">
            <a:extLst>
              <a:ext uri="{FF2B5EF4-FFF2-40B4-BE49-F238E27FC236}">
                <a16:creationId xmlns:a16="http://schemas.microsoft.com/office/drawing/2014/main" id="{0892C025-E23E-46AC-0C41-549885A210A1}"/>
              </a:ext>
            </a:extLst>
          </p:cNvPr>
          <p:cNvSpPr/>
          <p:nvPr/>
        </p:nvSpPr>
        <p:spPr>
          <a:xfrm>
            <a:off x="685800" y="283654"/>
            <a:ext cx="8153400" cy="584775"/>
          </a:xfrm>
          <a:prstGeom prst="rect">
            <a:avLst/>
          </a:prstGeom>
        </p:spPr>
        <p:txBody>
          <a:bodyPr wrap="square">
            <a:spAutoFit/>
          </a:bodyPr>
          <a:lstStyle/>
          <a:p>
            <a:r>
              <a:rPr lang="en-US" sz="3200" b="1" dirty="0">
                <a:solidFill>
                  <a:srgbClr val="176F83"/>
                </a:solidFill>
                <a:latin typeface="Calibri Light" panose="020F0302020204030204"/>
              </a:rPr>
              <a:t>Fertility &amp; development: U or inverse-J? </a:t>
            </a:r>
          </a:p>
        </p:txBody>
      </p:sp>
      <p:pic>
        <p:nvPicPr>
          <p:cNvPr id="5" name="Picture 4">
            <a:extLst>
              <a:ext uri="{FF2B5EF4-FFF2-40B4-BE49-F238E27FC236}">
                <a16:creationId xmlns:a16="http://schemas.microsoft.com/office/drawing/2014/main" id="{7B98D5E4-E3C8-13D4-34A6-1314DD11E717}"/>
              </a:ext>
            </a:extLst>
          </p:cNvPr>
          <p:cNvPicPr>
            <a:picLocks noChangeAspect="1"/>
          </p:cNvPicPr>
          <p:nvPr/>
        </p:nvPicPr>
        <p:blipFill>
          <a:blip r:embed="rId3"/>
          <a:stretch>
            <a:fillRect/>
          </a:stretch>
        </p:blipFill>
        <p:spPr>
          <a:xfrm>
            <a:off x="2971800" y="5299911"/>
            <a:ext cx="2972956" cy="791561"/>
          </a:xfrm>
          <a:prstGeom prst="rect">
            <a:avLst/>
          </a:prstGeom>
        </p:spPr>
      </p:pic>
    </p:spTree>
    <p:extLst>
      <p:ext uri="{BB962C8B-B14F-4D97-AF65-F5344CB8AC3E}">
        <p14:creationId xmlns:p14="http://schemas.microsoft.com/office/powerpoint/2010/main" val="32812104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AC8A89-2E5C-84DC-B671-BE747BBAF6DB}"/>
            </a:ext>
          </a:extLst>
        </p:cNvPr>
        <p:cNvGrpSpPr/>
        <p:nvPr/>
      </p:nvGrpSpPr>
      <p:grpSpPr>
        <a:xfrm>
          <a:off x="0" y="0"/>
          <a:ext cx="0" cy="0"/>
          <a:chOff x="0" y="0"/>
          <a:chExt cx="0" cy="0"/>
        </a:xfrm>
      </p:grpSpPr>
      <p:sp>
        <p:nvSpPr>
          <p:cNvPr id="10" name="Текстово поле 9">
            <a:extLst>
              <a:ext uri="{FF2B5EF4-FFF2-40B4-BE49-F238E27FC236}">
                <a16:creationId xmlns:a16="http://schemas.microsoft.com/office/drawing/2014/main" id="{8A1439FE-80A5-7ABE-3DAB-9F4E8898DBC4}"/>
              </a:ext>
            </a:extLst>
          </p:cNvPr>
          <p:cNvSpPr txBox="1"/>
          <p:nvPr/>
        </p:nvSpPr>
        <p:spPr>
          <a:xfrm>
            <a:off x="361949" y="5482458"/>
            <a:ext cx="2762251" cy="307777"/>
          </a:xfrm>
          <a:prstGeom prst="rect">
            <a:avLst/>
          </a:prstGeom>
          <a:noFill/>
        </p:spPr>
        <p:txBody>
          <a:bodyPr wrap="square" rtlCol="0">
            <a:spAutoFit/>
          </a:bodyPr>
          <a:lstStyle/>
          <a:p>
            <a:pPr defTabSz="685800" fontAlgn="auto">
              <a:spcBef>
                <a:spcPts val="0"/>
              </a:spcBef>
              <a:spcAft>
                <a:spcPts val="0"/>
              </a:spcAft>
            </a:pPr>
            <a:r>
              <a:rPr lang="en-US" sz="1400" b="1" dirty="0">
                <a:solidFill>
                  <a:srgbClr val="0A4C5C"/>
                </a:solidFill>
                <a:latin typeface="Bahnschrift Condensed" panose="020B0502040204020203" pitchFamily="34" charset="0"/>
              </a:rPr>
              <a:t>GLOBAL LABOR ORGANIZATION</a:t>
            </a:r>
            <a:endParaRPr lang="bg-BG" sz="1400" b="1" dirty="0">
              <a:solidFill>
                <a:srgbClr val="0A4C5C"/>
              </a:solidFill>
              <a:latin typeface="Bahnschrift Condensed" panose="020B0502040204020203" pitchFamily="34" charset="0"/>
            </a:endParaRPr>
          </a:p>
        </p:txBody>
      </p:sp>
      <p:sp>
        <p:nvSpPr>
          <p:cNvPr id="11" name="Контейнер за долния колонтитул 6">
            <a:extLst>
              <a:ext uri="{FF2B5EF4-FFF2-40B4-BE49-F238E27FC236}">
                <a16:creationId xmlns:a16="http://schemas.microsoft.com/office/drawing/2014/main" id="{D0B1269A-C64E-53B8-B036-9713EE0772DD}"/>
              </a:ext>
            </a:extLst>
          </p:cNvPr>
          <p:cNvSpPr>
            <a:spLocks noGrp="1"/>
          </p:cNvSpPr>
          <p:nvPr>
            <p:ph type="ftr" idx="11"/>
          </p:nvPr>
        </p:nvSpPr>
        <p:spPr>
          <a:xfrm>
            <a:off x="3352800" y="5638800"/>
            <a:ext cx="2762250" cy="433512"/>
          </a:xfrm>
        </p:spPr>
        <p:txBody>
          <a:bodyPr/>
          <a:lstStyle/>
          <a:p>
            <a:pPr defTabSz="685800" fontAlgn="auto">
              <a:spcBef>
                <a:spcPts val="0"/>
              </a:spcBef>
              <a:spcAft>
                <a:spcPts val="0"/>
              </a:spcAft>
            </a:pPr>
            <a:r>
              <a:rPr lang="de-DE" sz="1350" dirty="0">
                <a:solidFill>
                  <a:prstClr val="black">
                    <a:tint val="75000"/>
                  </a:prstClr>
                </a:solidFill>
                <a:latin typeface="Calibri" panose="020F0502020204030204"/>
              </a:rPr>
              <a:t>Klaus F. Zimmermann</a:t>
            </a:r>
            <a:endParaRPr lang="bg-BG" sz="1350" dirty="0">
              <a:solidFill>
                <a:prstClr val="black">
                  <a:tint val="75000"/>
                </a:prstClr>
              </a:solidFill>
              <a:latin typeface="Calibri" panose="020F0502020204030204"/>
            </a:endParaRPr>
          </a:p>
        </p:txBody>
      </p:sp>
      <p:sp>
        <p:nvSpPr>
          <p:cNvPr id="3" name="Правоъгълник 2">
            <a:extLst>
              <a:ext uri="{FF2B5EF4-FFF2-40B4-BE49-F238E27FC236}">
                <a16:creationId xmlns:a16="http://schemas.microsoft.com/office/drawing/2014/main" id="{DF7551C1-C164-A453-34F6-C1942FD8AAD4}"/>
              </a:ext>
            </a:extLst>
          </p:cNvPr>
          <p:cNvSpPr/>
          <p:nvPr/>
        </p:nvSpPr>
        <p:spPr>
          <a:xfrm>
            <a:off x="0" y="6281760"/>
            <a:ext cx="9144000" cy="589856"/>
          </a:xfrm>
          <a:prstGeom prst="rect">
            <a:avLst/>
          </a:prstGeom>
          <a:solidFill>
            <a:srgbClr val="176F83"/>
          </a:solidFill>
          <a:ln>
            <a:noFill/>
          </a:ln>
        </p:spPr>
        <p:style>
          <a:lnRef idx="0">
            <a:scrgbClr r="0" g="0" b="0"/>
          </a:lnRef>
          <a:fillRef idx="1003">
            <a:schemeClr val="dk2"/>
          </a:fillRef>
          <a:effectRef idx="0">
            <a:scrgbClr r="0" g="0" b="0"/>
          </a:effectRef>
          <a:fontRef idx="minor">
            <a:schemeClr val="lt1"/>
          </a:fontRef>
        </p:style>
        <p:txBody>
          <a:bodyPr rtlCol="0" anchor="ctr"/>
          <a:lstStyle/>
          <a:p>
            <a:pPr algn="ctr" defTabSz="685800" fontAlgn="auto">
              <a:spcBef>
                <a:spcPts val="0"/>
              </a:spcBef>
              <a:spcAft>
                <a:spcPts val="0"/>
              </a:spcAft>
            </a:pPr>
            <a:endParaRPr lang="bg-BG" sz="1350" dirty="0">
              <a:solidFill>
                <a:prstClr val="white"/>
              </a:solidFill>
            </a:endParaRPr>
          </a:p>
        </p:txBody>
      </p:sp>
      <p:pic>
        <p:nvPicPr>
          <p:cNvPr id="12" name="Picture 2">
            <a:extLst>
              <a:ext uri="{FF2B5EF4-FFF2-40B4-BE49-F238E27FC236}">
                <a16:creationId xmlns:a16="http://schemas.microsoft.com/office/drawing/2014/main" id="{D02A901A-ACA1-D5F1-476A-A2218F3A04C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79690" y="5546330"/>
            <a:ext cx="589855" cy="589855"/>
          </a:xfrm>
          <a:prstGeom prst="rect">
            <a:avLst/>
          </a:prstGeom>
        </p:spPr>
      </p:pic>
      <p:sp>
        <p:nvSpPr>
          <p:cNvPr id="4" name="Rectangle 3">
            <a:extLst>
              <a:ext uri="{FF2B5EF4-FFF2-40B4-BE49-F238E27FC236}">
                <a16:creationId xmlns:a16="http://schemas.microsoft.com/office/drawing/2014/main" id="{35A7DF24-EF63-825E-8137-6F332344E838}"/>
              </a:ext>
            </a:extLst>
          </p:cNvPr>
          <p:cNvSpPr/>
          <p:nvPr/>
        </p:nvSpPr>
        <p:spPr>
          <a:xfrm>
            <a:off x="466724" y="159371"/>
            <a:ext cx="8153400" cy="584775"/>
          </a:xfrm>
          <a:prstGeom prst="rect">
            <a:avLst/>
          </a:prstGeom>
        </p:spPr>
        <p:txBody>
          <a:bodyPr wrap="square">
            <a:spAutoFit/>
          </a:bodyPr>
          <a:lstStyle/>
          <a:p>
            <a:r>
              <a:rPr lang="en-US" sz="3200" b="1" dirty="0">
                <a:solidFill>
                  <a:srgbClr val="176F83"/>
                </a:solidFill>
                <a:latin typeface="Calibri Light" panose="020F0302020204030204"/>
              </a:rPr>
              <a:t>Fertility &amp; development: Some inverse-J literature </a:t>
            </a:r>
          </a:p>
        </p:txBody>
      </p:sp>
      <p:pic>
        <p:nvPicPr>
          <p:cNvPr id="5" name="Picture 4">
            <a:extLst>
              <a:ext uri="{FF2B5EF4-FFF2-40B4-BE49-F238E27FC236}">
                <a16:creationId xmlns:a16="http://schemas.microsoft.com/office/drawing/2014/main" id="{51A78B93-2A7B-F7E7-EB31-58EC92901197}"/>
              </a:ext>
            </a:extLst>
          </p:cNvPr>
          <p:cNvPicPr>
            <a:picLocks noChangeAspect="1"/>
          </p:cNvPicPr>
          <p:nvPr/>
        </p:nvPicPr>
        <p:blipFill>
          <a:blip r:embed="rId3"/>
          <a:stretch>
            <a:fillRect/>
          </a:stretch>
        </p:blipFill>
        <p:spPr>
          <a:xfrm>
            <a:off x="2971800" y="5299911"/>
            <a:ext cx="2972956" cy="791561"/>
          </a:xfrm>
          <a:prstGeom prst="rect">
            <a:avLst/>
          </a:prstGeom>
        </p:spPr>
      </p:pic>
      <p:sp>
        <p:nvSpPr>
          <p:cNvPr id="7" name="TextBox 6">
            <a:extLst>
              <a:ext uri="{FF2B5EF4-FFF2-40B4-BE49-F238E27FC236}">
                <a16:creationId xmlns:a16="http://schemas.microsoft.com/office/drawing/2014/main" id="{F8933441-B12A-58E5-EA9E-206835EB3D1D}"/>
              </a:ext>
            </a:extLst>
          </p:cNvPr>
          <p:cNvSpPr txBox="1"/>
          <p:nvPr/>
        </p:nvSpPr>
        <p:spPr>
          <a:xfrm>
            <a:off x="492294" y="964295"/>
            <a:ext cx="8477251" cy="4462760"/>
          </a:xfrm>
          <a:prstGeom prst="rect">
            <a:avLst/>
          </a:prstGeom>
          <a:noFill/>
        </p:spPr>
        <p:txBody>
          <a:bodyPr wrap="square">
            <a:spAutoFit/>
          </a:bodyPr>
          <a:lstStyle/>
          <a:p>
            <a:r>
              <a:rPr lang="en-US" sz="1400" dirty="0" err="1"/>
              <a:t>Lacalle</a:t>
            </a:r>
            <a:r>
              <a:rPr lang="en-US" sz="1400" dirty="0"/>
              <a:t>-Calderon, M., Perez-Trujillo, M. and </a:t>
            </a:r>
            <a:r>
              <a:rPr lang="en-US" sz="1400" dirty="0" err="1"/>
              <a:t>Neira</a:t>
            </a:r>
            <a:r>
              <a:rPr lang="en-US" sz="1400" dirty="0"/>
              <a:t>, I. (2017), “Fertility and economic development: quantile regression evidence on the inverse J-shaped pattern”, </a:t>
            </a:r>
            <a:r>
              <a:rPr lang="en-US" sz="1400" b="1" dirty="0"/>
              <a:t>European Journal of Population</a:t>
            </a:r>
            <a:r>
              <a:rPr lang="en-US" sz="1400" dirty="0"/>
              <a:t>, Vol. 33 No. 1, pp. 1-31.</a:t>
            </a:r>
            <a:br>
              <a:rPr lang="en-US" sz="1400" dirty="0"/>
            </a:br>
            <a:endParaRPr lang="en-US" sz="1400" dirty="0"/>
          </a:p>
          <a:p>
            <a:r>
              <a:rPr lang="en-US" sz="1400" dirty="0"/>
              <a:t>Luci-</a:t>
            </a:r>
            <a:r>
              <a:rPr lang="en-US" sz="1400" dirty="0" err="1"/>
              <a:t>Greulich</a:t>
            </a:r>
            <a:r>
              <a:rPr lang="en-US" sz="1400" dirty="0"/>
              <a:t>, A., &amp; </a:t>
            </a:r>
            <a:r>
              <a:rPr lang="en-US" sz="1400" dirty="0" err="1"/>
              <a:t>Thévenon</a:t>
            </a:r>
            <a:r>
              <a:rPr lang="en-US" sz="1400" dirty="0"/>
              <a:t>, O. (2013). The impact of family policies on fertility trends in developed countries. </a:t>
            </a:r>
            <a:r>
              <a:rPr lang="en-US" sz="1400" b="1" dirty="0"/>
              <a:t>European Journal of Population</a:t>
            </a:r>
            <a:r>
              <a:rPr lang="en-US" sz="1400" dirty="0"/>
              <a:t>, 29(4), 387–416.</a:t>
            </a:r>
            <a:br>
              <a:rPr lang="en-US" sz="1400" dirty="0"/>
            </a:br>
            <a:endParaRPr lang="en-US" sz="1400" dirty="0"/>
          </a:p>
          <a:p>
            <a:r>
              <a:rPr lang="en-US" sz="1400" dirty="0"/>
              <a:t>Luci-</a:t>
            </a:r>
            <a:r>
              <a:rPr lang="en-US" sz="1400" dirty="0" err="1"/>
              <a:t>Greulich</a:t>
            </a:r>
            <a:r>
              <a:rPr lang="en-US" sz="1400" dirty="0"/>
              <a:t>, A., &amp; </a:t>
            </a:r>
            <a:r>
              <a:rPr lang="en-US" sz="1400" dirty="0" err="1"/>
              <a:t>Thévenon</a:t>
            </a:r>
            <a:r>
              <a:rPr lang="en-US" sz="1400" dirty="0"/>
              <a:t>, O. (2014). Does economic advancement </a:t>
            </a:r>
            <a:r>
              <a:rPr lang="en-US" sz="1400" dirty="0" err="1"/>
              <a:t>‘cause</a:t>
            </a:r>
            <a:r>
              <a:rPr lang="en-US" sz="1400" dirty="0"/>
              <a:t>’ a re-increase in fertility? An empirical analysis for OECD countries (1960–2007). </a:t>
            </a:r>
            <a:r>
              <a:rPr lang="en-US" sz="1400" b="1" dirty="0"/>
              <a:t>European Journal of Population</a:t>
            </a:r>
            <a:r>
              <a:rPr lang="en-US" sz="1400" dirty="0"/>
              <a:t>, 30(2), 187–221.</a:t>
            </a:r>
          </a:p>
          <a:p>
            <a:endParaRPr lang="en-US" sz="1400" dirty="0"/>
          </a:p>
          <a:p>
            <a:r>
              <a:rPr lang="en-US" sz="1400" dirty="0" err="1"/>
              <a:t>Furuoka</a:t>
            </a:r>
            <a:r>
              <a:rPr lang="en-US" sz="1400" dirty="0"/>
              <a:t>, F. (2009). Looking for a J-shaped development-fertility relationship: Do advances in development really reverse fertility declines. </a:t>
            </a:r>
            <a:r>
              <a:rPr lang="en-US" sz="1400" b="1" dirty="0"/>
              <a:t>Economics Bulletin</a:t>
            </a:r>
            <a:r>
              <a:rPr lang="en-US" sz="1400" dirty="0"/>
              <a:t>, 29(4), 3067–3074.</a:t>
            </a:r>
            <a:br>
              <a:rPr lang="en-US" sz="1400" dirty="0"/>
            </a:br>
            <a:endParaRPr lang="en-US" sz="1400" dirty="0"/>
          </a:p>
          <a:p>
            <a:r>
              <a:rPr lang="en-US" sz="1400" dirty="0" err="1"/>
              <a:t>Furuoka</a:t>
            </a:r>
            <a:r>
              <a:rPr lang="en-US" sz="1400" dirty="0"/>
              <a:t>, F. (2013). Is there a reversal in fertility decline? An economic analysis of the ‘‘Fertility J-Curve’’. </a:t>
            </a:r>
            <a:r>
              <a:rPr lang="en-US" sz="1400" b="1" dirty="0"/>
              <a:t>Transformations in Business &amp; Economics</a:t>
            </a:r>
            <a:r>
              <a:rPr lang="en-US" sz="1400" dirty="0"/>
              <a:t>, 12(2), 44–57.</a:t>
            </a:r>
            <a:br>
              <a:rPr lang="en-US" sz="1400" dirty="0"/>
            </a:br>
            <a:endParaRPr lang="en-US" sz="1400" dirty="0"/>
          </a:p>
          <a:p>
            <a:r>
              <a:rPr lang="en-US" sz="1400" dirty="0" err="1"/>
              <a:t>Harttgen</a:t>
            </a:r>
            <a:r>
              <a:rPr lang="en-US" sz="1400" dirty="0"/>
              <a:t>, K., &amp; Vollmer, S. (2014). A reversal in the relationship of human development with fertility? </a:t>
            </a:r>
            <a:r>
              <a:rPr lang="en-US" sz="1400" b="1" dirty="0"/>
              <a:t>Demography</a:t>
            </a:r>
            <a:r>
              <a:rPr lang="en-US" sz="1400" dirty="0"/>
              <a:t>, 51(1), 173–184.</a:t>
            </a:r>
          </a:p>
          <a:p>
            <a:endParaRPr lang="en-US" dirty="0"/>
          </a:p>
        </p:txBody>
      </p:sp>
    </p:spTree>
    <p:extLst>
      <p:ext uri="{BB962C8B-B14F-4D97-AF65-F5344CB8AC3E}">
        <p14:creationId xmlns:p14="http://schemas.microsoft.com/office/powerpoint/2010/main" val="14913824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B964B2-11A5-2DD1-E03A-D53F564AD685}"/>
            </a:ext>
          </a:extLst>
        </p:cNvPr>
        <p:cNvGrpSpPr/>
        <p:nvPr/>
      </p:nvGrpSpPr>
      <p:grpSpPr>
        <a:xfrm>
          <a:off x="0" y="0"/>
          <a:ext cx="0" cy="0"/>
          <a:chOff x="0" y="0"/>
          <a:chExt cx="0" cy="0"/>
        </a:xfrm>
      </p:grpSpPr>
      <p:sp>
        <p:nvSpPr>
          <p:cNvPr id="10" name="Текстово поле 9">
            <a:extLst>
              <a:ext uri="{FF2B5EF4-FFF2-40B4-BE49-F238E27FC236}">
                <a16:creationId xmlns:a16="http://schemas.microsoft.com/office/drawing/2014/main" id="{FFE2780F-7CE5-19B9-E66B-AA82DD2BC7B9}"/>
              </a:ext>
            </a:extLst>
          </p:cNvPr>
          <p:cNvSpPr txBox="1"/>
          <p:nvPr/>
        </p:nvSpPr>
        <p:spPr>
          <a:xfrm>
            <a:off x="361949" y="5482458"/>
            <a:ext cx="2762251" cy="307777"/>
          </a:xfrm>
          <a:prstGeom prst="rect">
            <a:avLst/>
          </a:prstGeom>
          <a:noFill/>
        </p:spPr>
        <p:txBody>
          <a:bodyPr wrap="square" rtlCol="0">
            <a:spAutoFit/>
          </a:bodyPr>
          <a:lstStyle/>
          <a:p>
            <a:pPr defTabSz="685800" fontAlgn="auto">
              <a:spcBef>
                <a:spcPts val="0"/>
              </a:spcBef>
              <a:spcAft>
                <a:spcPts val="0"/>
              </a:spcAft>
            </a:pPr>
            <a:r>
              <a:rPr lang="en-US" sz="1400" b="1" dirty="0">
                <a:solidFill>
                  <a:srgbClr val="0A4C5C"/>
                </a:solidFill>
                <a:latin typeface="Bahnschrift Condensed" panose="020B0502040204020203" pitchFamily="34" charset="0"/>
              </a:rPr>
              <a:t>GLOBAL LABOR ORGANIZATION</a:t>
            </a:r>
            <a:endParaRPr lang="bg-BG" sz="1400" b="1" dirty="0">
              <a:solidFill>
                <a:srgbClr val="0A4C5C"/>
              </a:solidFill>
              <a:latin typeface="Bahnschrift Condensed" panose="020B0502040204020203" pitchFamily="34" charset="0"/>
            </a:endParaRPr>
          </a:p>
        </p:txBody>
      </p:sp>
      <p:sp>
        <p:nvSpPr>
          <p:cNvPr id="11" name="Контейнер за долния колонтитул 6">
            <a:extLst>
              <a:ext uri="{FF2B5EF4-FFF2-40B4-BE49-F238E27FC236}">
                <a16:creationId xmlns:a16="http://schemas.microsoft.com/office/drawing/2014/main" id="{355A1EF7-1E39-AEE6-5063-63EB105838D9}"/>
              </a:ext>
            </a:extLst>
          </p:cNvPr>
          <p:cNvSpPr>
            <a:spLocks noGrp="1"/>
          </p:cNvSpPr>
          <p:nvPr>
            <p:ph type="ftr" idx="11"/>
          </p:nvPr>
        </p:nvSpPr>
        <p:spPr>
          <a:xfrm>
            <a:off x="3352800" y="5638800"/>
            <a:ext cx="2762250" cy="433512"/>
          </a:xfrm>
        </p:spPr>
        <p:txBody>
          <a:bodyPr/>
          <a:lstStyle/>
          <a:p>
            <a:pPr defTabSz="685800" fontAlgn="auto">
              <a:spcBef>
                <a:spcPts val="0"/>
              </a:spcBef>
              <a:spcAft>
                <a:spcPts val="0"/>
              </a:spcAft>
            </a:pPr>
            <a:r>
              <a:rPr lang="de-DE" sz="1350" dirty="0">
                <a:solidFill>
                  <a:prstClr val="black">
                    <a:tint val="75000"/>
                  </a:prstClr>
                </a:solidFill>
                <a:latin typeface="Calibri" panose="020F0502020204030204"/>
              </a:rPr>
              <a:t>Klaus F. Zimmermann</a:t>
            </a:r>
            <a:endParaRPr lang="bg-BG" sz="1350" dirty="0">
              <a:solidFill>
                <a:prstClr val="black">
                  <a:tint val="75000"/>
                </a:prstClr>
              </a:solidFill>
              <a:latin typeface="Calibri" panose="020F0502020204030204"/>
            </a:endParaRPr>
          </a:p>
        </p:txBody>
      </p:sp>
      <p:sp>
        <p:nvSpPr>
          <p:cNvPr id="3" name="Правоъгълник 2">
            <a:extLst>
              <a:ext uri="{FF2B5EF4-FFF2-40B4-BE49-F238E27FC236}">
                <a16:creationId xmlns:a16="http://schemas.microsoft.com/office/drawing/2014/main" id="{597E308C-ECC9-A6B8-C1EB-980E068AACD3}"/>
              </a:ext>
            </a:extLst>
          </p:cNvPr>
          <p:cNvSpPr/>
          <p:nvPr/>
        </p:nvSpPr>
        <p:spPr>
          <a:xfrm>
            <a:off x="0" y="6281760"/>
            <a:ext cx="9144000" cy="589856"/>
          </a:xfrm>
          <a:prstGeom prst="rect">
            <a:avLst/>
          </a:prstGeom>
          <a:solidFill>
            <a:srgbClr val="176F83"/>
          </a:solidFill>
          <a:ln>
            <a:noFill/>
          </a:ln>
        </p:spPr>
        <p:style>
          <a:lnRef idx="0">
            <a:scrgbClr r="0" g="0" b="0"/>
          </a:lnRef>
          <a:fillRef idx="1003">
            <a:schemeClr val="dk2"/>
          </a:fillRef>
          <a:effectRef idx="0">
            <a:scrgbClr r="0" g="0" b="0"/>
          </a:effectRef>
          <a:fontRef idx="minor">
            <a:schemeClr val="lt1"/>
          </a:fontRef>
        </p:style>
        <p:txBody>
          <a:bodyPr rtlCol="0" anchor="ctr"/>
          <a:lstStyle/>
          <a:p>
            <a:pPr algn="ctr" defTabSz="685800" fontAlgn="auto">
              <a:spcBef>
                <a:spcPts val="0"/>
              </a:spcBef>
              <a:spcAft>
                <a:spcPts val="0"/>
              </a:spcAft>
            </a:pPr>
            <a:endParaRPr lang="bg-BG" sz="1350" dirty="0">
              <a:solidFill>
                <a:prstClr val="white"/>
              </a:solidFill>
            </a:endParaRPr>
          </a:p>
        </p:txBody>
      </p:sp>
      <p:pic>
        <p:nvPicPr>
          <p:cNvPr id="12" name="Picture 2">
            <a:extLst>
              <a:ext uri="{FF2B5EF4-FFF2-40B4-BE49-F238E27FC236}">
                <a16:creationId xmlns:a16="http://schemas.microsoft.com/office/drawing/2014/main" id="{DD38A82E-3895-0367-4E36-3C0FE9CA7C7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79690" y="5546330"/>
            <a:ext cx="589855" cy="589855"/>
          </a:xfrm>
          <a:prstGeom prst="rect">
            <a:avLst/>
          </a:prstGeom>
        </p:spPr>
      </p:pic>
      <p:sp>
        <p:nvSpPr>
          <p:cNvPr id="4" name="Rectangle 3">
            <a:extLst>
              <a:ext uri="{FF2B5EF4-FFF2-40B4-BE49-F238E27FC236}">
                <a16:creationId xmlns:a16="http://schemas.microsoft.com/office/drawing/2014/main" id="{9223C5C8-AE4B-1909-A0F8-7CE90CB6F87E}"/>
              </a:ext>
            </a:extLst>
          </p:cNvPr>
          <p:cNvSpPr/>
          <p:nvPr/>
        </p:nvSpPr>
        <p:spPr>
          <a:xfrm>
            <a:off x="381000" y="283654"/>
            <a:ext cx="8458200" cy="523220"/>
          </a:xfrm>
          <a:prstGeom prst="rect">
            <a:avLst/>
          </a:prstGeom>
        </p:spPr>
        <p:txBody>
          <a:bodyPr wrap="square">
            <a:spAutoFit/>
          </a:bodyPr>
          <a:lstStyle/>
          <a:p>
            <a:r>
              <a:rPr lang="en-US" sz="2800" b="1" dirty="0">
                <a:solidFill>
                  <a:srgbClr val="176F83"/>
                </a:solidFill>
                <a:latin typeface="Calibri Light" panose="020F0302020204030204"/>
              </a:rPr>
              <a:t>Fertility &amp; development: The world is shrinking by 2100 </a:t>
            </a:r>
          </a:p>
        </p:txBody>
      </p:sp>
      <p:pic>
        <p:nvPicPr>
          <p:cNvPr id="5" name="Picture 4">
            <a:extLst>
              <a:ext uri="{FF2B5EF4-FFF2-40B4-BE49-F238E27FC236}">
                <a16:creationId xmlns:a16="http://schemas.microsoft.com/office/drawing/2014/main" id="{37E05FFE-65E6-F780-FC31-22F0B9E905BE}"/>
              </a:ext>
            </a:extLst>
          </p:cNvPr>
          <p:cNvPicPr>
            <a:picLocks noChangeAspect="1"/>
          </p:cNvPicPr>
          <p:nvPr/>
        </p:nvPicPr>
        <p:blipFill>
          <a:blip r:embed="rId3"/>
          <a:stretch>
            <a:fillRect/>
          </a:stretch>
        </p:blipFill>
        <p:spPr>
          <a:xfrm>
            <a:off x="2971800" y="5299911"/>
            <a:ext cx="2972956" cy="791561"/>
          </a:xfrm>
          <a:prstGeom prst="rect">
            <a:avLst/>
          </a:prstGeom>
        </p:spPr>
      </p:pic>
      <p:sp>
        <p:nvSpPr>
          <p:cNvPr id="9" name="TextBox 8">
            <a:extLst>
              <a:ext uri="{FF2B5EF4-FFF2-40B4-BE49-F238E27FC236}">
                <a16:creationId xmlns:a16="http://schemas.microsoft.com/office/drawing/2014/main" id="{849B3590-B7F3-E733-C2ED-D5A80A0C649F}"/>
              </a:ext>
            </a:extLst>
          </p:cNvPr>
          <p:cNvSpPr txBox="1"/>
          <p:nvPr/>
        </p:nvSpPr>
        <p:spPr>
          <a:xfrm>
            <a:off x="574905" y="4432190"/>
            <a:ext cx="8458200" cy="646331"/>
          </a:xfrm>
          <a:prstGeom prst="rect">
            <a:avLst/>
          </a:prstGeom>
          <a:noFill/>
        </p:spPr>
        <p:txBody>
          <a:bodyPr wrap="square">
            <a:spAutoFit/>
          </a:bodyPr>
          <a:lstStyle/>
          <a:p>
            <a:r>
              <a:rPr lang="en-US" sz="1200" dirty="0"/>
              <a:t>Source: GBD 2021 Fertility and Forecasting Collaborators. Global fertility in 204 countries and territories, 1950-2021, with forecasts to 2100: a comprehensive demographic analysis for the Global Burden of Disease Study 2021. </a:t>
            </a:r>
            <a:r>
              <a:rPr lang="en-US" sz="1200" b="1" dirty="0"/>
              <a:t>The Lancet</a:t>
            </a:r>
            <a:r>
              <a:rPr lang="en-US" sz="1200" dirty="0"/>
              <a:t>. 20 March 2024. </a:t>
            </a:r>
            <a:r>
              <a:rPr lang="en-US" sz="1200" dirty="0" err="1"/>
              <a:t>doi</a:t>
            </a:r>
            <a:r>
              <a:rPr lang="en-US" sz="1200" dirty="0"/>
              <a:t>: 10.1016/S0140-6736(24)00550-6.</a:t>
            </a:r>
            <a:endParaRPr lang="en-DE" sz="1200" dirty="0"/>
          </a:p>
        </p:txBody>
      </p:sp>
      <p:sp>
        <p:nvSpPr>
          <p:cNvPr id="14" name="TextBox 13">
            <a:extLst>
              <a:ext uri="{FF2B5EF4-FFF2-40B4-BE49-F238E27FC236}">
                <a16:creationId xmlns:a16="http://schemas.microsoft.com/office/drawing/2014/main" id="{A39280F0-6268-968E-6C41-6F328D3DF415}"/>
              </a:ext>
            </a:extLst>
          </p:cNvPr>
          <p:cNvSpPr txBox="1"/>
          <p:nvPr/>
        </p:nvSpPr>
        <p:spPr>
          <a:xfrm>
            <a:off x="258947" y="1367153"/>
            <a:ext cx="8153400" cy="2308324"/>
          </a:xfrm>
          <a:prstGeom prst="rect">
            <a:avLst/>
          </a:prstGeom>
          <a:noFill/>
        </p:spPr>
        <p:txBody>
          <a:bodyPr wrap="square">
            <a:spAutoFit/>
          </a:bodyPr>
          <a:lstStyle/>
          <a:p>
            <a:pPr marL="285750" indent="-285750">
              <a:buFont typeface="Arial" panose="020B0604020202020204" pitchFamily="34" charset="0"/>
              <a:buChar char="•"/>
            </a:pPr>
            <a:r>
              <a:rPr lang="en-US" dirty="0"/>
              <a:t>A recent Lancet study predicts that most states in the world are dramatically shrinking in the next decades.. </a:t>
            </a:r>
          </a:p>
          <a:p>
            <a:endParaRPr lang="en-US" dirty="0"/>
          </a:p>
          <a:p>
            <a:pPr marL="285750" indent="-285750">
              <a:buFont typeface="Arial" panose="020B0604020202020204" pitchFamily="34" charset="0"/>
              <a:buChar char="•"/>
            </a:pPr>
            <a:r>
              <a:rPr lang="en-US" dirty="0"/>
              <a:t>By 2100, it is estimated that 97% of countries will have fertility rates below what is needed to sustain their population size</a:t>
            </a:r>
          </a:p>
          <a:p>
            <a:endParaRPr lang="en-US" dirty="0"/>
          </a:p>
          <a:p>
            <a:pPr marL="285750" indent="-285750">
              <a:buFont typeface="Arial" panose="020B0604020202020204" pitchFamily="34" charset="0"/>
              <a:buChar char="•"/>
            </a:pPr>
            <a:r>
              <a:rPr lang="en-US" dirty="0"/>
              <a:t>So it is not so important whether fertility rates move up again. It is whether they move up to reach replacement levels.</a:t>
            </a:r>
            <a:endParaRPr lang="en-DE" dirty="0"/>
          </a:p>
        </p:txBody>
      </p:sp>
    </p:spTree>
    <p:extLst>
      <p:ext uri="{BB962C8B-B14F-4D97-AF65-F5344CB8AC3E}">
        <p14:creationId xmlns:p14="http://schemas.microsoft.com/office/powerpoint/2010/main" val="4750120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FDCED7-311E-9A98-02CA-6250FDDF1821}"/>
            </a:ext>
          </a:extLst>
        </p:cNvPr>
        <p:cNvGrpSpPr/>
        <p:nvPr/>
      </p:nvGrpSpPr>
      <p:grpSpPr>
        <a:xfrm>
          <a:off x="0" y="0"/>
          <a:ext cx="0" cy="0"/>
          <a:chOff x="0" y="0"/>
          <a:chExt cx="0" cy="0"/>
        </a:xfrm>
      </p:grpSpPr>
      <p:sp>
        <p:nvSpPr>
          <p:cNvPr id="10" name="Текстово поле 9">
            <a:extLst>
              <a:ext uri="{FF2B5EF4-FFF2-40B4-BE49-F238E27FC236}">
                <a16:creationId xmlns:a16="http://schemas.microsoft.com/office/drawing/2014/main" id="{EDEAB821-029A-AED4-5D81-D4F0ED4F89FD}"/>
              </a:ext>
            </a:extLst>
          </p:cNvPr>
          <p:cNvSpPr txBox="1"/>
          <p:nvPr/>
        </p:nvSpPr>
        <p:spPr>
          <a:xfrm>
            <a:off x="361949" y="5482458"/>
            <a:ext cx="2762251" cy="307777"/>
          </a:xfrm>
          <a:prstGeom prst="rect">
            <a:avLst/>
          </a:prstGeom>
          <a:noFill/>
        </p:spPr>
        <p:txBody>
          <a:bodyPr wrap="square" rtlCol="0">
            <a:spAutoFit/>
          </a:bodyPr>
          <a:lstStyle/>
          <a:p>
            <a:pPr defTabSz="685800" fontAlgn="auto">
              <a:spcBef>
                <a:spcPts val="0"/>
              </a:spcBef>
              <a:spcAft>
                <a:spcPts val="0"/>
              </a:spcAft>
            </a:pPr>
            <a:r>
              <a:rPr lang="en-US" sz="1400" b="1" dirty="0">
                <a:solidFill>
                  <a:srgbClr val="0A4C5C"/>
                </a:solidFill>
                <a:latin typeface="Bahnschrift Condensed" panose="020B0502040204020203" pitchFamily="34" charset="0"/>
              </a:rPr>
              <a:t>GLOBAL LABOR ORGANIZATION</a:t>
            </a:r>
            <a:endParaRPr lang="bg-BG" sz="1400" b="1" dirty="0">
              <a:solidFill>
                <a:srgbClr val="0A4C5C"/>
              </a:solidFill>
              <a:latin typeface="Bahnschrift Condensed" panose="020B0502040204020203" pitchFamily="34" charset="0"/>
            </a:endParaRPr>
          </a:p>
        </p:txBody>
      </p:sp>
      <p:sp>
        <p:nvSpPr>
          <p:cNvPr id="11" name="Контейнер за долния колонтитул 6">
            <a:extLst>
              <a:ext uri="{FF2B5EF4-FFF2-40B4-BE49-F238E27FC236}">
                <a16:creationId xmlns:a16="http://schemas.microsoft.com/office/drawing/2014/main" id="{0FBA646C-41DB-2978-1A0A-46DA097DA275}"/>
              </a:ext>
            </a:extLst>
          </p:cNvPr>
          <p:cNvSpPr>
            <a:spLocks noGrp="1"/>
          </p:cNvSpPr>
          <p:nvPr>
            <p:ph type="ftr" idx="11"/>
          </p:nvPr>
        </p:nvSpPr>
        <p:spPr>
          <a:xfrm>
            <a:off x="3352800" y="5638800"/>
            <a:ext cx="2762250" cy="433512"/>
          </a:xfrm>
        </p:spPr>
        <p:txBody>
          <a:bodyPr/>
          <a:lstStyle/>
          <a:p>
            <a:pPr defTabSz="685800" fontAlgn="auto">
              <a:spcBef>
                <a:spcPts val="0"/>
              </a:spcBef>
              <a:spcAft>
                <a:spcPts val="0"/>
              </a:spcAft>
            </a:pPr>
            <a:r>
              <a:rPr lang="de-DE" sz="1350" dirty="0">
                <a:solidFill>
                  <a:prstClr val="black">
                    <a:tint val="75000"/>
                  </a:prstClr>
                </a:solidFill>
                <a:latin typeface="Calibri" panose="020F0502020204030204"/>
              </a:rPr>
              <a:t>Klaus F. Zimmermann</a:t>
            </a:r>
            <a:endParaRPr lang="bg-BG" sz="1350" dirty="0">
              <a:solidFill>
                <a:prstClr val="black">
                  <a:tint val="75000"/>
                </a:prstClr>
              </a:solidFill>
              <a:latin typeface="Calibri" panose="020F0502020204030204"/>
            </a:endParaRPr>
          </a:p>
        </p:txBody>
      </p:sp>
      <p:sp>
        <p:nvSpPr>
          <p:cNvPr id="3" name="Правоъгълник 2">
            <a:extLst>
              <a:ext uri="{FF2B5EF4-FFF2-40B4-BE49-F238E27FC236}">
                <a16:creationId xmlns:a16="http://schemas.microsoft.com/office/drawing/2014/main" id="{FD6FF934-3421-C9A3-4653-4BDB46E4897B}"/>
              </a:ext>
            </a:extLst>
          </p:cNvPr>
          <p:cNvSpPr/>
          <p:nvPr/>
        </p:nvSpPr>
        <p:spPr>
          <a:xfrm>
            <a:off x="0" y="6281760"/>
            <a:ext cx="9144000" cy="589856"/>
          </a:xfrm>
          <a:prstGeom prst="rect">
            <a:avLst/>
          </a:prstGeom>
          <a:solidFill>
            <a:srgbClr val="176F83"/>
          </a:solidFill>
          <a:ln>
            <a:noFill/>
          </a:ln>
        </p:spPr>
        <p:style>
          <a:lnRef idx="0">
            <a:scrgbClr r="0" g="0" b="0"/>
          </a:lnRef>
          <a:fillRef idx="1003">
            <a:schemeClr val="dk2"/>
          </a:fillRef>
          <a:effectRef idx="0">
            <a:scrgbClr r="0" g="0" b="0"/>
          </a:effectRef>
          <a:fontRef idx="minor">
            <a:schemeClr val="lt1"/>
          </a:fontRef>
        </p:style>
        <p:txBody>
          <a:bodyPr rtlCol="0" anchor="ctr"/>
          <a:lstStyle/>
          <a:p>
            <a:pPr algn="ctr" defTabSz="685800" fontAlgn="auto">
              <a:spcBef>
                <a:spcPts val="0"/>
              </a:spcBef>
              <a:spcAft>
                <a:spcPts val="0"/>
              </a:spcAft>
            </a:pPr>
            <a:endParaRPr lang="bg-BG" sz="1350" dirty="0">
              <a:solidFill>
                <a:prstClr val="white"/>
              </a:solidFill>
            </a:endParaRPr>
          </a:p>
        </p:txBody>
      </p:sp>
      <p:pic>
        <p:nvPicPr>
          <p:cNvPr id="12" name="Picture 2">
            <a:extLst>
              <a:ext uri="{FF2B5EF4-FFF2-40B4-BE49-F238E27FC236}">
                <a16:creationId xmlns:a16="http://schemas.microsoft.com/office/drawing/2014/main" id="{AB2A8F09-637E-B5E2-47BC-8353807A7E0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79690" y="5546330"/>
            <a:ext cx="589855" cy="589855"/>
          </a:xfrm>
          <a:prstGeom prst="rect">
            <a:avLst/>
          </a:prstGeom>
        </p:spPr>
      </p:pic>
      <p:sp>
        <p:nvSpPr>
          <p:cNvPr id="4" name="Rectangle 3">
            <a:extLst>
              <a:ext uri="{FF2B5EF4-FFF2-40B4-BE49-F238E27FC236}">
                <a16:creationId xmlns:a16="http://schemas.microsoft.com/office/drawing/2014/main" id="{3EA204CF-1F9A-9611-13E8-430989068426}"/>
              </a:ext>
            </a:extLst>
          </p:cNvPr>
          <p:cNvSpPr/>
          <p:nvPr/>
        </p:nvSpPr>
        <p:spPr>
          <a:xfrm>
            <a:off x="1143000" y="283656"/>
            <a:ext cx="4572000" cy="1323439"/>
          </a:xfrm>
          <a:prstGeom prst="rect">
            <a:avLst/>
          </a:prstGeom>
        </p:spPr>
        <p:txBody>
          <a:bodyPr wrap="square">
            <a:spAutoFit/>
          </a:bodyPr>
          <a:lstStyle/>
          <a:p>
            <a:r>
              <a:rPr lang="en-US" sz="3600" b="1" dirty="0">
                <a:solidFill>
                  <a:srgbClr val="176F83"/>
                </a:solidFill>
                <a:latin typeface="Calibri Light" panose="020F0302020204030204"/>
              </a:rPr>
              <a:t>China</a:t>
            </a:r>
          </a:p>
          <a:p>
            <a:endParaRPr lang="en-US" sz="4400" b="1" dirty="0">
              <a:solidFill>
                <a:srgbClr val="176F83"/>
              </a:solidFill>
              <a:latin typeface="Calibri Light" panose="020F0302020204030204"/>
            </a:endParaRPr>
          </a:p>
        </p:txBody>
      </p:sp>
      <p:pic>
        <p:nvPicPr>
          <p:cNvPr id="5" name="Picture 4">
            <a:extLst>
              <a:ext uri="{FF2B5EF4-FFF2-40B4-BE49-F238E27FC236}">
                <a16:creationId xmlns:a16="http://schemas.microsoft.com/office/drawing/2014/main" id="{1E664B70-B162-E429-18C8-1CF87C586B22}"/>
              </a:ext>
            </a:extLst>
          </p:cNvPr>
          <p:cNvPicPr>
            <a:picLocks noChangeAspect="1"/>
          </p:cNvPicPr>
          <p:nvPr/>
        </p:nvPicPr>
        <p:blipFill>
          <a:blip r:embed="rId3"/>
          <a:stretch>
            <a:fillRect/>
          </a:stretch>
        </p:blipFill>
        <p:spPr>
          <a:xfrm>
            <a:off x="2971800" y="5299911"/>
            <a:ext cx="2972956" cy="791561"/>
          </a:xfrm>
          <a:prstGeom prst="rect">
            <a:avLst/>
          </a:prstGeom>
        </p:spPr>
      </p:pic>
      <p:pic>
        <p:nvPicPr>
          <p:cNvPr id="6" name="Picture 5">
            <a:extLst>
              <a:ext uri="{FF2B5EF4-FFF2-40B4-BE49-F238E27FC236}">
                <a16:creationId xmlns:a16="http://schemas.microsoft.com/office/drawing/2014/main" id="{32CC19ED-167E-9FE9-2675-B2C5E319A20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3000" y="218121"/>
            <a:ext cx="6172200" cy="4912345"/>
          </a:xfrm>
          <a:prstGeom prst="rect">
            <a:avLst/>
          </a:prstGeom>
        </p:spPr>
      </p:pic>
    </p:spTree>
    <p:extLst>
      <p:ext uri="{BB962C8B-B14F-4D97-AF65-F5344CB8AC3E}">
        <p14:creationId xmlns:p14="http://schemas.microsoft.com/office/powerpoint/2010/main" val="42699681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0A20D5-3464-3354-B02C-55E45D3F7CFE}"/>
            </a:ext>
          </a:extLst>
        </p:cNvPr>
        <p:cNvGrpSpPr/>
        <p:nvPr/>
      </p:nvGrpSpPr>
      <p:grpSpPr>
        <a:xfrm>
          <a:off x="0" y="0"/>
          <a:ext cx="0" cy="0"/>
          <a:chOff x="0" y="0"/>
          <a:chExt cx="0" cy="0"/>
        </a:xfrm>
      </p:grpSpPr>
      <p:sp>
        <p:nvSpPr>
          <p:cNvPr id="10" name="Текстово поле 9">
            <a:extLst>
              <a:ext uri="{FF2B5EF4-FFF2-40B4-BE49-F238E27FC236}">
                <a16:creationId xmlns:a16="http://schemas.microsoft.com/office/drawing/2014/main" id="{296766B2-3AB6-CC42-34BA-490731792E11}"/>
              </a:ext>
            </a:extLst>
          </p:cNvPr>
          <p:cNvSpPr txBox="1"/>
          <p:nvPr/>
        </p:nvSpPr>
        <p:spPr>
          <a:xfrm>
            <a:off x="361949" y="5482458"/>
            <a:ext cx="2762251" cy="307777"/>
          </a:xfrm>
          <a:prstGeom prst="rect">
            <a:avLst/>
          </a:prstGeom>
          <a:noFill/>
        </p:spPr>
        <p:txBody>
          <a:bodyPr wrap="square" rtlCol="0">
            <a:spAutoFit/>
          </a:bodyPr>
          <a:lstStyle/>
          <a:p>
            <a:pPr defTabSz="685800" fontAlgn="auto">
              <a:spcBef>
                <a:spcPts val="0"/>
              </a:spcBef>
              <a:spcAft>
                <a:spcPts val="0"/>
              </a:spcAft>
            </a:pPr>
            <a:r>
              <a:rPr lang="en-US" sz="1400" b="1" dirty="0">
                <a:solidFill>
                  <a:srgbClr val="0A4C5C"/>
                </a:solidFill>
                <a:latin typeface="Bahnschrift Condensed" panose="020B0502040204020203" pitchFamily="34" charset="0"/>
              </a:rPr>
              <a:t>GLOBAL LABOR ORGANIZATION</a:t>
            </a:r>
            <a:endParaRPr lang="bg-BG" sz="1400" b="1" dirty="0">
              <a:solidFill>
                <a:srgbClr val="0A4C5C"/>
              </a:solidFill>
              <a:latin typeface="Bahnschrift Condensed" panose="020B0502040204020203" pitchFamily="34" charset="0"/>
            </a:endParaRPr>
          </a:p>
        </p:txBody>
      </p:sp>
      <p:sp>
        <p:nvSpPr>
          <p:cNvPr id="11" name="Контейнер за долния колонтитул 6">
            <a:extLst>
              <a:ext uri="{FF2B5EF4-FFF2-40B4-BE49-F238E27FC236}">
                <a16:creationId xmlns:a16="http://schemas.microsoft.com/office/drawing/2014/main" id="{E767E914-1700-C3C2-F7A1-9DCDE976B93D}"/>
              </a:ext>
            </a:extLst>
          </p:cNvPr>
          <p:cNvSpPr>
            <a:spLocks noGrp="1"/>
          </p:cNvSpPr>
          <p:nvPr>
            <p:ph type="ftr" idx="11"/>
          </p:nvPr>
        </p:nvSpPr>
        <p:spPr>
          <a:xfrm>
            <a:off x="3352800" y="5638800"/>
            <a:ext cx="2762250" cy="433512"/>
          </a:xfrm>
        </p:spPr>
        <p:txBody>
          <a:bodyPr/>
          <a:lstStyle/>
          <a:p>
            <a:pPr defTabSz="685800" fontAlgn="auto">
              <a:spcBef>
                <a:spcPts val="0"/>
              </a:spcBef>
              <a:spcAft>
                <a:spcPts val="0"/>
              </a:spcAft>
            </a:pPr>
            <a:r>
              <a:rPr lang="de-DE" sz="1350" dirty="0">
                <a:solidFill>
                  <a:prstClr val="black">
                    <a:tint val="75000"/>
                  </a:prstClr>
                </a:solidFill>
                <a:latin typeface="Calibri" panose="020F0502020204030204"/>
              </a:rPr>
              <a:t>Klaus F. Zimmermann</a:t>
            </a:r>
            <a:endParaRPr lang="bg-BG" sz="1350" dirty="0">
              <a:solidFill>
                <a:prstClr val="black">
                  <a:tint val="75000"/>
                </a:prstClr>
              </a:solidFill>
              <a:latin typeface="Calibri" panose="020F0502020204030204"/>
            </a:endParaRPr>
          </a:p>
        </p:txBody>
      </p:sp>
      <p:sp>
        <p:nvSpPr>
          <p:cNvPr id="3" name="Правоъгълник 2">
            <a:extLst>
              <a:ext uri="{FF2B5EF4-FFF2-40B4-BE49-F238E27FC236}">
                <a16:creationId xmlns:a16="http://schemas.microsoft.com/office/drawing/2014/main" id="{C9C2BAB5-D71B-1C81-69FA-55EAA6F1111C}"/>
              </a:ext>
            </a:extLst>
          </p:cNvPr>
          <p:cNvSpPr/>
          <p:nvPr/>
        </p:nvSpPr>
        <p:spPr>
          <a:xfrm>
            <a:off x="0" y="6281760"/>
            <a:ext cx="9144000" cy="589856"/>
          </a:xfrm>
          <a:prstGeom prst="rect">
            <a:avLst/>
          </a:prstGeom>
          <a:solidFill>
            <a:srgbClr val="176F83"/>
          </a:solidFill>
          <a:ln>
            <a:noFill/>
          </a:ln>
        </p:spPr>
        <p:style>
          <a:lnRef idx="0">
            <a:scrgbClr r="0" g="0" b="0"/>
          </a:lnRef>
          <a:fillRef idx="1003">
            <a:schemeClr val="dk2"/>
          </a:fillRef>
          <a:effectRef idx="0">
            <a:scrgbClr r="0" g="0" b="0"/>
          </a:effectRef>
          <a:fontRef idx="minor">
            <a:schemeClr val="lt1"/>
          </a:fontRef>
        </p:style>
        <p:txBody>
          <a:bodyPr rtlCol="0" anchor="ctr"/>
          <a:lstStyle/>
          <a:p>
            <a:pPr algn="ctr" defTabSz="685800" fontAlgn="auto">
              <a:spcBef>
                <a:spcPts val="0"/>
              </a:spcBef>
              <a:spcAft>
                <a:spcPts val="0"/>
              </a:spcAft>
            </a:pPr>
            <a:endParaRPr lang="bg-BG" sz="1350" dirty="0">
              <a:solidFill>
                <a:prstClr val="white"/>
              </a:solidFill>
            </a:endParaRPr>
          </a:p>
        </p:txBody>
      </p:sp>
      <p:pic>
        <p:nvPicPr>
          <p:cNvPr id="12" name="Picture 2">
            <a:extLst>
              <a:ext uri="{FF2B5EF4-FFF2-40B4-BE49-F238E27FC236}">
                <a16:creationId xmlns:a16="http://schemas.microsoft.com/office/drawing/2014/main" id="{B680C6C3-B329-C1F7-21FB-B021862B109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79690" y="5546330"/>
            <a:ext cx="589855" cy="589855"/>
          </a:xfrm>
          <a:prstGeom prst="rect">
            <a:avLst/>
          </a:prstGeom>
        </p:spPr>
      </p:pic>
      <p:sp>
        <p:nvSpPr>
          <p:cNvPr id="4" name="Rectangle 3">
            <a:extLst>
              <a:ext uri="{FF2B5EF4-FFF2-40B4-BE49-F238E27FC236}">
                <a16:creationId xmlns:a16="http://schemas.microsoft.com/office/drawing/2014/main" id="{2D194D54-86D4-7067-B458-F48B2D26D2B8}"/>
              </a:ext>
            </a:extLst>
          </p:cNvPr>
          <p:cNvSpPr/>
          <p:nvPr/>
        </p:nvSpPr>
        <p:spPr>
          <a:xfrm>
            <a:off x="1143000" y="283656"/>
            <a:ext cx="4572000" cy="1323439"/>
          </a:xfrm>
          <a:prstGeom prst="rect">
            <a:avLst/>
          </a:prstGeom>
        </p:spPr>
        <p:txBody>
          <a:bodyPr wrap="square">
            <a:spAutoFit/>
          </a:bodyPr>
          <a:lstStyle/>
          <a:p>
            <a:r>
              <a:rPr lang="en-US" sz="3600" b="1" dirty="0">
                <a:solidFill>
                  <a:srgbClr val="176F83"/>
                </a:solidFill>
                <a:latin typeface="Calibri Light" panose="020F0302020204030204"/>
              </a:rPr>
              <a:t>China</a:t>
            </a:r>
          </a:p>
          <a:p>
            <a:endParaRPr lang="en-US" sz="4400" b="1" dirty="0">
              <a:solidFill>
                <a:srgbClr val="176F83"/>
              </a:solidFill>
              <a:latin typeface="Calibri Light" panose="020F0302020204030204"/>
            </a:endParaRPr>
          </a:p>
        </p:txBody>
      </p:sp>
      <p:pic>
        <p:nvPicPr>
          <p:cNvPr id="5" name="Picture 4">
            <a:extLst>
              <a:ext uri="{FF2B5EF4-FFF2-40B4-BE49-F238E27FC236}">
                <a16:creationId xmlns:a16="http://schemas.microsoft.com/office/drawing/2014/main" id="{E69A3656-581C-502C-51F8-16A32170A083}"/>
              </a:ext>
            </a:extLst>
          </p:cNvPr>
          <p:cNvPicPr>
            <a:picLocks noChangeAspect="1"/>
          </p:cNvPicPr>
          <p:nvPr/>
        </p:nvPicPr>
        <p:blipFill>
          <a:blip r:embed="rId3"/>
          <a:stretch>
            <a:fillRect/>
          </a:stretch>
        </p:blipFill>
        <p:spPr>
          <a:xfrm>
            <a:off x="2971800" y="5299911"/>
            <a:ext cx="2972956" cy="791561"/>
          </a:xfrm>
          <a:prstGeom prst="rect">
            <a:avLst/>
          </a:prstGeom>
        </p:spPr>
      </p:pic>
      <p:pic>
        <p:nvPicPr>
          <p:cNvPr id="8" name="Picture 7">
            <a:extLst>
              <a:ext uri="{FF2B5EF4-FFF2-40B4-BE49-F238E27FC236}">
                <a16:creationId xmlns:a16="http://schemas.microsoft.com/office/drawing/2014/main" id="{9FCDE63B-9F4B-1CCE-F302-6D9FC8E7341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3000" y="375424"/>
            <a:ext cx="6096000" cy="4851699"/>
          </a:xfrm>
          <a:prstGeom prst="rect">
            <a:avLst/>
          </a:prstGeom>
        </p:spPr>
      </p:pic>
    </p:spTree>
    <p:extLst>
      <p:ext uri="{BB962C8B-B14F-4D97-AF65-F5344CB8AC3E}">
        <p14:creationId xmlns:p14="http://schemas.microsoft.com/office/powerpoint/2010/main" val="23505417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A2CF31-FF1D-CB30-724F-28C4E6F04A17}"/>
            </a:ext>
          </a:extLst>
        </p:cNvPr>
        <p:cNvGrpSpPr/>
        <p:nvPr/>
      </p:nvGrpSpPr>
      <p:grpSpPr>
        <a:xfrm>
          <a:off x="0" y="0"/>
          <a:ext cx="0" cy="0"/>
          <a:chOff x="0" y="0"/>
          <a:chExt cx="0" cy="0"/>
        </a:xfrm>
      </p:grpSpPr>
      <p:sp>
        <p:nvSpPr>
          <p:cNvPr id="10" name="Текстово поле 9">
            <a:extLst>
              <a:ext uri="{FF2B5EF4-FFF2-40B4-BE49-F238E27FC236}">
                <a16:creationId xmlns:a16="http://schemas.microsoft.com/office/drawing/2014/main" id="{DBB2DEC2-E21C-DFD7-EFDD-1A34E9198327}"/>
              </a:ext>
            </a:extLst>
          </p:cNvPr>
          <p:cNvSpPr txBox="1"/>
          <p:nvPr/>
        </p:nvSpPr>
        <p:spPr>
          <a:xfrm>
            <a:off x="361949" y="5482458"/>
            <a:ext cx="2762251" cy="307777"/>
          </a:xfrm>
          <a:prstGeom prst="rect">
            <a:avLst/>
          </a:prstGeom>
          <a:noFill/>
        </p:spPr>
        <p:txBody>
          <a:bodyPr wrap="square" rtlCol="0">
            <a:spAutoFit/>
          </a:bodyPr>
          <a:lstStyle/>
          <a:p>
            <a:pPr defTabSz="685800" fontAlgn="auto">
              <a:spcBef>
                <a:spcPts val="0"/>
              </a:spcBef>
              <a:spcAft>
                <a:spcPts val="0"/>
              </a:spcAft>
            </a:pPr>
            <a:r>
              <a:rPr lang="en-US" sz="1400" b="1" dirty="0">
                <a:solidFill>
                  <a:srgbClr val="0A4C5C"/>
                </a:solidFill>
                <a:latin typeface="Bahnschrift Condensed" panose="020B0502040204020203" pitchFamily="34" charset="0"/>
              </a:rPr>
              <a:t>GLOBAL LABOR ORGANIZATION</a:t>
            </a:r>
            <a:endParaRPr lang="bg-BG" sz="1400" b="1" dirty="0">
              <a:solidFill>
                <a:srgbClr val="0A4C5C"/>
              </a:solidFill>
              <a:latin typeface="Bahnschrift Condensed" panose="020B0502040204020203" pitchFamily="34" charset="0"/>
            </a:endParaRPr>
          </a:p>
        </p:txBody>
      </p:sp>
      <p:sp>
        <p:nvSpPr>
          <p:cNvPr id="11" name="Контейнер за долния колонтитул 6">
            <a:extLst>
              <a:ext uri="{FF2B5EF4-FFF2-40B4-BE49-F238E27FC236}">
                <a16:creationId xmlns:a16="http://schemas.microsoft.com/office/drawing/2014/main" id="{787EF1B6-A0D4-61CF-3E2D-D6DA19E71144}"/>
              </a:ext>
            </a:extLst>
          </p:cNvPr>
          <p:cNvSpPr>
            <a:spLocks noGrp="1"/>
          </p:cNvSpPr>
          <p:nvPr>
            <p:ph type="ftr" idx="11"/>
          </p:nvPr>
        </p:nvSpPr>
        <p:spPr>
          <a:xfrm>
            <a:off x="3352800" y="5638800"/>
            <a:ext cx="2762250" cy="433512"/>
          </a:xfrm>
        </p:spPr>
        <p:txBody>
          <a:bodyPr/>
          <a:lstStyle/>
          <a:p>
            <a:pPr defTabSz="685800" fontAlgn="auto">
              <a:spcBef>
                <a:spcPts val="0"/>
              </a:spcBef>
              <a:spcAft>
                <a:spcPts val="0"/>
              </a:spcAft>
            </a:pPr>
            <a:r>
              <a:rPr lang="de-DE" sz="1350" dirty="0">
                <a:solidFill>
                  <a:prstClr val="black">
                    <a:tint val="75000"/>
                  </a:prstClr>
                </a:solidFill>
                <a:latin typeface="Calibri" panose="020F0502020204030204"/>
              </a:rPr>
              <a:t>Klaus F. Zimmermann</a:t>
            </a:r>
            <a:endParaRPr lang="bg-BG" sz="1350" dirty="0">
              <a:solidFill>
                <a:prstClr val="black">
                  <a:tint val="75000"/>
                </a:prstClr>
              </a:solidFill>
              <a:latin typeface="Calibri" panose="020F0502020204030204"/>
            </a:endParaRPr>
          </a:p>
        </p:txBody>
      </p:sp>
      <p:sp>
        <p:nvSpPr>
          <p:cNvPr id="3" name="Правоъгълник 2">
            <a:extLst>
              <a:ext uri="{FF2B5EF4-FFF2-40B4-BE49-F238E27FC236}">
                <a16:creationId xmlns:a16="http://schemas.microsoft.com/office/drawing/2014/main" id="{45F40E6A-13E0-15A0-8A09-F1E70B9CB1DE}"/>
              </a:ext>
            </a:extLst>
          </p:cNvPr>
          <p:cNvSpPr/>
          <p:nvPr/>
        </p:nvSpPr>
        <p:spPr>
          <a:xfrm>
            <a:off x="0" y="6281760"/>
            <a:ext cx="9144000" cy="589856"/>
          </a:xfrm>
          <a:prstGeom prst="rect">
            <a:avLst/>
          </a:prstGeom>
          <a:solidFill>
            <a:srgbClr val="176F83"/>
          </a:solidFill>
          <a:ln>
            <a:noFill/>
          </a:ln>
        </p:spPr>
        <p:style>
          <a:lnRef idx="0">
            <a:scrgbClr r="0" g="0" b="0"/>
          </a:lnRef>
          <a:fillRef idx="1003">
            <a:schemeClr val="dk2"/>
          </a:fillRef>
          <a:effectRef idx="0">
            <a:scrgbClr r="0" g="0" b="0"/>
          </a:effectRef>
          <a:fontRef idx="minor">
            <a:schemeClr val="lt1"/>
          </a:fontRef>
        </p:style>
        <p:txBody>
          <a:bodyPr rtlCol="0" anchor="ctr"/>
          <a:lstStyle/>
          <a:p>
            <a:pPr algn="ctr" defTabSz="685800" fontAlgn="auto">
              <a:spcBef>
                <a:spcPts val="0"/>
              </a:spcBef>
              <a:spcAft>
                <a:spcPts val="0"/>
              </a:spcAft>
            </a:pPr>
            <a:endParaRPr lang="bg-BG" sz="1350" dirty="0">
              <a:solidFill>
                <a:prstClr val="white"/>
              </a:solidFill>
            </a:endParaRPr>
          </a:p>
        </p:txBody>
      </p:sp>
      <p:pic>
        <p:nvPicPr>
          <p:cNvPr id="12" name="Picture 2">
            <a:extLst>
              <a:ext uri="{FF2B5EF4-FFF2-40B4-BE49-F238E27FC236}">
                <a16:creationId xmlns:a16="http://schemas.microsoft.com/office/drawing/2014/main" id="{27DC4635-3129-3F3F-6C87-1B718D7D9CC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79690" y="5546330"/>
            <a:ext cx="589855" cy="589855"/>
          </a:xfrm>
          <a:prstGeom prst="rect">
            <a:avLst/>
          </a:prstGeom>
        </p:spPr>
      </p:pic>
      <p:sp>
        <p:nvSpPr>
          <p:cNvPr id="4" name="Rectangle 3">
            <a:extLst>
              <a:ext uri="{FF2B5EF4-FFF2-40B4-BE49-F238E27FC236}">
                <a16:creationId xmlns:a16="http://schemas.microsoft.com/office/drawing/2014/main" id="{D6FF05BF-2BF2-753D-2C86-AE58FBC7D2A2}"/>
              </a:ext>
            </a:extLst>
          </p:cNvPr>
          <p:cNvSpPr/>
          <p:nvPr/>
        </p:nvSpPr>
        <p:spPr>
          <a:xfrm>
            <a:off x="1143000" y="283656"/>
            <a:ext cx="4572000" cy="1323439"/>
          </a:xfrm>
          <a:prstGeom prst="rect">
            <a:avLst/>
          </a:prstGeom>
        </p:spPr>
        <p:txBody>
          <a:bodyPr wrap="square">
            <a:spAutoFit/>
          </a:bodyPr>
          <a:lstStyle/>
          <a:p>
            <a:r>
              <a:rPr lang="en-US" sz="3600" b="1" dirty="0">
                <a:solidFill>
                  <a:srgbClr val="176F83"/>
                </a:solidFill>
                <a:latin typeface="Calibri Light" panose="020F0302020204030204"/>
              </a:rPr>
              <a:t>China</a:t>
            </a:r>
          </a:p>
          <a:p>
            <a:endParaRPr lang="en-US" sz="4400" b="1" dirty="0">
              <a:solidFill>
                <a:srgbClr val="176F83"/>
              </a:solidFill>
              <a:latin typeface="Calibri Light" panose="020F0302020204030204"/>
            </a:endParaRPr>
          </a:p>
        </p:txBody>
      </p:sp>
      <p:pic>
        <p:nvPicPr>
          <p:cNvPr id="5" name="Picture 4">
            <a:extLst>
              <a:ext uri="{FF2B5EF4-FFF2-40B4-BE49-F238E27FC236}">
                <a16:creationId xmlns:a16="http://schemas.microsoft.com/office/drawing/2014/main" id="{888FC16F-EBDB-E40C-5315-902D12598D1D}"/>
              </a:ext>
            </a:extLst>
          </p:cNvPr>
          <p:cNvPicPr>
            <a:picLocks noChangeAspect="1"/>
          </p:cNvPicPr>
          <p:nvPr/>
        </p:nvPicPr>
        <p:blipFill>
          <a:blip r:embed="rId3"/>
          <a:stretch>
            <a:fillRect/>
          </a:stretch>
        </p:blipFill>
        <p:spPr>
          <a:xfrm>
            <a:off x="2971800" y="5299911"/>
            <a:ext cx="2972956" cy="791561"/>
          </a:xfrm>
          <a:prstGeom prst="rect">
            <a:avLst/>
          </a:prstGeom>
        </p:spPr>
      </p:pic>
      <p:pic>
        <p:nvPicPr>
          <p:cNvPr id="6" name="Picture 5">
            <a:extLst>
              <a:ext uri="{FF2B5EF4-FFF2-40B4-BE49-F238E27FC236}">
                <a16:creationId xmlns:a16="http://schemas.microsoft.com/office/drawing/2014/main" id="{5DF684ED-C04D-5BBB-305A-6242B8B5D61D}"/>
              </a:ext>
            </a:extLst>
          </p:cNvPr>
          <p:cNvPicPr>
            <a:picLocks noChangeAspect="1"/>
          </p:cNvPicPr>
          <p:nvPr/>
        </p:nvPicPr>
        <p:blipFill>
          <a:blip r:embed="rId4"/>
          <a:stretch>
            <a:fillRect/>
          </a:stretch>
        </p:blipFill>
        <p:spPr>
          <a:xfrm>
            <a:off x="914400" y="376767"/>
            <a:ext cx="6324600" cy="4264422"/>
          </a:xfrm>
          <a:prstGeom prst="rect">
            <a:avLst/>
          </a:prstGeom>
        </p:spPr>
      </p:pic>
      <p:sp>
        <p:nvSpPr>
          <p:cNvPr id="8" name="TextBox 7">
            <a:extLst>
              <a:ext uri="{FF2B5EF4-FFF2-40B4-BE49-F238E27FC236}">
                <a16:creationId xmlns:a16="http://schemas.microsoft.com/office/drawing/2014/main" id="{89B118DE-14A4-CB78-8D0B-B8C0441EADEA}"/>
              </a:ext>
            </a:extLst>
          </p:cNvPr>
          <p:cNvSpPr txBox="1"/>
          <p:nvPr/>
        </p:nvSpPr>
        <p:spPr>
          <a:xfrm>
            <a:off x="1143000" y="4745913"/>
            <a:ext cx="4572000" cy="276999"/>
          </a:xfrm>
          <a:prstGeom prst="rect">
            <a:avLst/>
          </a:prstGeom>
          <a:noFill/>
        </p:spPr>
        <p:txBody>
          <a:bodyPr wrap="square">
            <a:spAutoFit/>
          </a:bodyPr>
          <a:lstStyle/>
          <a:p>
            <a:r>
              <a:rPr lang="en-US" sz="1200" dirty="0"/>
              <a:t>Source: </a:t>
            </a:r>
            <a:r>
              <a:rPr lang="en-US" sz="1200" dirty="0" err="1"/>
              <a:t>Doepke</a:t>
            </a:r>
            <a:r>
              <a:rPr lang="en-US" sz="1200" dirty="0"/>
              <a:t> et al. (2013)</a:t>
            </a:r>
            <a:endParaRPr lang="en-DE" sz="1200" dirty="0"/>
          </a:p>
        </p:txBody>
      </p:sp>
    </p:spTree>
    <p:extLst>
      <p:ext uri="{BB962C8B-B14F-4D97-AF65-F5344CB8AC3E}">
        <p14:creationId xmlns:p14="http://schemas.microsoft.com/office/powerpoint/2010/main" val="35571194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827397-EF1C-A8D2-43E1-5727410B97A9}"/>
            </a:ext>
          </a:extLst>
        </p:cNvPr>
        <p:cNvGrpSpPr/>
        <p:nvPr/>
      </p:nvGrpSpPr>
      <p:grpSpPr>
        <a:xfrm>
          <a:off x="0" y="0"/>
          <a:ext cx="0" cy="0"/>
          <a:chOff x="0" y="0"/>
          <a:chExt cx="0" cy="0"/>
        </a:xfrm>
      </p:grpSpPr>
      <p:sp>
        <p:nvSpPr>
          <p:cNvPr id="10" name="Текстово поле 9">
            <a:extLst>
              <a:ext uri="{FF2B5EF4-FFF2-40B4-BE49-F238E27FC236}">
                <a16:creationId xmlns:a16="http://schemas.microsoft.com/office/drawing/2014/main" id="{D155EFDF-579B-B7FD-0A1A-7DC0C4AB6112}"/>
              </a:ext>
            </a:extLst>
          </p:cNvPr>
          <p:cNvSpPr txBox="1"/>
          <p:nvPr/>
        </p:nvSpPr>
        <p:spPr>
          <a:xfrm>
            <a:off x="361949" y="5482458"/>
            <a:ext cx="2762251" cy="307777"/>
          </a:xfrm>
          <a:prstGeom prst="rect">
            <a:avLst/>
          </a:prstGeom>
          <a:noFill/>
        </p:spPr>
        <p:txBody>
          <a:bodyPr wrap="square" rtlCol="0">
            <a:spAutoFit/>
          </a:bodyPr>
          <a:lstStyle/>
          <a:p>
            <a:pPr defTabSz="685800" fontAlgn="auto">
              <a:spcBef>
                <a:spcPts val="0"/>
              </a:spcBef>
              <a:spcAft>
                <a:spcPts val="0"/>
              </a:spcAft>
            </a:pPr>
            <a:r>
              <a:rPr lang="en-US" sz="1400" b="1" dirty="0">
                <a:solidFill>
                  <a:srgbClr val="0A4C5C"/>
                </a:solidFill>
                <a:latin typeface="Bahnschrift Condensed" panose="020B0502040204020203" pitchFamily="34" charset="0"/>
              </a:rPr>
              <a:t>GLOBAL LABOR ORGANIZATION</a:t>
            </a:r>
            <a:endParaRPr lang="bg-BG" sz="1400" b="1" dirty="0">
              <a:solidFill>
                <a:srgbClr val="0A4C5C"/>
              </a:solidFill>
              <a:latin typeface="Bahnschrift Condensed" panose="020B0502040204020203" pitchFamily="34" charset="0"/>
            </a:endParaRPr>
          </a:p>
        </p:txBody>
      </p:sp>
      <p:sp>
        <p:nvSpPr>
          <p:cNvPr id="11" name="Контейнер за долния колонтитул 6">
            <a:extLst>
              <a:ext uri="{FF2B5EF4-FFF2-40B4-BE49-F238E27FC236}">
                <a16:creationId xmlns:a16="http://schemas.microsoft.com/office/drawing/2014/main" id="{1CC494C9-FA4F-EFDE-B8B1-7E63580B810E}"/>
              </a:ext>
            </a:extLst>
          </p:cNvPr>
          <p:cNvSpPr>
            <a:spLocks noGrp="1"/>
          </p:cNvSpPr>
          <p:nvPr>
            <p:ph type="ftr" idx="11"/>
          </p:nvPr>
        </p:nvSpPr>
        <p:spPr>
          <a:xfrm>
            <a:off x="3352800" y="5638800"/>
            <a:ext cx="2762250" cy="433512"/>
          </a:xfrm>
        </p:spPr>
        <p:txBody>
          <a:bodyPr/>
          <a:lstStyle/>
          <a:p>
            <a:pPr defTabSz="685800" fontAlgn="auto">
              <a:spcBef>
                <a:spcPts val="0"/>
              </a:spcBef>
              <a:spcAft>
                <a:spcPts val="0"/>
              </a:spcAft>
            </a:pPr>
            <a:r>
              <a:rPr lang="de-DE" sz="1350" dirty="0">
                <a:solidFill>
                  <a:prstClr val="black">
                    <a:tint val="75000"/>
                  </a:prstClr>
                </a:solidFill>
                <a:latin typeface="Calibri" panose="020F0502020204030204"/>
              </a:rPr>
              <a:t>Klaus F. Zimmermann</a:t>
            </a:r>
            <a:endParaRPr lang="bg-BG" sz="1350" dirty="0">
              <a:solidFill>
                <a:prstClr val="black">
                  <a:tint val="75000"/>
                </a:prstClr>
              </a:solidFill>
              <a:latin typeface="Calibri" panose="020F0502020204030204"/>
            </a:endParaRPr>
          </a:p>
        </p:txBody>
      </p:sp>
      <p:sp>
        <p:nvSpPr>
          <p:cNvPr id="3" name="Правоъгълник 2">
            <a:extLst>
              <a:ext uri="{FF2B5EF4-FFF2-40B4-BE49-F238E27FC236}">
                <a16:creationId xmlns:a16="http://schemas.microsoft.com/office/drawing/2014/main" id="{A866586C-1088-D900-F8D4-09513BF8DFC4}"/>
              </a:ext>
            </a:extLst>
          </p:cNvPr>
          <p:cNvSpPr/>
          <p:nvPr/>
        </p:nvSpPr>
        <p:spPr>
          <a:xfrm>
            <a:off x="0" y="6281760"/>
            <a:ext cx="9144000" cy="589856"/>
          </a:xfrm>
          <a:prstGeom prst="rect">
            <a:avLst/>
          </a:prstGeom>
          <a:solidFill>
            <a:srgbClr val="176F83"/>
          </a:solidFill>
          <a:ln>
            <a:noFill/>
          </a:ln>
        </p:spPr>
        <p:style>
          <a:lnRef idx="0">
            <a:scrgbClr r="0" g="0" b="0"/>
          </a:lnRef>
          <a:fillRef idx="1003">
            <a:schemeClr val="dk2"/>
          </a:fillRef>
          <a:effectRef idx="0">
            <a:scrgbClr r="0" g="0" b="0"/>
          </a:effectRef>
          <a:fontRef idx="minor">
            <a:schemeClr val="lt1"/>
          </a:fontRef>
        </p:style>
        <p:txBody>
          <a:bodyPr rtlCol="0" anchor="ctr"/>
          <a:lstStyle/>
          <a:p>
            <a:pPr algn="ctr" defTabSz="685800" fontAlgn="auto">
              <a:spcBef>
                <a:spcPts val="0"/>
              </a:spcBef>
              <a:spcAft>
                <a:spcPts val="0"/>
              </a:spcAft>
            </a:pPr>
            <a:endParaRPr lang="bg-BG" sz="1350" dirty="0">
              <a:solidFill>
                <a:prstClr val="white"/>
              </a:solidFill>
            </a:endParaRPr>
          </a:p>
        </p:txBody>
      </p:sp>
      <p:pic>
        <p:nvPicPr>
          <p:cNvPr id="12" name="Picture 2">
            <a:extLst>
              <a:ext uri="{FF2B5EF4-FFF2-40B4-BE49-F238E27FC236}">
                <a16:creationId xmlns:a16="http://schemas.microsoft.com/office/drawing/2014/main" id="{93E90545-AF58-8507-0888-32B65766039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79690" y="5546330"/>
            <a:ext cx="589855" cy="589855"/>
          </a:xfrm>
          <a:prstGeom prst="rect">
            <a:avLst/>
          </a:prstGeom>
        </p:spPr>
      </p:pic>
      <p:sp>
        <p:nvSpPr>
          <p:cNvPr id="4" name="Rectangle 3">
            <a:extLst>
              <a:ext uri="{FF2B5EF4-FFF2-40B4-BE49-F238E27FC236}">
                <a16:creationId xmlns:a16="http://schemas.microsoft.com/office/drawing/2014/main" id="{4F494C6F-F7B1-39E4-137F-7E4A2CE8D77E}"/>
              </a:ext>
            </a:extLst>
          </p:cNvPr>
          <p:cNvSpPr/>
          <p:nvPr/>
        </p:nvSpPr>
        <p:spPr>
          <a:xfrm>
            <a:off x="1143000" y="283656"/>
            <a:ext cx="4572000" cy="1323439"/>
          </a:xfrm>
          <a:prstGeom prst="rect">
            <a:avLst/>
          </a:prstGeom>
        </p:spPr>
        <p:txBody>
          <a:bodyPr wrap="square">
            <a:spAutoFit/>
          </a:bodyPr>
          <a:lstStyle/>
          <a:p>
            <a:r>
              <a:rPr lang="en-US" sz="3600" b="1" dirty="0">
                <a:solidFill>
                  <a:srgbClr val="176F83"/>
                </a:solidFill>
                <a:latin typeface="Calibri Light" panose="020F0302020204030204"/>
              </a:rPr>
              <a:t>China</a:t>
            </a:r>
          </a:p>
          <a:p>
            <a:endParaRPr lang="en-US" sz="4400" b="1" dirty="0">
              <a:solidFill>
                <a:srgbClr val="176F83"/>
              </a:solidFill>
              <a:latin typeface="Calibri Light" panose="020F0302020204030204"/>
            </a:endParaRPr>
          </a:p>
        </p:txBody>
      </p:sp>
      <p:pic>
        <p:nvPicPr>
          <p:cNvPr id="5" name="Picture 4">
            <a:extLst>
              <a:ext uri="{FF2B5EF4-FFF2-40B4-BE49-F238E27FC236}">
                <a16:creationId xmlns:a16="http://schemas.microsoft.com/office/drawing/2014/main" id="{A27F1861-D09B-94B7-1797-A553D2BAFB23}"/>
              </a:ext>
            </a:extLst>
          </p:cNvPr>
          <p:cNvPicPr>
            <a:picLocks noChangeAspect="1"/>
          </p:cNvPicPr>
          <p:nvPr/>
        </p:nvPicPr>
        <p:blipFill>
          <a:blip r:embed="rId3"/>
          <a:stretch>
            <a:fillRect/>
          </a:stretch>
        </p:blipFill>
        <p:spPr>
          <a:xfrm>
            <a:off x="2971800" y="5299911"/>
            <a:ext cx="2972956" cy="791561"/>
          </a:xfrm>
          <a:prstGeom prst="rect">
            <a:avLst/>
          </a:prstGeom>
        </p:spPr>
      </p:pic>
      <p:sp>
        <p:nvSpPr>
          <p:cNvPr id="13" name="TextBox 12">
            <a:extLst>
              <a:ext uri="{FF2B5EF4-FFF2-40B4-BE49-F238E27FC236}">
                <a16:creationId xmlns:a16="http://schemas.microsoft.com/office/drawing/2014/main" id="{2B417F3F-7016-B166-3D2D-DFBC4E13ACEA}"/>
              </a:ext>
            </a:extLst>
          </p:cNvPr>
          <p:cNvSpPr txBox="1"/>
          <p:nvPr/>
        </p:nvSpPr>
        <p:spPr>
          <a:xfrm>
            <a:off x="6343650" y="5607669"/>
            <a:ext cx="2057400" cy="261610"/>
          </a:xfrm>
          <a:prstGeom prst="rect">
            <a:avLst/>
          </a:prstGeom>
          <a:noFill/>
        </p:spPr>
        <p:txBody>
          <a:bodyPr wrap="square">
            <a:spAutoFit/>
          </a:bodyPr>
          <a:lstStyle/>
          <a:p>
            <a:r>
              <a:rPr lang="en-US" sz="1100" dirty="0">
                <a:solidFill>
                  <a:prstClr val="black"/>
                </a:solidFill>
              </a:rPr>
              <a:t>Source: </a:t>
            </a:r>
            <a:r>
              <a:rPr lang="en-US" sz="1100" dirty="0" err="1">
                <a:solidFill>
                  <a:prstClr val="black"/>
                </a:solidFill>
              </a:rPr>
              <a:t>Worldbank</a:t>
            </a:r>
            <a:r>
              <a:rPr lang="en-US" sz="1100" dirty="0">
                <a:solidFill>
                  <a:prstClr val="black"/>
                </a:solidFill>
              </a:rPr>
              <a:t> </a:t>
            </a:r>
          </a:p>
        </p:txBody>
      </p:sp>
      <p:pic>
        <p:nvPicPr>
          <p:cNvPr id="15" name="Picture 14">
            <a:extLst>
              <a:ext uri="{FF2B5EF4-FFF2-40B4-BE49-F238E27FC236}">
                <a16:creationId xmlns:a16="http://schemas.microsoft.com/office/drawing/2014/main" id="{0E46419E-0133-CA54-8F8B-06F46DFA7323}"/>
              </a:ext>
            </a:extLst>
          </p:cNvPr>
          <p:cNvPicPr>
            <a:picLocks noChangeAspect="1"/>
          </p:cNvPicPr>
          <p:nvPr/>
        </p:nvPicPr>
        <p:blipFill>
          <a:blip r:embed="rId4"/>
          <a:stretch>
            <a:fillRect/>
          </a:stretch>
        </p:blipFill>
        <p:spPr>
          <a:xfrm>
            <a:off x="838200" y="247093"/>
            <a:ext cx="5410200" cy="4948094"/>
          </a:xfrm>
          <a:prstGeom prst="rect">
            <a:avLst/>
          </a:prstGeom>
        </p:spPr>
      </p:pic>
    </p:spTree>
    <p:extLst>
      <p:ext uri="{BB962C8B-B14F-4D97-AF65-F5344CB8AC3E}">
        <p14:creationId xmlns:p14="http://schemas.microsoft.com/office/powerpoint/2010/main" val="10213385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F1DBE8-1A73-1968-5C98-874867F612C0}"/>
            </a:ext>
          </a:extLst>
        </p:cNvPr>
        <p:cNvGrpSpPr/>
        <p:nvPr/>
      </p:nvGrpSpPr>
      <p:grpSpPr>
        <a:xfrm>
          <a:off x="0" y="0"/>
          <a:ext cx="0" cy="0"/>
          <a:chOff x="0" y="0"/>
          <a:chExt cx="0" cy="0"/>
        </a:xfrm>
      </p:grpSpPr>
      <p:sp>
        <p:nvSpPr>
          <p:cNvPr id="10" name="Текстово поле 9">
            <a:extLst>
              <a:ext uri="{FF2B5EF4-FFF2-40B4-BE49-F238E27FC236}">
                <a16:creationId xmlns:a16="http://schemas.microsoft.com/office/drawing/2014/main" id="{F9B90C0C-A731-6CE9-35DC-5BD70BCD3696}"/>
              </a:ext>
            </a:extLst>
          </p:cNvPr>
          <p:cNvSpPr txBox="1"/>
          <p:nvPr/>
        </p:nvSpPr>
        <p:spPr>
          <a:xfrm>
            <a:off x="361949" y="5482458"/>
            <a:ext cx="2762251" cy="307777"/>
          </a:xfrm>
          <a:prstGeom prst="rect">
            <a:avLst/>
          </a:prstGeom>
          <a:noFill/>
        </p:spPr>
        <p:txBody>
          <a:bodyPr wrap="square" rtlCol="0">
            <a:spAutoFit/>
          </a:bodyPr>
          <a:lstStyle/>
          <a:p>
            <a:pPr defTabSz="685800" fontAlgn="auto">
              <a:spcBef>
                <a:spcPts val="0"/>
              </a:spcBef>
              <a:spcAft>
                <a:spcPts val="0"/>
              </a:spcAft>
            </a:pPr>
            <a:r>
              <a:rPr lang="en-US" sz="1400" b="1" dirty="0">
                <a:solidFill>
                  <a:srgbClr val="0A4C5C"/>
                </a:solidFill>
                <a:latin typeface="Bahnschrift Condensed" panose="020B0502040204020203" pitchFamily="34" charset="0"/>
              </a:rPr>
              <a:t>GLOBAL LABOR ORGANIZATION</a:t>
            </a:r>
            <a:endParaRPr lang="bg-BG" sz="1400" b="1" dirty="0">
              <a:solidFill>
                <a:srgbClr val="0A4C5C"/>
              </a:solidFill>
              <a:latin typeface="Bahnschrift Condensed" panose="020B0502040204020203" pitchFamily="34" charset="0"/>
            </a:endParaRPr>
          </a:p>
        </p:txBody>
      </p:sp>
      <p:sp>
        <p:nvSpPr>
          <p:cNvPr id="11" name="Контейнер за долния колонтитул 6">
            <a:extLst>
              <a:ext uri="{FF2B5EF4-FFF2-40B4-BE49-F238E27FC236}">
                <a16:creationId xmlns:a16="http://schemas.microsoft.com/office/drawing/2014/main" id="{F8545395-4950-6DA4-3D5B-F001F5F39613}"/>
              </a:ext>
            </a:extLst>
          </p:cNvPr>
          <p:cNvSpPr>
            <a:spLocks noGrp="1"/>
          </p:cNvSpPr>
          <p:nvPr>
            <p:ph type="ftr" idx="11"/>
          </p:nvPr>
        </p:nvSpPr>
        <p:spPr>
          <a:xfrm>
            <a:off x="3352800" y="5638800"/>
            <a:ext cx="2762250" cy="433512"/>
          </a:xfrm>
        </p:spPr>
        <p:txBody>
          <a:bodyPr/>
          <a:lstStyle/>
          <a:p>
            <a:pPr defTabSz="685800" fontAlgn="auto">
              <a:spcBef>
                <a:spcPts val="0"/>
              </a:spcBef>
              <a:spcAft>
                <a:spcPts val="0"/>
              </a:spcAft>
            </a:pPr>
            <a:r>
              <a:rPr lang="de-DE" sz="1350" dirty="0">
                <a:solidFill>
                  <a:prstClr val="black">
                    <a:tint val="75000"/>
                  </a:prstClr>
                </a:solidFill>
                <a:latin typeface="Calibri" panose="020F0502020204030204"/>
              </a:rPr>
              <a:t>Klaus F. Zimmermann</a:t>
            </a:r>
            <a:endParaRPr lang="bg-BG" sz="1350" dirty="0">
              <a:solidFill>
                <a:prstClr val="black">
                  <a:tint val="75000"/>
                </a:prstClr>
              </a:solidFill>
              <a:latin typeface="Calibri" panose="020F0502020204030204"/>
            </a:endParaRPr>
          </a:p>
        </p:txBody>
      </p:sp>
      <p:sp>
        <p:nvSpPr>
          <p:cNvPr id="3" name="Правоъгълник 2">
            <a:extLst>
              <a:ext uri="{FF2B5EF4-FFF2-40B4-BE49-F238E27FC236}">
                <a16:creationId xmlns:a16="http://schemas.microsoft.com/office/drawing/2014/main" id="{C75230DB-A5B7-9A2E-5910-559AD3F3294C}"/>
              </a:ext>
            </a:extLst>
          </p:cNvPr>
          <p:cNvSpPr/>
          <p:nvPr/>
        </p:nvSpPr>
        <p:spPr>
          <a:xfrm>
            <a:off x="0" y="6281760"/>
            <a:ext cx="9144000" cy="589856"/>
          </a:xfrm>
          <a:prstGeom prst="rect">
            <a:avLst/>
          </a:prstGeom>
          <a:solidFill>
            <a:srgbClr val="176F83"/>
          </a:solidFill>
          <a:ln>
            <a:noFill/>
          </a:ln>
        </p:spPr>
        <p:style>
          <a:lnRef idx="0">
            <a:scrgbClr r="0" g="0" b="0"/>
          </a:lnRef>
          <a:fillRef idx="1003">
            <a:schemeClr val="dk2"/>
          </a:fillRef>
          <a:effectRef idx="0">
            <a:scrgbClr r="0" g="0" b="0"/>
          </a:effectRef>
          <a:fontRef idx="minor">
            <a:schemeClr val="lt1"/>
          </a:fontRef>
        </p:style>
        <p:txBody>
          <a:bodyPr rtlCol="0" anchor="ctr"/>
          <a:lstStyle/>
          <a:p>
            <a:pPr algn="ctr" defTabSz="685800" fontAlgn="auto">
              <a:spcBef>
                <a:spcPts val="0"/>
              </a:spcBef>
              <a:spcAft>
                <a:spcPts val="0"/>
              </a:spcAft>
            </a:pPr>
            <a:endParaRPr lang="bg-BG" sz="1350" dirty="0">
              <a:solidFill>
                <a:prstClr val="white"/>
              </a:solidFill>
            </a:endParaRPr>
          </a:p>
        </p:txBody>
      </p:sp>
      <p:pic>
        <p:nvPicPr>
          <p:cNvPr id="12" name="Picture 2">
            <a:extLst>
              <a:ext uri="{FF2B5EF4-FFF2-40B4-BE49-F238E27FC236}">
                <a16:creationId xmlns:a16="http://schemas.microsoft.com/office/drawing/2014/main" id="{8748CE3E-8AB3-E65F-D97F-3C23850F817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79690" y="5546330"/>
            <a:ext cx="589855" cy="589855"/>
          </a:xfrm>
          <a:prstGeom prst="rect">
            <a:avLst/>
          </a:prstGeom>
        </p:spPr>
      </p:pic>
      <p:sp>
        <p:nvSpPr>
          <p:cNvPr id="4" name="Rectangle 3">
            <a:extLst>
              <a:ext uri="{FF2B5EF4-FFF2-40B4-BE49-F238E27FC236}">
                <a16:creationId xmlns:a16="http://schemas.microsoft.com/office/drawing/2014/main" id="{97435755-8B4F-4A5F-F580-C22510384E4F}"/>
              </a:ext>
            </a:extLst>
          </p:cNvPr>
          <p:cNvSpPr/>
          <p:nvPr/>
        </p:nvSpPr>
        <p:spPr>
          <a:xfrm>
            <a:off x="1143000" y="283656"/>
            <a:ext cx="4572000" cy="1323439"/>
          </a:xfrm>
          <a:prstGeom prst="rect">
            <a:avLst/>
          </a:prstGeom>
        </p:spPr>
        <p:txBody>
          <a:bodyPr wrap="square">
            <a:spAutoFit/>
          </a:bodyPr>
          <a:lstStyle/>
          <a:p>
            <a:r>
              <a:rPr lang="en-US" sz="3600" b="1" dirty="0">
                <a:solidFill>
                  <a:srgbClr val="176F83"/>
                </a:solidFill>
                <a:latin typeface="Calibri Light" panose="020F0302020204030204"/>
              </a:rPr>
              <a:t>C</a:t>
            </a:r>
          </a:p>
          <a:p>
            <a:endParaRPr lang="en-US" sz="4400" b="1" dirty="0">
              <a:solidFill>
                <a:srgbClr val="176F83"/>
              </a:solidFill>
              <a:latin typeface="Calibri Light" panose="020F0302020204030204"/>
            </a:endParaRPr>
          </a:p>
        </p:txBody>
      </p:sp>
      <p:pic>
        <p:nvPicPr>
          <p:cNvPr id="5" name="Picture 4">
            <a:extLst>
              <a:ext uri="{FF2B5EF4-FFF2-40B4-BE49-F238E27FC236}">
                <a16:creationId xmlns:a16="http://schemas.microsoft.com/office/drawing/2014/main" id="{AA10D6E3-D0B8-03EC-F6AD-8594DF1BD978}"/>
              </a:ext>
            </a:extLst>
          </p:cNvPr>
          <p:cNvPicPr>
            <a:picLocks noChangeAspect="1"/>
          </p:cNvPicPr>
          <p:nvPr/>
        </p:nvPicPr>
        <p:blipFill>
          <a:blip r:embed="rId3"/>
          <a:stretch>
            <a:fillRect/>
          </a:stretch>
        </p:blipFill>
        <p:spPr>
          <a:xfrm>
            <a:off x="2971800" y="5299911"/>
            <a:ext cx="2972956" cy="791561"/>
          </a:xfrm>
          <a:prstGeom prst="rect">
            <a:avLst/>
          </a:prstGeom>
        </p:spPr>
      </p:pic>
      <p:sp>
        <p:nvSpPr>
          <p:cNvPr id="13" name="TextBox 12">
            <a:extLst>
              <a:ext uri="{FF2B5EF4-FFF2-40B4-BE49-F238E27FC236}">
                <a16:creationId xmlns:a16="http://schemas.microsoft.com/office/drawing/2014/main" id="{E1EEED07-079E-1CF1-EA10-82BB69B9ED5C}"/>
              </a:ext>
            </a:extLst>
          </p:cNvPr>
          <p:cNvSpPr txBox="1"/>
          <p:nvPr/>
        </p:nvSpPr>
        <p:spPr>
          <a:xfrm>
            <a:off x="6343650" y="5607669"/>
            <a:ext cx="2057400" cy="261610"/>
          </a:xfrm>
          <a:prstGeom prst="rect">
            <a:avLst/>
          </a:prstGeom>
          <a:noFill/>
        </p:spPr>
        <p:txBody>
          <a:bodyPr wrap="square">
            <a:spAutoFit/>
          </a:bodyPr>
          <a:lstStyle/>
          <a:p>
            <a:r>
              <a:rPr lang="en-US" sz="1100" dirty="0">
                <a:solidFill>
                  <a:prstClr val="black"/>
                </a:solidFill>
              </a:rPr>
              <a:t>Source: </a:t>
            </a:r>
            <a:r>
              <a:rPr lang="en-US" sz="1100" dirty="0" err="1">
                <a:solidFill>
                  <a:prstClr val="black"/>
                </a:solidFill>
              </a:rPr>
              <a:t>Worldbank</a:t>
            </a:r>
            <a:r>
              <a:rPr lang="en-US" sz="1100" dirty="0">
                <a:solidFill>
                  <a:prstClr val="black"/>
                </a:solidFill>
              </a:rPr>
              <a:t> </a:t>
            </a:r>
          </a:p>
        </p:txBody>
      </p:sp>
      <p:pic>
        <p:nvPicPr>
          <p:cNvPr id="6" name="Picture 5">
            <a:extLst>
              <a:ext uri="{FF2B5EF4-FFF2-40B4-BE49-F238E27FC236}">
                <a16:creationId xmlns:a16="http://schemas.microsoft.com/office/drawing/2014/main" id="{F8FC8EC4-D421-3C23-0C7C-EBAEF2B76345}"/>
              </a:ext>
            </a:extLst>
          </p:cNvPr>
          <p:cNvPicPr>
            <a:picLocks noChangeAspect="1"/>
          </p:cNvPicPr>
          <p:nvPr/>
        </p:nvPicPr>
        <p:blipFill>
          <a:blip r:embed="rId4"/>
          <a:stretch>
            <a:fillRect/>
          </a:stretch>
        </p:blipFill>
        <p:spPr>
          <a:xfrm>
            <a:off x="943583" y="349736"/>
            <a:ext cx="7029389" cy="3834211"/>
          </a:xfrm>
          <a:prstGeom prst="rect">
            <a:avLst/>
          </a:prstGeom>
        </p:spPr>
      </p:pic>
      <p:sp>
        <p:nvSpPr>
          <p:cNvPr id="8" name="TextBox 7">
            <a:extLst>
              <a:ext uri="{FF2B5EF4-FFF2-40B4-BE49-F238E27FC236}">
                <a16:creationId xmlns:a16="http://schemas.microsoft.com/office/drawing/2014/main" id="{68873EE7-6F63-9186-F2E8-F50F7B5A9B05}"/>
              </a:ext>
            </a:extLst>
          </p:cNvPr>
          <p:cNvSpPr txBox="1"/>
          <p:nvPr/>
        </p:nvSpPr>
        <p:spPr>
          <a:xfrm>
            <a:off x="822543" y="4357375"/>
            <a:ext cx="7852074" cy="369332"/>
          </a:xfrm>
          <a:prstGeom prst="rect">
            <a:avLst/>
          </a:prstGeom>
          <a:noFill/>
        </p:spPr>
        <p:txBody>
          <a:bodyPr wrap="square">
            <a:spAutoFit/>
          </a:bodyPr>
          <a:lstStyle/>
          <a:p>
            <a:r>
              <a:rPr lang="en-US" dirty="0"/>
              <a:t>In 2024, Iceland's total fertility rate was 1.56, the lowest ever recorded. </a:t>
            </a:r>
            <a:endParaRPr lang="en-DE" dirty="0"/>
          </a:p>
        </p:txBody>
      </p:sp>
    </p:spTree>
    <p:extLst>
      <p:ext uri="{BB962C8B-B14F-4D97-AF65-F5344CB8AC3E}">
        <p14:creationId xmlns:p14="http://schemas.microsoft.com/office/powerpoint/2010/main" val="10176465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8C4965-F89C-AAD3-C045-288C6049A8F1}"/>
            </a:ext>
          </a:extLst>
        </p:cNvPr>
        <p:cNvGrpSpPr/>
        <p:nvPr/>
      </p:nvGrpSpPr>
      <p:grpSpPr>
        <a:xfrm>
          <a:off x="0" y="0"/>
          <a:ext cx="0" cy="0"/>
          <a:chOff x="0" y="0"/>
          <a:chExt cx="0" cy="0"/>
        </a:xfrm>
      </p:grpSpPr>
      <p:sp>
        <p:nvSpPr>
          <p:cNvPr id="10" name="Текстово поле 9">
            <a:extLst>
              <a:ext uri="{FF2B5EF4-FFF2-40B4-BE49-F238E27FC236}">
                <a16:creationId xmlns:a16="http://schemas.microsoft.com/office/drawing/2014/main" id="{D696C170-58C1-6C7B-19B0-DD435D58C428}"/>
              </a:ext>
            </a:extLst>
          </p:cNvPr>
          <p:cNvSpPr txBox="1"/>
          <p:nvPr/>
        </p:nvSpPr>
        <p:spPr>
          <a:xfrm>
            <a:off x="361949" y="5482458"/>
            <a:ext cx="2762251" cy="307777"/>
          </a:xfrm>
          <a:prstGeom prst="rect">
            <a:avLst/>
          </a:prstGeom>
          <a:noFill/>
        </p:spPr>
        <p:txBody>
          <a:bodyPr wrap="square" rtlCol="0">
            <a:spAutoFit/>
          </a:bodyPr>
          <a:lstStyle/>
          <a:p>
            <a:pPr defTabSz="685800" fontAlgn="auto">
              <a:spcBef>
                <a:spcPts val="0"/>
              </a:spcBef>
              <a:spcAft>
                <a:spcPts val="0"/>
              </a:spcAft>
            </a:pPr>
            <a:r>
              <a:rPr lang="en-US" sz="1400" b="1" dirty="0">
                <a:solidFill>
                  <a:srgbClr val="0A4C5C"/>
                </a:solidFill>
                <a:latin typeface="Bahnschrift Condensed" panose="020B0502040204020203" pitchFamily="34" charset="0"/>
              </a:rPr>
              <a:t>GLOBAL LABOR ORGANIZATION</a:t>
            </a:r>
            <a:endParaRPr lang="bg-BG" sz="1400" b="1" dirty="0">
              <a:solidFill>
                <a:srgbClr val="0A4C5C"/>
              </a:solidFill>
              <a:latin typeface="Bahnschrift Condensed" panose="020B0502040204020203" pitchFamily="34" charset="0"/>
            </a:endParaRPr>
          </a:p>
        </p:txBody>
      </p:sp>
      <p:sp>
        <p:nvSpPr>
          <p:cNvPr id="11" name="Контейнер за долния колонтитул 6">
            <a:extLst>
              <a:ext uri="{FF2B5EF4-FFF2-40B4-BE49-F238E27FC236}">
                <a16:creationId xmlns:a16="http://schemas.microsoft.com/office/drawing/2014/main" id="{1048FD97-D858-2BAC-F6F7-CC7F27753919}"/>
              </a:ext>
            </a:extLst>
          </p:cNvPr>
          <p:cNvSpPr>
            <a:spLocks noGrp="1"/>
          </p:cNvSpPr>
          <p:nvPr>
            <p:ph type="ftr" idx="11"/>
          </p:nvPr>
        </p:nvSpPr>
        <p:spPr>
          <a:xfrm>
            <a:off x="3352800" y="5638800"/>
            <a:ext cx="2762250" cy="433512"/>
          </a:xfrm>
        </p:spPr>
        <p:txBody>
          <a:bodyPr/>
          <a:lstStyle/>
          <a:p>
            <a:pPr defTabSz="685800" fontAlgn="auto">
              <a:spcBef>
                <a:spcPts val="0"/>
              </a:spcBef>
              <a:spcAft>
                <a:spcPts val="0"/>
              </a:spcAft>
            </a:pPr>
            <a:r>
              <a:rPr lang="de-DE" sz="1350" dirty="0">
                <a:solidFill>
                  <a:prstClr val="black">
                    <a:tint val="75000"/>
                  </a:prstClr>
                </a:solidFill>
                <a:latin typeface="Calibri" panose="020F0502020204030204"/>
              </a:rPr>
              <a:t>Klaus F. Zimmermann</a:t>
            </a:r>
            <a:endParaRPr lang="bg-BG" sz="1350" dirty="0">
              <a:solidFill>
                <a:prstClr val="black">
                  <a:tint val="75000"/>
                </a:prstClr>
              </a:solidFill>
              <a:latin typeface="Calibri" panose="020F0502020204030204"/>
            </a:endParaRPr>
          </a:p>
        </p:txBody>
      </p:sp>
      <p:sp>
        <p:nvSpPr>
          <p:cNvPr id="3" name="Правоъгълник 2">
            <a:extLst>
              <a:ext uri="{FF2B5EF4-FFF2-40B4-BE49-F238E27FC236}">
                <a16:creationId xmlns:a16="http://schemas.microsoft.com/office/drawing/2014/main" id="{C7B8E089-FAF2-ACC1-3B6D-7B0DEC42F8E7}"/>
              </a:ext>
            </a:extLst>
          </p:cNvPr>
          <p:cNvSpPr/>
          <p:nvPr/>
        </p:nvSpPr>
        <p:spPr>
          <a:xfrm>
            <a:off x="0" y="6281760"/>
            <a:ext cx="9144000" cy="589856"/>
          </a:xfrm>
          <a:prstGeom prst="rect">
            <a:avLst/>
          </a:prstGeom>
          <a:solidFill>
            <a:srgbClr val="176F83"/>
          </a:solidFill>
          <a:ln>
            <a:noFill/>
          </a:ln>
        </p:spPr>
        <p:style>
          <a:lnRef idx="0">
            <a:scrgbClr r="0" g="0" b="0"/>
          </a:lnRef>
          <a:fillRef idx="1003">
            <a:schemeClr val="dk2"/>
          </a:fillRef>
          <a:effectRef idx="0">
            <a:scrgbClr r="0" g="0" b="0"/>
          </a:effectRef>
          <a:fontRef idx="minor">
            <a:schemeClr val="lt1"/>
          </a:fontRef>
        </p:style>
        <p:txBody>
          <a:bodyPr rtlCol="0" anchor="ctr"/>
          <a:lstStyle/>
          <a:p>
            <a:pPr algn="ctr" defTabSz="685800" fontAlgn="auto">
              <a:spcBef>
                <a:spcPts val="0"/>
              </a:spcBef>
              <a:spcAft>
                <a:spcPts val="0"/>
              </a:spcAft>
            </a:pPr>
            <a:endParaRPr lang="bg-BG" sz="1350" dirty="0">
              <a:solidFill>
                <a:prstClr val="white"/>
              </a:solidFill>
            </a:endParaRPr>
          </a:p>
        </p:txBody>
      </p:sp>
      <p:pic>
        <p:nvPicPr>
          <p:cNvPr id="12" name="Picture 2">
            <a:extLst>
              <a:ext uri="{FF2B5EF4-FFF2-40B4-BE49-F238E27FC236}">
                <a16:creationId xmlns:a16="http://schemas.microsoft.com/office/drawing/2014/main" id="{916FD436-3A33-EA02-FAC5-2E8C132B146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79690" y="5546330"/>
            <a:ext cx="589855" cy="589855"/>
          </a:xfrm>
          <a:prstGeom prst="rect">
            <a:avLst/>
          </a:prstGeom>
        </p:spPr>
      </p:pic>
      <p:sp>
        <p:nvSpPr>
          <p:cNvPr id="4" name="Rectangle 3">
            <a:extLst>
              <a:ext uri="{FF2B5EF4-FFF2-40B4-BE49-F238E27FC236}">
                <a16:creationId xmlns:a16="http://schemas.microsoft.com/office/drawing/2014/main" id="{B61AF62C-2E1C-9FA9-DCDD-EA5B736A100D}"/>
              </a:ext>
            </a:extLst>
          </p:cNvPr>
          <p:cNvSpPr/>
          <p:nvPr/>
        </p:nvSpPr>
        <p:spPr>
          <a:xfrm>
            <a:off x="1143000" y="283656"/>
            <a:ext cx="4572000" cy="1323439"/>
          </a:xfrm>
          <a:prstGeom prst="rect">
            <a:avLst/>
          </a:prstGeom>
        </p:spPr>
        <p:txBody>
          <a:bodyPr wrap="square">
            <a:spAutoFit/>
          </a:bodyPr>
          <a:lstStyle/>
          <a:p>
            <a:r>
              <a:rPr lang="en-US" sz="3600" b="1" dirty="0">
                <a:solidFill>
                  <a:srgbClr val="176F83"/>
                </a:solidFill>
                <a:latin typeface="Calibri Light" panose="020F0302020204030204"/>
              </a:rPr>
              <a:t>China</a:t>
            </a:r>
          </a:p>
          <a:p>
            <a:endParaRPr lang="en-US" sz="4400" b="1" dirty="0">
              <a:solidFill>
                <a:srgbClr val="176F83"/>
              </a:solidFill>
              <a:latin typeface="Calibri Light" panose="020F0302020204030204"/>
            </a:endParaRPr>
          </a:p>
        </p:txBody>
      </p:sp>
      <p:pic>
        <p:nvPicPr>
          <p:cNvPr id="5" name="Picture 4">
            <a:extLst>
              <a:ext uri="{FF2B5EF4-FFF2-40B4-BE49-F238E27FC236}">
                <a16:creationId xmlns:a16="http://schemas.microsoft.com/office/drawing/2014/main" id="{6CF677D6-99EE-586F-EAD0-1F447747EC44}"/>
              </a:ext>
            </a:extLst>
          </p:cNvPr>
          <p:cNvPicPr>
            <a:picLocks noChangeAspect="1"/>
          </p:cNvPicPr>
          <p:nvPr/>
        </p:nvPicPr>
        <p:blipFill>
          <a:blip r:embed="rId3"/>
          <a:stretch>
            <a:fillRect/>
          </a:stretch>
        </p:blipFill>
        <p:spPr>
          <a:xfrm>
            <a:off x="2971800" y="5299911"/>
            <a:ext cx="2972956" cy="791561"/>
          </a:xfrm>
          <a:prstGeom prst="rect">
            <a:avLst/>
          </a:prstGeom>
        </p:spPr>
      </p:pic>
      <p:sp>
        <p:nvSpPr>
          <p:cNvPr id="13" name="TextBox 12">
            <a:extLst>
              <a:ext uri="{FF2B5EF4-FFF2-40B4-BE49-F238E27FC236}">
                <a16:creationId xmlns:a16="http://schemas.microsoft.com/office/drawing/2014/main" id="{8D1E7BC9-B99E-3399-B0A1-768BD6B93386}"/>
              </a:ext>
            </a:extLst>
          </p:cNvPr>
          <p:cNvSpPr txBox="1"/>
          <p:nvPr/>
        </p:nvSpPr>
        <p:spPr>
          <a:xfrm>
            <a:off x="6343650" y="5607669"/>
            <a:ext cx="2057400" cy="261610"/>
          </a:xfrm>
          <a:prstGeom prst="rect">
            <a:avLst/>
          </a:prstGeom>
          <a:noFill/>
        </p:spPr>
        <p:txBody>
          <a:bodyPr wrap="square">
            <a:spAutoFit/>
          </a:bodyPr>
          <a:lstStyle/>
          <a:p>
            <a:r>
              <a:rPr lang="en-US" sz="1100" dirty="0">
                <a:solidFill>
                  <a:prstClr val="black"/>
                </a:solidFill>
              </a:rPr>
              <a:t>Source: </a:t>
            </a:r>
            <a:r>
              <a:rPr lang="en-US" sz="1100" dirty="0" err="1">
                <a:solidFill>
                  <a:prstClr val="black"/>
                </a:solidFill>
              </a:rPr>
              <a:t>Worldbank</a:t>
            </a:r>
            <a:r>
              <a:rPr lang="en-US" sz="1100" dirty="0">
                <a:solidFill>
                  <a:prstClr val="black"/>
                </a:solidFill>
              </a:rPr>
              <a:t> </a:t>
            </a:r>
          </a:p>
        </p:txBody>
      </p:sp>
      <p:pic>
        <p:nvPicPr>
          <p:cNvPr id="6" name="Picture 5">
            <a:extLst>
              <a:ext uri="{FF2B5EF4-FFF2-40B4-BE49-F238E27FC236}">
                <a16:creationId xmlns:a16="http://schemas.microsoft.com/office/drawing/2014/main" id="{4D380698-B7FD-1B0A-BEEC-5C83FE35AA84}"/>
              </a:ext>
            </a:extLst>
          </p:cNvPr>
          <p:cNvPicPr>
            <a:picLocks noChangeAspect="1"/>
          </p:cNvPicPr>
          <p:nvPr/>
        </p:nvPicPr>
        <p:blipFill>
          <a:blip r:embed="rId4"/>
          <a:stretch>
            <a:fillRect/>
          </a:stretch>
        </p:blipFill>
        <p:spPr>
          <a:xfrm>
            <a:off x="1066800" y="457200"/>
            <a:ext cx="4953000" cy="4629698"/>
          </a:xfrm>
          <a:prstGeom prst="rect">
            <a:avLst/>
          </a:prstGeom>
        </p:spPr>
      </p:pic>
    </p:spTree>
    <p:extLst>
      <p:ext uri="{BB962C8B-B14F-4D97-AF65-F5344CB8AC3E}">
        <p14:creationId xmlns:p14="http://schemas.microsoft.com/office/powerpoint/2010/main" val="34837839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4D59AA-605B-EEC8-4856-656E0EE7DF9C}"/>
            </a:ext>
          </a:extLst>
        </p:cNvPr>
        <p:cNvGrpSpPr/>
        <p:nvPr/>
      </p:nvGrpSpPr>
      <p:grpSpPr>
        <a:xfrm>
          <a:off x="0" y="0"/>
          <a:ext cx="0" cy="0"/>
          <a:chOff x="0" y="0"/>
          <a:chExt cx="0" cy="0"/>
        </a:xfrm>
      </p:grpSpPr>
      <p:sp>
        <p:nvSpPr>
          <p:cNvPr id="10" name="Текстово поле 9">
            <a:extLst>
              <a:ext uri="{FF2B5EF4-FFF2-40B4-BE49-F238E27FC236}">
                <a16:creationId xmlns:a16="http://schemas.microsoft.com/office/drawing/2014/main" id="{8887921A-8418-7A0A-50B9-F8BA91B3C6E9}"/>
              </a:ext>
            </a:extLst>
          </p:cNvPr>
          <p:cNvSpPr txBox="1"/>
          <p:nvPr/>
        </p:nvSpPr>
        <p:spPr>
          <a:xfrm>
            <a:off x="361949" y="5482458"/>
            <a:ext cx="2762251" cy="307777"/>
          </a:xfrm>
          <a:prstGeom prst="rect">
            <a:avLst/>
          </a:prstGeom>
          <a:noFill/>
        </p:spPr>
        <p:txBody>
          <a:bodyPr wrap="square" rtlCol="0">
            <a:spAutoFit/>
          </a:bodyPr>
          <a:lstStyle/>
          <a:p>
            <a:pPr defTabSz="685800" fontAlgn="auto">
              <a:spcBef>
                <a:spcPts val="0"/>
              </a:spcBef>
              <a:spcAft>
                <a:spcPts val="0"/>
              </a:spcAft>
            </a:pPr>
            <a:r>
              <a:rPr lang="en-US" sz="1400" b="1" dirty="0">
                <a:solidFill>
                  <a:srgbClr val="0A4C5C"/>
                </a:solidFill>
                <a:latin typeface="Bahnschrift Condensed" panose="020B0502040204020203" pitchFamily="34" charset="0"/>
              </a:rPr>
              <a:t>GLOBAL LABOR ORGANIZATION</a:t>
            </a:r>
            <a:endParaRPr lang="bg-BG" sz="1400" b="1" dirty="0">
              <a:solidFill>
                <a:srgbClr val="0A4C5C"/>
              </a:solidFill>
              <a:latin typeface="Bahnschrift Condensed" panose="020B0502040204020203" pitchFamily="34" charset="0"/>
            </a:endParaRPr>
          </a:p>
        </p:txBody>
      </p:sp>
      <p:sp>
        <p:nvSpPr>
          <p:cNvPr id="11" name="Контейнер за долния колонтитул 6">
            <a:extLst>
              <a:ext uri="{FF2B5EF4-FFF2-40B4-BE49-F238E27FC236}">
                <a16:creationId xmlns:a16="http://schemas.microsoft.com/office/drawing/2014/main" id="{4B35F1B6-D591-70A5-358B-A4C55FCD86B7}"/>
              </a:ext>
            </a:extLst>
          </p:cNvPr>
          <p:cNvSpPr>
            <a:spLocks noGrp="1"/>
          </p:cNvSpPr>
          <p:nvPr>
            <p:ph type="ftr" idx="11"/>
          </p:nvPr>
        </p:nvSpPr>
        <p:spPr>
          <a:xfrm>
            <a:off x="3352800" y="5638800"/>
            <a:ext cx="2762250" cy="433512"/>
          </a:xfrm>
        </p:spPr>
        <p:txBody>
          <a:bodyPr/>
          <a:lstStyle/>
          <a:p>
            <a:pPr defTabSz="685800" fontAlgn="auto">
              <a:spcBef>
                <a:spcPts val="0"/>
              </a:spcBef>
              <a:spcAft>
                <a:spcPts val="0"/>
              </a:spcAft>
            </a:pPr>
            <a:r>
              <a:rPr lang="de-DE" sz="1350" dirty="0">
                <a:solidFill>
                  <a:prstClr val="black">
                    <a:tint val="75000"/>
                  </a:prstClr>
                </a:solidFill>
                <a:latin typeface="Calibri" panose="020F0502020204030204"/>
              </a:rPr>
              <a:t>Klaus F. Zimmermann</a:t>
            </a:r>
            <a:endParaRPr lang="bg-BG" sz="1350" dirty="0">
              <a:solidFill>
                <a:prstClr val="black">
                  <a:tint val="75000"/>
                </a:prstClr>
              </a:solidFill>
              <a:latin typeface="Calibri" panose="020F0502020204030204"/>
            </a:endParaRPr>
          </a:p>
        </p:txBody>
      </p:sp>
      <p:sp>
        <p:nvSpPr>
          <p:cNvPr id="3" name="Правоъгълник 2">
            <a:extLst>
              <a:ext uri="{FF2B5EF4-FFF2-40B4-BE49-F238E27FC236}">
                <a16:creationId xmlns:a16="http://schemas.microsoft.com/office/drawing/2014/main" id="{634C8BD7-A831-6742-76CD-ED01C0F508FF}"/>
              </a:ext>
            </a:extLst>
          </p:cNvPr>
          <p:cNvSpPr/>
          <p:nvPr/>
        </p:nvSpPr>
        <p:spPr>
          <a:xfrm>
            <a:off x="0" y="6281760"/>
            <a:ext cx="9144000" cy="589856"/>
          </a:xfrm>
          <a:prstGeom prst="rect">
            <a:avLst/>
          </a:prstGeom>
          <a:solidFill>
            <a:srgbClr val="176F83"/>
          </a:solidFill>
          <a:ln>
            <a:noFill/>
          </a:ln>
        </p:spPr>
        <p:style>
          <a:lnRef idx="0">
            <a:scrgbClr r="0" g="0" b="0"/>
          </a:lnRef>
          <a:fillRef idx="1003">
            <a:schemeClr val="dk2"/>
          </a:fillRef>
          <a:effectRef idx="0">
            <a:scrgbClr r="0" g="0" b="0"/>
          </a:effectRef>
          <a:fontRef idx="minor">
            <a:schemeClr val="lt1"/>
          </a:fontRef>
        </p:style>
        <p:txBody>
          <a:bodyPr rtlCol="0" anchor="ctr"/>
          <a:lstStyle/>
          <a:p>
            <a:pPr algn="ctr" defTabSz="685800" fontAlgn="auto">
              <a:spcBef>
                <a:spcPts val="0"/>
              </a:spcBef>
              <a:spcAft>
                <a:spcPts val="0"/>
              </a:spcAft>
            </a:pPr>
            <a:endParaRPr lang="bg-BG" sz="1350" dirty="0">
              <a:solidFill>
                <a:prstClr val="white"/>
              </a:solidFill>
            </a:endParaRPr>
          </a:p>
        </p:txBody>
      </p:sp>
      <p:pic>
        <p:nvPicPr>
          <p:cNvPr id="12" name="Picture 2">
            <a:extLst>
              <a:ext uri="{FF2B5EF4-FFF2-40B4-BE49-F238E27FC236}">
                <a16:creationId xmlns:a16="http://schemas.microsoft.com/office/drawing/2014/main" id="{6A757AB6-A0A6-E07F-4236-1476674FBCE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79690" y="5546330"/>
            <a:ext cx="589855" cy="589855"/>
          </a:xfrm>
          <a:prstGeom prst="rect">
            <a:avLst/>
          </a:prstGeom>
        </p:spPr>
      </p:pic>
      <p:sp>
        <p:nvSpPr>
          <p:cNvPr id="2" name="Rectangle 1">
            <a:extLst>
              <a:ext uri="{FF2B5EF4-FFF2-40B4-BE49-F238E27FC236}">
                <a16:creationId xmlns:a16="http://schemas.microsoft.com/office/drawing/2014/main" id="{BDB623F9-2839-F64F-C479-A0BBCD8FAAE4}"/>
              </a:ext>
            </a:extLst>
          </p:cNvPr>
          <p:cNvSpPr/>
          <p:nvPr/>
        </p:nvSpPr>
        <p:spPr>
          <a:xfrm>
            <a:off x="707438" y="1139305"/>
            <a:ext cx="7943852" cy="3108543"/>
          </a:xfrm>
          <a:prstGeom prst="rect">
            <a:avLst/>
          </a:prstGeom>
        </p:spPr>
        <p:txBody>
          <a:bodyPr wrap="square">
            <a:spAutoFit/>
          </a:bodyPr>
          <a:lstStyle/>
          <a:p>
            <a:pPr marL="285750" indent="-285750">
              <a:buFont typeface="Arial" panose="020B0604020202020204" pitchFamily="34" charset="0"/>
              <a:buChar char="•"/>
            </a:pPr>
            <a:endParaRPr lang="en-US" sz="2800" b="1" dirty="0">
              <a:solidFill>
                <a:prstClr val="black"/>
              </a:solidFill>
            </a:endParaRPr>
          </a:p>
          <a:p>
            <a:pPr marL="285750" indent="-285750">
              <a:buFont typeface="Arial" panose="020B0604020202020204" pitchFamily="34" charset="0"/>
              <a:buChar char="•"/>
            </a:pPr>
            <a:r>
              <a:rPr lang="en-US" sz="2800" b="1" dirty="0">
                <a:solidFill>
                  <a:prstClr val="black"/>
                </a:solidFill>
              </a:rPr>
              <a:t>Fertility Decline in OECD and EU: Recent Trends</a:t>
            </a:r>
          </a:p>
          <a:p>
            <a:pPr marL="285750" indent="-285750">
              <a:buFont typeface="Arial" panose="020B0604020202020204" pitchFamily="34" charset="0"/>
              <a:buChar char="•"/>
            </a:pPr>
            <a:endParaRPr lang="en-US" sz="2800" b="1" dirty="0">
              <a:solidFill>
                <a:prstClr val="black"/>
              </a:solidFill>
            </a:endParaRPr>
          </a:p>
          <a:p>
            <a:pPr marL="285750" indent="-285750">
              <a:buFont typeface="Arial" panose="020B0604020202020204" pitchFamily="34" charset="0"/>
              <a:buChar char="•"/>
            </a:pPr>
            <a:r>
              <a:rPr lang="en-US" sz="2800" b="1" dirty="0">
                <a:solidFill>
                  <a:prstClr val="black"/>
                </a:solidFill>
              </a:rPr>
              <a:t>Past Decade and Post-2020</a:t>
            </a:r>
          </a:p>
          <a:p>
            <a:br>
              <a:rPr lang="en-US" sz="2800" b="1" dirty="0">
                <a:solidFill>
                  <a:prstClr val="black"/>
                </a:solidFill>
              </a:rPr>
            </a:br>
            <a:endParaRPr lang="en-US" sz="2800" b="1" dirty="0">
              <a:solidFill>
                <a:prstClr val="black"/>
              </a:solidFill>
            </a:endParaRPr>
          </a:p>
        </p:txBody>
      </p:sp>
      <p:sp>
        <p:nvSpPr>
          <p:cNvPr id="4" name="Rectangle 3">
            <a:extLst>
              <a:ext uri="{FF2B5EF4-FFF2-40B4-BE49-F238E27FC236}">
                <a16:creationId xmlns:a16="http://schemas.microsoft.com/office/drawing/2014/main" id="{81A53729-1219-5786-71C1-0231E49FD4DF}"/>
              </a:ext>
            </a:extLst>
          </p:cNvPr>
          <p:cNvSpPr/>
          <p:nvPr/>
        </p:nvSpPr>
        <p:spPr>
          <a:xfrm>
            <a:off x="685800" y="283654"/>
            <a:ext cx="8153400" cy="769441"/>
          </a:xfrm>
          <a:prstGeom prst="rect">
            <a:avLst/>
          </a:prstGeom>
        </p:spPr>
        <p:txBody>
          <a:bodyPr wrap="square">
            <a:spAutoFit/>
          </a:bodyPr>
          <a:lstStyle/>
          <a:p>
            <a:r>
              <a:rPr lang="en-US" sz="4400" b="1" dirty="0">
                <a:solidFill>
                  <a:srgbClr val="176F83"/>
                </a:solidFill>
                <a:latin typeface="Calibri Light" panose="020F0302020204030204"/>
              </a:rPr>
              <a:t>Preview</a:t>
            </a:r>
            <a:endParaRPr lang="en-US" sz="2800" b="1" dirty="0">
              <a:solidFill>
                <a:srgbClr val="176F83"/>
              </a:solidFill>
              <a:latin typeface="Calibri Light" panose="020F0302020204030204"/>
            </a:endParaRPr>
          </a:p>
        </p:txBody>
      </p:sp>
      <p:pic>
        <p:nvPicPr>
          <p:cNvPr id="5" name="Picture 4">
            <a:extLst>
              <a:ext uri="{FF2B5EF4-FFF2-40B4-BE49-F238E27FC236}">
                <a16:creationId xmlns:a16="http://schemas.microsoft.com/office/drawing/2014/main" id="{7FAF9691-A475-0EC3-F011-FC3D30303859}"/>
              </a:ext>
            </a:extLst>
          </p:cNvPr>
          <p:cNvPicPr>
            <a:picLocks noChangeAspect="1"/>
          </p:cNvPicPr>
          <p:nvPr/>
        </p:nvPicPr>
        <p:blipFill>
          <a:blip r:embed="rId3"/>
          <a:stretch>
            <a:fillRect/>
          </a:stretch>
        </p:blipFill>
        <p:spPr>
          <a:xfrm>
            <a:off x="2971800" y="5299911"/>
            <a:ext cx="2972956" cy="791561"/>
          </a:xfrm>
          <a:prstGeom prst="rect">
            <a:avLst/>
          </a:prstGeom>
        </p:spPr>
      </p:pic>
    </p:spTree>
    <p:extLst>
      <p:ext uri="{BB962C8B-B14F-4D97-AF65-F5344CB8AC3E}">
        <p14:creationId xmlns:p14="http://schemas.microsoft.com/office/powerpoint/2010/main" val="25805562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3DAC81-CCAE-F876-2410-55A12C9F0028}"/>
            </a:ext>
          </a:extLst>
        </p:cNvPr>
        <p:cNvGrpSpPr/>
        <p:nvPr/>
      </p:nvGrpSpPr>
      <p:grpSpPr>
        <a:xfrm>
          <a:off x="0" y="0"/>
          <a:ext cx="0" cy="0"/>
          <a:chOff x="0" y="0"/>
          <a:chExt cx="0" cy="0"/>
        </a:xfrm>
      </p:grpSpPr>
      <p:sp>
        <p:nvSpPr>
          <p:cNvPr id="10" name="Текстово поле 9">
            <a:extLst>
              <a:ext uri="{FF2B5EF4-FFF2-40B4-BE49-F238E27FC236}">
                <a16:creationId xmlns:a16="http://schemas.microsoft.com/office/drawing/2014/main" id="{79BE7D46-9BDC-CE3A-E0E0-9D2F8BAAB09C}"/>
              </a:ext>
            </a:extLst>
          </p:cNvPr>
          <p:cNvSpPr txBox="1"/>
          <p:nvPr/>
        </p:nvSpPr>
        <p:spPr>
          <a:xfrm>
            <a:off x="361949" y="5482458"/>
            <a:ext cx="2762251" cy="307777"/>
          </a:xfrm>
          <a:prstGeom prst="rect">
            <a:avLst/>
          </a:prstGeom>
          <a:noFill/>
        </p:spPr>
        <p:txBody>
          <a:bodyPr wrap="square" rtlCol="0">
            <a:spAutoFit/>
          </a:bodyPr>
          <a:lstStyle/>
          <a:p>
            <a:pPr defTabSz="685800" fontAlgn="auto">
              <a:spcBef>
                <a:spcPts val="0"/>
              </a:spcBef>
              <a:spcAft>
                <a:spcPts val="0"/>
              </a:spcAft>
            </a:pPr>
            <a:r>
              <a:rPr lang="en-US" sz="1400" b="1" dirty="0">
                <a:solidFill>
                  <a:srgbClr val="0A4C5C"/>
                </a:solidFill>
                <a:latin typeface="Bahnschrift Condensed" panose="020B0502040204020203" pitchFamily="34" charset="0"/>
              </a:rPr>
              <a:t>GLOBAL LABOR ORGANIZATION</a:t>
            </a:r>
            <a:endParaRPr lang="bg-BG" sz="1400" b="1" dirty="0">
              <a:solidFill>
                <a:srgbClr val="0A4C5C"/>
              </a:solidFill>
              <a:latin typeface="Bahnschrift Condensed" panose="020B0502040204020203" pitchFamily="34" charset="0"/>
            </a:endParaRPr>
          </a:p>
        </p:txBody>
      </p:sp>
      <p:sp>
        <p:nvSpPr>
          <p:cNvPr id="11" name="Контейнер за долния колонтитул 6">
            <a:extLst>
              <a:ext uri="{FF2B5EF4-FFF2-40B4-BE49-F238E27FC236}">
                <a16:creationId xmlns:a16="http://schemas.microsoft.com/office/drawing/2014/main" id="{BBEEB0B4-BFA7-0541-7AFA-712DF7F8240A}"/>
              </a:ext>
            </a:extLst>
          </p:cNvPr>
          <p:cNvSpPr>
            <a:spLocks noGrp="1"/>
          </p:cNvSpPr>
          <p:nvPr>
            <p:ph type="ftr" idx="11"/>
          </p:nvPr>
        </p:nvSpPr>
        <p:spPr>
          <a:xfrm>
            <a:off x="3352800" y="5638800"/>
            <a:ext cx="2762250" cy="433512"/>
          </a:xfrm>
        </p:spPr>
        <p:txBody>
          <a:bodyPr/>
          <a:lstStyle/>
          <a:p>
            <a:pPr defTabSz="685800" fontAlgn="auto">
              <a:spcBef>
                <a:spcPts val="0"/>
              </a:spcBef>
              <a:spcAft>
                <a:spcPts val="0"/>
              </a:spcAft>
            </a:pPr>
            <a:r>
              <a:rPr lang="de-DE" sz="1350" dirty="0">
                <a:solidFill>
                  <a:prstClr val="black">
                    <a:tint val="75000"/>
                  </a:prstClr>
                </a:solidFill>
                <a:latin typeface="Calibri" panose="020F0502020204030204"/>
              </a:rPr>
              <a:t>Klaus F. Zimmermann</a:t>
            </a:r>
            <a:endParaRPr lang="bg-BG" sz="1350" dirty="0">
              <a:solidFill>
                <a:prstClr val="black">
                  <a:tint val="75000"/>
                </a:prstClr>
              </a:solidFill>
              <a:latin typeface="Calibri" panose="020F0502020204030204"/>
            </a:endParaRPr>
          </a:p>
        </p:txBody>
      </p:sp>
      <p:sp>
        <p:nvSpPr>
          <p:cNvPr id="3" name="Правоъгълник 2">
            <a:extLst>
              <a:ext uri="{FF2B5EF4-FFF2-40B4-BE49-F238E27FC236}">
                <a16:creationId xmlns:a16="http://schemas.microsoft.com/office/drawing/2014/main" id="{CBEAFC5B-D49D-9439-3083-9C0CE2BC449E}"/>
              </a:ext>
            </a:extLst>
          </p:cNvPr>
          <p:cNvSpPr/>
          <p:nvPr/>
        </p:nvSpPr>
        <p:spPr>
          <a:xfrm>
            <a:off x="0" y="6281760"/>
            <a:ext cx="9144000" cy="589856"/>
          </a:xfrm>
          <a:prstGeom prst="rect">
            <a:avLst/>
          </a:prstGeom>
          <a:solidFill>
            <a:srgbClr val="176F83"/>
          </a:solidFill>
          <a:ln>
            <a:noFill/>
          </a:ln>
        </p:spPr>
        <p:style>
          <a:lnRef idx="0">
            <a:scrgbClr r="0" g="0" b="0"/>
          </a:lnRef>
          <a:fillRef idx="1003">
            <a:schemeClr val="dk2"/>
          </a:fillRef>
          <a:effectRef idx="0">
            <a:scrgbClr r="0" g="0" b="0"/>
          </a:effectRef>
          <a:fontRef idx="minor">
            <a:schemeClr val="lt1"/>
          </a:fontRef>
        </p:style>
        <p:txBody>
          <a:bodyPr rtlCol="0" anchor="ctr"/>
          <a:lstStyle/>
          <a:p>
            <a:pPr algn="ctr" defTabSz="685800" fontAlgn="auto">
              <a:spcBef>
                <a:spcPts val="0"/>
              </a:spcBef>
              <a:spcAft>
                <a:spcPts val="0"/>
              </a:spcAft>
            </a:pPr>
            <a:endParaRPr lang="bg-BG" sz="1350" dirty="0">
              <a:solidFill>
                <a:prstClr val="white"/>
              </a:solidFill>
            </a:endParaRPr>
          </a:p>
        </p:txBody>
      </p:sp>
      <p:pic>
        <p:nvPicPr>
          <p:cNvPr id="12" name="Picture 2">
            <a:extLst>
              <a:ext uri="{FF2B5EF4-FFF2-40B4-BE49-F238E27FC236}">
                <a16:creationId xmlns:a16="http://schemas.microsoft.com/office/drawing/2014/main" id="{F9D3BED3-946F-B700-E25A-49E010D390E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79690" y="5546330"/>
            <a:ext cx="589855" cy="589855"/>
          </a:xfrm>
          <a:prstGeom prst="rect">
            <a:avLst/>
          </a:prstGeom>
        </p:spPr>
      </p:pic>
      <p:sp>
        <p:nvSpPr>
          <p:cNvPr id="4" name="Rectangle 3">
            <a:extLst>
              <a:ext uri="{FF2B5EF4-FFF2-40B4-BE49-F238E27FC236}">
                <a16:creationId xmlns:a16="http://schemas.microsoft.com/office/drawing/2014/main" id="{0A3661F0-B7EC-9CDD-14FB-7EE22111A043}"/>
              </a:ext>
            </a:extLst>
          </p:cNvPr>
          <p:cNvSpPr/>
          <p:nvPr/>
        </p:nvSpPr>
        <p:spPr>
          <a:xfrm>
            <a:off x="1143000" y="283656"/>
            <a:ext cx="4572000" cy="1323439"/>
          </a:xfrm>
          <a:prstGeom prst="rect">
            <a:avLst/>
          </a:prstGeom>
        </p:spPr>
        <p:txBody>
          <a:bodyPr wrap="square">
            <a:spAutoFit/>
          </a:bodyPr>
          <a:lstStyle/>
          <a:p>
            <a:r>
              <a:rPr lang="en-US" sz="3600" b="1" dirty="0">
                <a:solidFill>
                  <a:srgbClr val="176F83"/>
                </a:solidFill>
                <a:latin typeface="Calibri Light" panose="020F0302020204030204"/>
              </a:rPr>
              <a:t>China</a:t>
            </a:r>
          </a:p>
          <a:p>
            <a:endParaRPr lang="en-US" sz="4400" b="1" dirty="0">
              <a:solidFill>
                <a:srgbClr val="176F83"/>
              </a:solidFill>
              <a:latin typeface="Calibri Light" panose="020F0302020204030204"/>
            </a:endParaRPr>
          </a:p>
        </p:txBody>
      </p:sp>
      <p:pic>
        <p:nvPicPr>
          <p:cNvPr id="5" name="Picture 4">
            <a:extLst>
              <a:ext uri="{FF2B5EF4-FFF2-40B4-BE49-F238E27FC236}">
                <a16:creationId xmlns:a16="http://schemas.microsoft.com/office/drawing/2014/main" id="{BB4F3246-DEDA-04CF-53FD-389748AF8792}"/>
              </a:ext>
            </a:extLst>
          </p:cNvPr>
          <p:cNvPicPr>
            <a:picLocks noChangeAspect="1"/>
          </p:cNvPicPr>
          <p:nvPr/>
        </p:nvPicPr>
        <p:blipFill>
          <a:blip r:embed="rId3"/>
          <a:stretch>
            <a:fillRect/>
          </a:stretch>
        </p:blipFill>
        <p:spPr>
          <a:xfrm>
            <a:off x="2971800" y="5299911"/>
            <a:ext cx="2972956" cy="791561"/>
          </a:xfrm>
          <a:prstGeom prst="rect">
            <a:avLst/>
          </a:prstGeom>
        </p:spPr>
      </p:pic>
      <p:sp>
        <p:nvSpPr>
          <p:cNvPr id="13" name="TextBox 12">
            <a:extLst>
              <a:ext uri="{FF2B5EF4-FFF2-40B4-BE49-F238E27FC236}">
                <a16:creationId xmlns:a16="http://schemas.microsoft.com/office/drawing/2014/main" id="{B90E72C6-F21D-FA2A-DBD7-368CD1FF3D05}"/>
              </a:ext>
            </a:extLst>
          </p:cNvPr>
          <p:cNvSpPr txBox="1"/>
          <p:nvPr/>
        </p:nvSpPr>
        <p:spPr>
          <a:xfrm>
            <a:off x="6170845" y="5337375"/>
            <a:ext cx="2057400" cy="430887"/>
          </a:xfrm>
          <a:prstGeom prst="rect">
            <a:avLst/>
          </a:prstGeom>
          <a:noFill/>
        </p:spPr>
        <p:txBody>
          <a:bodyPr wrap="square">
            <a:spAutoFit/>
          </a:bodyPr>
          <a:lstStyle/>
          <a:p>
            <a:r>
              <a:rPr lang="en-US" sz="1100" b="1" dirty="0">
                <a:solidFill>
                  <a:prstClr val="black"/>
                </a:solidFill>
              </a:rPr>
              <a:t>Total Fertility Rate</a:t>
            </a:r>
          </a:p>
          <a:p>
            <a:r>
              <a:rPr lang="en-US" sz="1100" dirty="0">
                <a:solidFill>
                  <a:prstClr val="black"/>
                </a:solidFill>
              </a:rPr>
              <a:t>Source: </a:t>
            </a:r>
            <a:r>
              <a:rPr lang="en-US" sz="1100" dirty="0" err="1">
                <a:solidFill>
                  <a:prstClr val="black"/>
                </a:solidFill>
              </a:rPr>
              <a:t>Worldbank</a:t>
            </a:r>
            <a:r>
              <a:rPr lang="en-US" sz="1100" dirty="0">
                <a:solidFill>
                  <a:prstClr val="black"/>
                </a:solidFill>
              </a:rPr>
              <a:t> </a:t>
            </a:r>
          </a:p>
        </p:txBody>
      </p:sp>
      <p:pic>
        <p:nvPicPr>
          <p:cNvPr id="7" name="Picture 6">
            <a:extLst>
              <a:ext uri="{FF2B5EF4-FFF2-40B4-BE49-F238E27FC236}">
                <a16:creationId xmlns:a16="http://schemas.microsoft.com/office/drawing/2014/main" id="{CA010CB5-6A1E-1793-082C-5FA3EA9C3959}"/>
              </a:ext>
            </a:extLst>
          </p:cNvPr>
          <p:cNvPicPr>
            <a:picLocks noChangeAspect="1"/>
          </p:cNvPicPr>
          <p:nvPr/>
        </p:nvPicPr>
        <p:blipFill>
          <a:blip r:embed="rId4"/>
          <a:stretch>
            <a:fillRect/>
          </a:stretch>
        </p:blipFill>
        <p:spPr>
          <a:xfrm>
            <a:off x="925613" y="292987"/>
            <a:ext cx="5006774" cy="533446"/>
          </a:xfrm>
          <a:prstGeom prst="rect">
            <a:avLst/>
          </a:prstGeom>
        </p:spPr>
      </p:pic>
      <p:pic>
        <p:nvPicPr>
          <p:cNvPr id="9" name="Picture 8">
            <a:extLst>
              <a:ext uri="{FF2B5EF4-FFF2-40B4-BE49-F238E27FC236}">
                <a16:creationId xmlns:a16="http://schemas.microsoft.com/office/drawing/2014/main" id="{506C11F7-F255-863B-4CB9-22FE30F11037}"/>
              </a:ext>
            </a:extLst>
          </p:cNvPr>
          <p:cNvPicPr>
            <a:picLocks noChangeAspect="1"/>
          </p:cNvPicPr>
          <p:nvPr/>
        </p:nvPicPr>
        <p:blipFill>
          <a:blip r:embed="rId5"/>
          <a:stretch>
            <a:fillRect/>
          </a:stretch>
        </p:blipFill>
        <p:spPr>
          <a:xfrm>
            <a:off x="4724399" y="1797383"/>
            <a:ext cx="4245145" cy="2228080"/>
          </a:xfrm>
          <a:prstGeom prst="rect">
            <a:avLst/>
          </a:prstGeom>
        </p:spPr>
      </p:pic>
      <p:pic>
        <p:nvPicPr>
          <p:cNvPr id="15" name="Picture 14">
            <a:extLst>
              <a:ext uri="{FF2B5EF4-FFF2-40B4-BE49-F238E27FC236}">
                <a16:creationId xmlns:a16="http://schemas.microsoft.com/office/drawing/2014/main" id="{86766E4C-E4C1-3B8B-77E9-F44D61858668}"/>
              </a:ext>
            </a:extLst>
          </p:cNvPr>
          <p:cNvPicPr>
            <a:picLocks noChangeAspect="1"/>
          </p:cNvPicPr>
          <p:nvPr/>
        </p:nvPicPr>
        <p:blipFill>
          <a:blip r:embed="rId6"/>
          <a:stretch>
            <a:fillRect/>
          </a:stretch>
        </p:blipFill>
        <p:spPr>
          <a:xfrm>
            <a:off x="549761" y="1629385"/>
            <a:ext cx="3717439" cy="2344692"/>
          </a:xfrm>
          <a:prstGeom prst="rect">
            <a:avLst/>
          </a:prstGeom>
        </p:spPr>
      </p:pic>
      <p:sp>
        <p:nvSpPr>
          <p:cNvPr id="17" name="TextBox 16">
            <a:extLst>
              <a:ext uri="{FF2B5EF4-FFF2-40B4-BE49-F238E27FC236}">
                <a16:creationId xmlns:a16="http://schemas.microsoft.com/office/drawing/2014/main" id="{AE5F8098-0F52-F4E5-95CC-F8254FFF1C89}"/>
              </a:ext>
            </a:extLst>
          </p:cNvPr>
          <p:cNvSpPr txBox="1"/>
          <p:nvPr/>
        </p:nvSpPr>
        <p:spPr>
          <a:xfrm>
            <a:off x="1828800" y="4417081"/>
            <a:ext cx="5029200" cy="646331"/>
          </a:xfrm>
          <a:prstGeom prst="rect">
            <a:avLst/>
          </a:prstGeom>
          <a:noFill/>
        </p:spPr>
        <p:txBody>
          <a:bodyPr wrap="square">
            <a:spAutoFit/>
          </a:bodyPr>
          <a:lstStyle/>
          <a:p>
            <a:r>
              <a:rPr lang="en-US" dirty="0"/>
              <a:t>Total Fertility Rate: U, inverse J or simply L</a:t>
            </a:r>
          </a:p>
          <a:p>
            <a:r>
              <a:rPr lang="en-US" dirty="0"/>
              <a:t>Or simply a completed demographic transition?</a:t>
            </a:r>
          </a:p>
        </p:txBody>
      </p:sp>
    </p:spTree>
    <p:extLst>
      <p:ext uri="{BB962C8B-B14F-4D97-AF65-F5344CB8AC3E}">
        <p14:creationId xmlns:p14="http://schemas.microsoft.com/office/powerpoint/2010/main" val="9809918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825470-9881-15FA-C7D1-998F3E599FE6}"/>
            </a:ext>
          </a:extLst>
        </p:cNvPr>
        <p:cNvGrpSpPr/>
        <p:nvPr/>
      </p:nvGrpSpPr>
      <p:grpSpPr>
        <a:xfrm>
          <a:off x="0" y="0"/>
          <a:ext cx="0" cy="0"/>
          <a:chOff x="0" y="0"/>
          <a:chExt cx="0" cy="0"/>
        </a:xfrm>
      </p:grpSpPr>
      <p:sp>
        <p:nvSpPr>
          <p:cNvPr id="10" name="Текстово поле 9">
            <a:extLst>
              <a:ext uri="{FF2B5EF4-FFF2-40B4-BE49-F238E27FC236}">
                <a16:creationId xmlns:a16="http://schemas.microsoft.com/office/drawing/2014/main" id="{5F92C086-6132-0D8B-489A-E29600D29A99}"/>
              </a:ext>
            </a:extLst>
          </p:cNvPr>
          <p:cNvSpPr txBox="1"/>
          <p:nvPr/>
        </p:nvSpPr>
        <p:spPr>
          <a:xfrm>
            <a:off x="361949" y="5482458"/>
            <a:ext cx="2762251" cy="307777"/>
          </a:xfrm>
          <a:prstGeom prst="rect">
            <a:avLst/>
          </a:prstGeom>
          <a:noFill/>
        </p:spPr>
        <p:txBody>
          <a:bodyPr wrap="square" rtlCol="0">
            <a:spAutoFit/>
          </a:bodyPr>
          <a:lstStyle/>
          <a:p>
            <a:pPr defTabSz="685800" fontAlgn="auto">
              <a:spcBef>
                <a:spcPts val="0"/>
              </a:spcBef>
              <a:spcAft>
                <a:spcPts val="0"/>
              </a:spcAft>
            </a:pPr>
            <a:r>
              <a:rPr lang="en-US" sz="1400" b="1" dirty="0">
                <a:solidFill>
                  <a:srgbClr val="0A4C5C"/>
                </a:solidFill>
                <a:latin typeface="Bahnschrift Condensed" panose="020B0502040204020203" pitchFamily="34" charset="0"/>
              </a:rPr>
              <a:t>GLOBAL LABOR ORGANIZATION</a:t>
            </a:r>
            <a:endParaRPr lang="bg-BG" sz="1400" b="1" dirty="0">
              <a:solidFill>
                <a:srgbClr val="0A4C5C"/>
              </a:solidFill>
              <a:latin typeface="Bahnschrift Condensed" panose="020B0502040204020203" pitchFamily="34" charset="0"/>
            </a:endParaRPr>
          </a:p>
        </p:txBody>
      </p:sp>
      <p:sp>
        <p:nvSpPr>
          <p:cNvPr id="11" name="Контейнер за долния колонтитул 6">
            <a:extLst>
              <a:ext uri="{FF2B5EF4-FFF2-40B4-BE49-F238E27FC236}">
                <a16:creationId xmlns:a16="http://schemas.microsoft.com/office/drawing/2014/main" id="{FE23D4A1-6C44-988F-72EA-2C30B94AA9A1}"/>
              </a:ext>
            </a:extLst>
          </p:cNvPr>
          <p:cNvSpPr>
            <a:spLocks noGrp="1"/>
          </p:cNvSpPr>
          <p:nvPr>
            <p:ph type="ftr" idx="11"/>
          </p:nvPr>
        </p:nvSpPr>
        <p:spPr>
          <a:xfrm>
            <a:off x="3352800" y="5638800"/>
            <a:ext cx="2762250" cy="433512"/>
          </a:xfrm>
        </p:spPr>
        <p:txBody>
          <a:bodyPr/>
          <a:lstStyle/>
          <a:p>
            <a:pPr defTabSz="685800" fontAlgn="auto">
              <a:spcBef>
                <a:spcPts val="0"/>
              </a:spcBef>
              <a:spcAft>
                <a:spcPts val="0"/>
              </a:spcAft>
            </a:pPr>
            <a:r>
              <a:rPr lang="de-DE" sz="1350" dirty="0">
                <a:solidFill>
                  <a:prstClr val="black">
                    <a:tint val="75000"/>
                  </a:prstClr>
                </a:solidFill>
                <a:latin typeface="Calibri" panose="020F0502020204030204"/>
              </a:rPr>
              <a:t>Klaus F. Zimmermann</a:t>
            </a:r>
            <a:endParaRPr lang="bg-BG" sz="1350" dirty="0">
              <a:solidFill>
                <a:prstClr val="black">
                  <a:tint val="75000"/>
                </a:prstClr>
              </a:solidFill>
              <a:latin typeface="Calibri" panose="020F0502020204030204"/>
            </a:endParaRPr>
          </a:p>
        </p:txBody>
      </p:sp>
      <p:sp>
        <p:nvSpPr>
          <p:cNvPr id="3" name="Правоъгълник 2">
            <a:extLst>
              <a:ext uri="{FF2B5EF4-FFF2-40B4-BE49-F238E27FC236}">
                <a16:creationId xmlns:a16="http://schemas.microsoft.com/office/drawing/2014/main" id="{DD0A9FB3-5D9A-5432-F1EE-017549539873}"/>
              </a:ext>
            </a:extLst>
          </p:cNvPr>
          <p:cNvSpPr/>
          <p:nvPr/>
        </p:nvSpPr>
        <p:spPr>
          <a:xfrm>
            <a:off x="0" y="6281760"/>
            <a:ext cx="9144000" cy="589856"/>
          </a:xfrm>
          <a:prstGeom prst="rect">
            <a:avLst/>
          </a:prstGeom>
          <a:solidFill>
            <a:srgbClr val="176F83"/>
          </a:solidFill>
          <a:ln>
            <a:noFill/>
          </a:ln>
        </p:spPr>
        <p:style>
          <a:lnRef idx="0">
            <a:scrgbClr r="0" g="0" b="0"/>
          </a:lnRef>
          <a:fillRef idx="1003">
            <a:schemeClr val="dk2"/>
          </a:fillRef>
          <a:effectRef idx="0">
            <a:scrgbClr r="0" g="0" b="0"/>
          </a:effectRef>
          <a:fontRef idx="minor">
            <a:schemeClr val="lt1"/>
          </a:fontRef>
        </p:style>
        <p:txBody>
          <a:bodyPr rtlCol="0" anchor="ctr"/>
          <a:lstStyle/>
          <a:p>
            <a:pPr algn="ctr" defTabSz="685800" fontAlgn="auto">
              <a:spcBef>
                <a:spcPts val="0"/>
              </a:spcBef>
              <a:spcAft>
                <a:spcPts val="0"/>
              </a:spcAft>
            </a:pPr>
            <a:endParaRPr lang="bg-BG" sz="1350" dirty="0">
              <a:solidFill>
                <a:prstClr val="white"/>
              </a:solidFill>
            </a:endParaRPr>
          </a:p>
        </p:txBody>
      </p:sp>
      <p:pic>
        <p:nvPicPr>
          <p:cNvPr id="12" name="Picture 2">
            <a:extLst>
              <a:ext uri="{FF2B5EF4-FFF2-40B4-BE49-F238E27FC236}">
                <a16:creationId xmlns:a16="http://schemas.microsoft.com/office/drawing/2014/main" id="{9054D984-B3C3-C09C-5AC3-975517FBFA7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79690" y="5546330"/>
            <a:ext cx="589855" cy="589855"/>
          </a:xfrm>
          <a:prstGeom prst="rect">
            <a:avLst/>
          </a:prstGeom>
        </p:spPr>
      </p:pic>
      <p:sp>
        <p:nvSpPr>
          <p:cNvPr id="2" name="Rectangle 1">
            <a:extLst>
              <a:ext uri="{FF2B5EF4-FFF2-40B4-BE49-F238E27FC236}">
                <a16:creationId xmlns:a16="http://schemas.microsoft.com/office/drawing/2014/main" id="{5E934331-D9F6-4976-8E5E-6A28EC85A25E}"/>
              </a:ext>
            </a:extLst>
          </p:cNvPr>
          <p:cNvSpPr/>
          <p:nvPr/>
        </p:nvSpPr>
        <p:spPr>
          <a:xfrm>
            <a:off x="761999" y="1440648"/>
            <a:ext cx="7943852" cy="3600986"/>
          </a:xfrm>
          <a:prstGeom prst="rect">
            <a:avLst/>
          </a:prstGeom>
        </p:spPr>
        <p:txBody>
          <a:bodyPr wrap="square">
            <a:spAutoFit/>
          </a:bodyPr>
          <a:lstStyle/>
          <a:p>
            <a:pPr marL="285750" indent="-285750">
              <a:buFont typeface="Arial" panose="020B0604020202020204" pitchFamily="34" charset="0"/>
              <a:buChar char="•"/>
            </a:pPr>
            <a:r>
              <a:rPr lang="en-US" sz="2000" b="1" dirty="0">
                <a:solidFill>
                  <a:prstClr val="black"/>
                </a:solidFill>
              </a:rPr>
              <a:t>From Malthus to Brentano, Becker &amp; Becker &amp; Lewis</a:t>
            </a:r>
          </a:p>
          <a:p>
            <a:pPr marL="285750" indent="-285750">
              <a:buFont typeface="Arial" panose="020B0604020202020204" pitchFamily="34" charset="0"/>
              <a:buChar char="•"/>
            </a:pPr>
            <a:endParaRPr lang="en-US" sz="2000" b="1" dirty="0">
              <a:solidFill>
                <a:prstClr val="black"/>
              </a:solidFill>
            </a:endParaRPr>
          </a:p>
          <a:p>
            <a:pPr marL="285750" indent="-285750">
              <a:buFont typeface="Arial" panose="020B0604020202020204" pitchFamily="34" charset="0"/>
              <a:buChar char="•"/>
            </a:pPr>
            <a:r>
              <a:rPr lang="en-US" sz="2000" b="1" dirty="0">
                <a:solidFill>
                  <a:prstClr val="black"/>
                </a:solidFill>
              </a:rPr>
              <a:t>Is the fertility &amp; development curve inverse J-shaped?</a:t>
            </a:r>
          </a:p>
          <a:p>
            <a:pPr marL="285750" indent="-285750">
              <a:buFont typeface="Arial" panose="020B0604020202020204" pitchFamily="34" charset="0"/>
              <a:buChar char="•"/>
            </a:pPr>
            <a:endParaRPr lang="en-US" sz="2000" b="1" dirty="0">
              <a:solidFill>
                <a:prstClr val="black"/>
              </a:solidFill>
            </a:endParaRPr>
          </a:p>
          <a:p>
            <a:pPr marL="285750" indent="-285750">
              <a:buFont typeface="Arial" panose="020B0604020202020204" pitchFamily="34" charset="0"/>
              <a:buChar char="•"/>
            </a:pPr>
            <a:r>
              <a:rPr lang="en-US" sz="2400" b="1" dirty="0">
                <a:solidFill>
                  <a:srgbClr val="2956D3"/>
                </a:solidFill>
              </a:rPr>
              <a:t>Is the quantity-quality model of fertility choice outdated?</a:t>
            </a:r>
          </a:p>
          <a:p>
            <a:pPr marL="285750" indent="-285750">
              <a:buFont typeface="Arial" panose="020B0604020202020204" pitchFamily="34" charset="0"/>
              <a:buChar char="•"/>
            </a:pPr>
            <a:endParaRPr lang="en-US" sz="2400" b="1" dirty="0">
              <a:solidFill>
                <a:srgbClr val="2956D3"/>
              </a:solidFill>
            </a:endParaRPr>
          </a:p>
          <a:p>
            <a:pPr marL="285750" indent="-285750">
              <a:buFont typeface="Arial" panose="020B0604020202020204" pitchFamily="34" charset="0"/>
              <a:buChar char="•"/>
            </a:pPr>
            <a:r>
              <a:rPr lang="en-US" sz="2000" b="1" dirty="0">
                <a:solidFill>
                  <a:prstClr val="black"/>
                </a:solidFill>
              </a:rPr>
              <a:t>Policy concerns and research issues</a:t>
            </a:r>
          </a:p>
          <a:p>
            <a:pPr marL="285750" indent="-285750">
              <a:buFont typeface="Arial" panose="020B0604020202020204" pitchFamily="34" charset="0"/>
              <a:buChar char="•"/>
            </a:pPr>
            <a:endParaRPr lang="en-US" sz="2000" b="1" dirty="0">
              <a:solidFill>
                <a:prstClr val="black"/>
              </a:solidFill>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latin typeface="Arial" charset="0"/>
                <a:ea typeface="+mn-ea"/>
                <a:cs typeface="Arial" charset="0"/>
              </a:rPr>
              <a:t>More on family &amp; population policy with an eye on Iceland</a:t>
            </a:r>
            <a:br>
              <a:rPr lang="en-US" sz="1600" b="1" dirty="0">
                <a:solidFill>
                  <a:prstClr val="black"/>
                </a:solidFill>
              </a:rPr>
            </a:br>
            <a:endParaRPr lang="en-US" sz="1600" b="1" dirty="0">
              <a:solidFill>
                <a:prstClr val="black"/>
              </a:solidFill>
            </a:endParaRPr>
          </a:p>
        </p:txBody>
      </p:sp>
      <p:sp>
        <p:nvSpPr>
          <p:cNvPr id="4" name="Rectangle 3">
            <a:extLst>
              <a:ext uri="{FF2B5EF4-FFF2-40B4-BE49-F238E27FC236}">
                <a16:creationId xmlns:a16="http://schemas.microsoft.com/office/drawing/2014/main" id="{97F0B69E-EC43-6792-BF62-F43653AA7460}"/>
              </a:ext>
            </a:extLst>
          </p:cNvPr>
          <p:cNvSpPr/>
          <p:nvPr/>
        </p:nvSpPr>
        <p:spPr>
          <a:xfrm>
            <a:off x="685800" y="283654"/>
            <a:ext cx="8153400" cy="769441"/>
          </a:xfrm>
          <a:prstGeom prst="rect">
            <a:avLst/>
          </a:prstGeom>
        </p:spPr>
        <p:txBody>
          <a:bodyPr wrap="square">
            <a:spAutoFit/>
          </a:bodyPr>
          <a:lstStyle/>
          <a:p>
            <a:r>
              <a:rPr lang="en-US" sz="4400" b="1" dirty="0">
                <a:solidFill>
                  <a:srgbClr val="176F83"/>
                </a:solidFill>
                <a:latin typeface="Calibri Light" panose="020F0302020204030204"/>
              </a:rPr>
              <a:t>Outline</a:t>
            </a:r>
            <a:endParaRPr lang="en-US" sz="2800" b="1" dirty="0">
              <a:solidFill>
                <a:srgbClr val="176F83"/>
              </a:solidFill>
              <a:latin typeface="Calibri Light" panose="020F0302020204030204"/>
            </a:endParaRPr>
          </a:p>
        </p:txBody>
      </p:sp>
      <p:pic>
        <p:nvPicPr>
          <p:cNvPr id="5" name="Picture 4">
            <a:extLst>
              <a:ext uri="{FF2B5EF4-FFF2-40B4-BE49-F238E27FC236}">
                <a16:creationId xmlns:a16="http://schemas.microsoft.com/office/drawing/2014/main" id="{905BEA11-FCC3-C291-776D-47E9E2550AF0}"/>
              </a:ext>
            </a:extLst>
          </p:cNvPr>
          <p:cNvPicPr>
            <a:picLocks noChangeAspect="1"/>
          </p:cNvPicPr>
          <p:nvPr/>
        </p:nvPicPr>
        <p:blipFill>
          <a:blip r:embed="rId3"/>
          <a:stretch>
            <a:fillRect/>
          </a:stretch>
        </p:blipFill>
        <p:spPr>
          <a:xfrm>
            <a:off x="2971800" y="5299911"/>
            <a:ext cx="2972956" cy="791561"/>
          </a:xfrm>
          <a:prstGeom prst="rect">
            <a:avLst/>
          </a:prstGeom>
        </p:spPr>
      </p:pic>
    </p:spTree>
    <p:extLst>
      <p:ext uri="{BB962C8B-B14F-4D97-AF65-F5344CB8AC3E}">
        <p14:creationId xmlns:p14="http://schemas.microsoft.com/office/powerpoint/2010/main" val="32043509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9188EE-06C8-1ADE-E94F-FF65B0F7FF26}"/>
            </a:ext>
          </a:extLst>
        </p:cNvPr>
        <p:cNvGrpSpPr/>
        <p:nvPr/>
      </p:nvGrpSpPr>
      <p:grpSpPr>
        <a:xfrm>
          <a:off x="0" y="0"/>
          <a:ext cx="0" cy="0"/>
          <a:chOff x="0" y="0"/>
          <a:chExt cx="0" cy="0"/>
        </a:xfrm>
      </p:grpSpPr>
      <p:sp>
        <p:nvSpPr>
          <p:cNvPr id="10" name="Текстово поле 9">
            <a:extLst>
              <a:ext uri="{FF2B5EF4-FFF2-40B4-BE49-F238E27FC236}">
                <a16:creationId xmlns:a16="http://schemas.microsoft.com/office/drawing/2014/main" id="{E2DE6FA8-FE60-34AB-3E18-FADA084AB85F}"/>
              </a:ext>
            </a:extLst>
          </p:cNvPr>
          <p:cNvSpPr txBox="1"/>
          <p:nvPr/>
        </p:nvSpPr>
        <p:spPr>
          <a:xfrm>
            <a:off x="361949" y="5482458"/>
            <a:ext cx="2762251" cy="307777"/>
          </a:xfrm>
          <a:prstGeom prst="rect">
            <a:avLst/>
          </a:prstGeom>
          <a:noFill/>
        </p:spPr>
        <p:txBody>
          <a:bodyPr wrap="square" rtlCol="0">
            <a:spAutoFit/>
          </a:bodyPr>
          <a:lstStyle/>
          <a:p>
            <a:pPr defTabSz="685800" fontAlgn="auto">
              <a:spcBef>
                <a:spcPts val="0"/>
              </a:spcBef>
              <a:spcAft>
                <a:spcPts val="0"/>
              </a:spcAft>
            </a:pPr>
            <a:r>
              <a:rPr lang="en-US" sz="1400" b="1" dirty="0">
                <a:solidFill>
                  <a:srgbClr val="0A4C5C"/>
                </a:solidFill>
                <a:latin typeface="Bahnschrift Condensed" panose="020B0502040204020203" pitchFamily="34" charset="0"/>
              </a:rPr>
              <a:t>GLOBAL LABOR ORGANIZATION</a:t>
            </a:r>
            <a:endParaRPr lang="bg-BG" sz="1400" b="1" dirty="0">
              <a:solidFill>
                <a:srgbClr val="0A4C5C"/>
              </a:solidFill>
              <a:latin typeface="Bahnschrift Condensed" panose="020B0502040204020203" pitchFamily="34" charset="0"/>
            </a:endParaRPr>
          </a:p>
        </p:txBody>
      </p:sp>
      <p:sp>
        <p:nvSpPr>
          <p:cNvPr id="11" name="Контейнер за долния колонтитул 6">
            <a:extLst>
              <a:ext uri="{FF2B5EF4-FFF2-40B4-BE49-F238E27FC236}">
                <a16:creationId xmlns:a16="http://schemas.microsoft.com/office/drawing/2014/main" id="{EAC5F140-B4EB-2957-26CE-7866CCD1BD96}"/>
              </a:ext>
            </a:extLst>
          </p:cNvPr>
          <p:cNvSpPr>
            <a:spLocks noGrp="1"/>
          </p:cNvSpPr>
          <p:nvPr>
            <p:ph type="ftr" idx="11"/>
          </p:nvPr>
        </p:nvSpPr>
        <p:spPr>
          <a:xfrm>
            <a:off x="3352800" y="5638800"/>
            <a:ext cx="2762250" cy="433512"/>
          </a:xfrm>
        </p:spPr>
        <p:txBody>
          <a:bodyPr/>
          <a:lstStyle/>
          <a:p>
            <a:pPr defTabSz="685800" fontAlgn="auto">
              <a:spcBef>
                <a:spcPts val="0"/>
              </a:spcBef>
              <a:spcAft>
                <a:spcPts val="0"/>
              </a:spcAft>
            </a:pPr>
            <a:r>
              <a:rPr lang="de-DE" sz="1350" dirty="0">
                <a:solidFill>
                  <a:prstClr val="black">
                    <a:tint val="75000"/>
                  </a:prstClr>
                </a:solidFill>
                <a:latin typeface="Calibri" panose="020F0502020204030204"/>
              </a:rPr>
              <a:t>Klaus F. Zimmermann</a:t>
            </a:r>
            <a:endParaRPr lang="bg-BG" sz="1350" dirty="0">
              <a:solidFill>
                <a:prstClr val="black">
                  <a:tint val="75000"/>
                </a:prstClr>
              </a:solidFill>
              <a:latin typeface="Calibri" panose="020F0502020204030204"/>
            </a:endParaRPr>
          </a:p>
        </p:txBody>
      </p:sp>
      <p:sp>
        <p:nvSpPr>
          <p:cNvPr id="3" name="Правоъгълник 2">
            <a:extLst>
              <a:ext uri="{FF2B5EF4-FFF2-40B4-BE49-F238E27FC236}">
                <a16:creationId xmlns:a16="http://schemas.microsoft.com/office/drawing/2014/main" id="{018FAA85-EC51-7396-D4AB-0694A1A4D757}"/>
              </a:ext>
            </a:extLst>
          </p:cNvPr>
          <p:cNvSpPr/>
          <p:nvPr/>
        </p:nvSpPr>
        <p:spPr>
          <a:xfrm>
            <a:off x="0" y="6281760"/>
            <a:ext cx="9144000" cy="589856"/>
          </a:xfrm>
          <a:prstGeom prst="rect">
            <a:avLst/>
          </a:prstGeom>
          <a:solidFill>
            <a:srgbClr val="176F83"/>
          </a:solidFill>
          <a:ln>
            <a:noFill/>
          </a:ln>
        </p:spPr>
        <p:style>
          <a:lnRef idx="0">
            <a:scrgbClr r="0" g="0" b="0"/>
          </a:lnRef>
          <a:fillRef idx="1003">
            <a:schemeClr val="dk2"/>
          </a:fillRef>
          <a:effectRef idx="0">
            <a:scrgbClr r="0" g="0" b="0"/>
          </a:effectRef>
          <a:fontRef idx="minor">
            <a:schemeClr val="lt1"/>
          </a:fontRef>
        </p:style>
        <p:txBody>
          <a:bodyPr rtlCol="0" anchor="ctr"/>
          <a:lstStyle/>
          <a:p>
            <a:pPr algn="ctr" defTabSz="685800" fontAlgn="auto">
              <a:spcBef>
                <a:spcPts val="0"/>
              </a:spcBef>
              <a:spcAft>
                <a:spcPts val="0"/>
              </a:spcAft>
            </a:pPr>
            <a:endParaRPr lang="bg-BG" sz="1350" dirty="0">
              <a:solidFill>
                <a:prstClr val="white"/>
              </a:solidFill>
            </a:endParaRPr>
          </a:p>
        </p:txBody>
      </p:sp>
      <p:pic>
        <p:nvPicPr>
          <p:cNvPr id="12" name="Picture 2">
            <a:extLst>
              <a:ext uri="{FF2B5EF4-FFF2-40B4-BE49-F238E27FC236}">
                <a16:creationId xmlns:a16="http://schemas.microsoft.com/office/drawing/2014/main" id="{DE272E3D-7809-4C6D-517A-8338E1286C7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79690" y="5546330"/>
            <a:ext cx="589855" cy="589855"/>
          </a:xfrm>
          <a:prstGeom prst="rect">
            <a:avLst/>
          </a:prstGeom>
        </p:spPr>
      </p:pic>
      <p:sp>
        <p:nvSpPr>
          <p:cNvPr id="4" name="Rectangle 3">
            <a:extLst>
              <a:ext uri="{FF2B5EF4-FFF2-40B4-BE49-F238E27FC236}">
                <a16:creationId xmlns:a16="http://schemas.microsoft.com/office/drawing/2014/main" id="{8E4E1D62-8F7B-8179-AE81-3A4E642210B6}"/>
              </a:ext>
            </a:extLst>
          </p:cNvPr>
          <p:cNvSpPr/>
          <p:nvPr/>
        </p:nvSpPr>
        <p:spPr>
          <a:xfrm>
            <a:off x="1066800" y="123540"/>
            <a:ext cx="7010400" cy="646331"/>
          </a:xfrm>
          <a:prstGeom prst="rect">
            <a:avLst/>
          </a:prstGeom>
        </p:spPr>
        <p:txBody>
          <a:bodyPr wrap="square">
            <a:spAutoFit/>
          </a:bodyPr>
          <a:lstStyle/>
          <a:p>
            <a:r>
              <a:rPr lang="en-US" sz="3600" b="1" dirty="0">
                <a:solidFill>
                  <a:srgbClr val="176F83"/>
                </a:solidFill>
                <a:latin typeface="Calibri Light" panose="020F0302020204030204"/>
              </a:rPr>
              <a:t>A simple quantity-quality model</a:t>
            </a:r>
          </a:p>
        </p:txBody>
      </p:sp>
      <p:pic>
        <p:nvPicPr>
          <p:cNvPr id="5" name="Picture 4">
            <a:extLst>
              <a:ext uri="{FF2B5EF4-FFF2-40B4-BE49-F238E27FC236}">
                <a16:creationId xmlns:a16="http://schemas.microsoft.com/office/drawing/2014/main" id="{11723275-A68A-226A-2A7D-8694A7A6EF9C}"/>
              </a:ext>
            </a:extLst>
          </p:cNvPr>
          <p:cNvPicPr>
            <a:picLocks noChangeAspect="1"/>
          </p:cNvPicPr>
          <p:nvPr/>
        </p:nvPicPr>
        <p:blipFill>
          <a:blip r:embed="rId3"/>
          <a:stretch>
            <a:fillRect/>
          </a:stretch>
        </p:blipFill>
        <p:spPr>
          <a:xfrm>
            <a:off x="2971800" y="5299911"/>
            <a:ext cx="2972956" cy="791561"/>
          </a:xfrm>
          <a:prstGeom prst="rect">
            <a:avLst/>
          </a:prstGeom>
        </p:spPr>
      </p:pic>
      <p:sp>
        <p:nvSpPr>
          <p:cNvPr id="6" name="TextBox 5">
            <a:extLst>
              <a:ext uri="{FF2B5EF4-FFF2-40B4-BE49-F238E27FC236}">
                <a16:creationId xmlns:a16="http://schemas.microsoft.com/office/drawing/2014/main" id="{A0FEBED4-766B-E6B9-EBAA-FCC911EC9D03}"/>
              </a:ext>
            </a:extLst>
          </p:cNvPr>
          <p:cNvSpPr txBox="1"/>
          <p:nvPr/>
        </p:nvSpPr>
        <p:spPr>
          <a:xfrm>
            <a:off x="361949" y="929987"/>
            <a:ext cx="6267451" cy="4647426"/>
          </a:xfrm>
          <a:prstGeom prst="rect">
            <a:avLst/>
          </a:prstGeom>
          <a:noFill/>
        </p:spPr>
        <p:txBody>
          <a:bodyPr wrap="square">
            <a:spAutoFit/>
          </a:bodyPr>
          <a:lstStyle/>
          <a:p>
            <a:r>
              <a:rPr lang="en-US" sz="1600" dirty="0">
                <a:latin typeface="Times New Roman" panose="02020603050405020304" pitchFamily="18" charset="0"/>
                <a:ea typeface="Calibri" panose="020F0502020204030204" pitchFamily="34" charset="0"/>
              </a:rPr>
              <a:t>A framework is used originally suggested in:</a:t>
            </a:r>
          </a:p>
          <a:p>
            <a:endParaRPr lang="en-US" dirty="0">
              <a:latin typeface="Times New Roman" panose="02020603050405020304" pitchFamily="18" charset="0"/>
              <a:ea typeface="Calibri" panose="020F0502020204030204" pitchFamily="34" charset="0"/>
            </a:endParaRPr>
          </a:p>
          <a:p>
            <a:r>
              <a:rPr lang="de-DE" dirty="0">
                <a:latin typeface="Times New Roman" panose="02020603050405020304" pitchFamily="18" charset="0"/>
                <a:ea typeface="Calibri" panose="020F0502020204030204" pitchFamily="34" charset="0"/>
              </a:rPr>
              <a:t>Zimmermann, K.F. (1985), Familienökonomie. Theoretische und empirische Untersuchungen zur Frauenerwerbstätigkeit und Geburtenentwicklung. Berlin. Springer. </a:t>
            </a:r>
            <a:br>
              <a:rPr lang="de-DE" dirty="0">
                <a:latin typeface="Times New Roman" panose="02020603050405020304" pitchFamily="18" charset="0"/>
                <a:ea typeface="Calibri" panose="020F0502020204030204" pitchFamily="34" charset="0"/>
              </a:rPr>
            </a:br>
            <a:br>
              <a:rPr lang="de-DE" dirty="0">
                <a:latin typeface="Times New Roman" panose="02020603050405020304" pitchFamily="18" charset="0"/>
                <a:ea typeface="Calibri" panose="020F0502020204030204" pitchFamily="34" charset="0"/>
              </a:rPr>
            </a:br>
            <a:r>
              <a:rPr lang="de-DE" sz="1600" dirty="0">
                <a:latin typeface="Times New Roman" panose="02020603050405020304" pitchFamily="18" charset="0"/>
                <a:ea typeface="Calibri" panose="020F0502020204030204" pitchFamily="34" charset="0"/>
              </a:rPr>
              <a:t>(The first study applying Becker‘s framework in the German context 40 years ago. Suggesting that fertility and female labor force participation are joint decisions. Not that female work was causal for fertility decline.)</a:t>
            </a:r>
          </a:p>
          <a:p>
            <a:endParaRPr lang="de-DE" dirty="0">
              <a:latin typeface="Times New Roman" panose="02020603050405020304" pitchFamily="18" charset="0"/>
              <a:ea typeface="Calibri" panose="020F0502020204030204" pitchFamily="34" charset="0"/>
            </a:endParaRPr>
          </a:p>
          <a:p>
            <a:r>
              <a:rPr lang="de-DE" i="1" dirty="0">
                <a:latin typeface="Times New Roman" panose="02020603050405020304" pitchFamily="18" charset="0"/>
                <a:ea typeface="Calibri" panose="020F0502020204030204" pitchFamily="34" charset="0"/>
              </a:rPr>
              <a:t>And elaborated in: </a:t>
            </a:r>
          </a:p>
          <a:p>
            <a:r>
              <a:rPr lang="de-DE" dirty="0">
                <a:latin typeface="Times New Roman" panose="02020603050405020304" pitchFamily="18" charset="0"/>
                <a:ea typeface="Calibri" panose="020F0502020204030204" pitchFamily="34" charset="0"/>
              </a:rPr>
              <a:t>Zimmermann, K.F. (1989), Die Konkurrenz der Genüsse: Ein Brentano-Modell des Geburtenrückgangs, Zeitschrift für Wirtschafts- und Sozialwissenschaften 109, 467-483. </a:t>
            </a:r>
            <a:br>
              <a:rPr lang="de-DE" dirty="0">
                <a:latin typeface="Times New Roman" panose="02020603050405020304" pitchFamily="18" charset="0"/>
                <a:ea typeface="Calibri" panose="020F0502020204030204" pitchFamily="34" charset="0"/>
              </a:rPr>
            </a:br>
            <a:br>
              <a:rPr lang="de-DE" dirty="0">
                <a:latin typeface="Times New Roman" panose="02020603050405020304" pitchFamily="18" charset="0"/>
                <a:ea typeface="Calibri" panose="020F0502020204030204" pitchFamily="34" charset="0"/>
              </a:rPr>
            </a:br>
            <a:r>
              <a:rPr lang="de-DE" sz="1600" dirty="0">
                <a:latin typeface="Times New Roman" panose="02020603050405020304" pitchFamily="18" charset="0"/>
                <a:ea typeface="Calibri" panose="020F0502020204030204" pitchFamily="34" charset="0"/>
              </a:rPr>
              <a:t>CONTEXT: Creation of ESPE, JOPE, VfS Section Population Economics.</a:t>
            </a:r>
          </a:p>
          <a:p>
            <a:endParaRPr lang="en-US" dirty="0">
              <a:latin typeface="Times New Roman" panose="02020603050405020304" pitchFamily="18" charset="0"/>
              <a:ea typeface="Calibri" panose="020F0502020204030204" pitchFamily="34" charset="0"/>
            </a:endParaRPr>
          </a:p>
        </p:txBody>
      </p:sp>
      <p:pic>
        <p:nvPicPr>
          <p:cNvPr id="7" name="Picture 6">
            <a:extLst>
              <a:ext uri="{FF2B5EF4-FFF2-40B4-BE49-F238E27FC236}">
                <a16:creationId xmlns:a16="http://schemas.microsoft.com/office/drawing/2014/main" id="{484A96BB-8ADA-5DC8-C5CF-B7CBCF69EA2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21938" y="1042905"/>
            <a:ext cx="2147608" cy="3071895"/>
          </a:xfrm>
          <a:prstGeom prst="rect">
            <a:avLst/>
          </a:prstGeom>
        </p:spPr>
      </p:pic>
    </p:spTree>
    <p:extLst>
      <p:ext uri="{BB962C8B-B14F-4D97-AF65-F5344CB8AC3E}">
        <p14:creationId xmlns:p14="http://schemas.microsoft.com/office/powerpoint/2010/main" val="25742932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E70884-24D1-A595-7D9E-DB0EDA01D64F}"/>
            </a:ext>
          </a:extLst>
        </p:cNvPr>
        <p:cNvGrpSpPr/>
        <p:nvPr/>
      </p:nvGrpSpPr>
      <p:grpSpPr>
        <a:xfrm>
          <a:off x="0" y="0"/>
          <a:ext cx="0" cy="0"/>
          <a:chOff x="0" y="0"/>
          <a:chExt cx="0" cy="0"/>
        </a:xfrm>
      </p:grpSpPr>
      <p:sp>
        <p:nvSpPr>
          <p:cNvPr id="10" name="Текстово поле 9">
            <a:extLst>
              <a:ext uri="{FF2B5EF4-FFF2-40B4-BE49-F238E27FC236}">
                <a16:creationId xmlns:a16="http://schemas.microsoft.com/office/drawing/2014/main" id="{537D7898-0E2E-A161-DF06-B06FC5ED4D7A}"/>
              </a:ext>
            </a:extLst>
          </p:cNvPr>
          <p:cNvSpPr txBox="1"/>
          <p:nvPr/>
        </p:nvSpPr>
        <p:spPr>
          <a:xfrm>
            <a:off x="361949" y="5482458"/>
            <a:ext cx="2762251" cy="307777"/>
          </a:xfrm>
          <a:prstGeom prst="rect">
            <a:avLst/>
          </a:prstGeom>
          <a:noFill/>
        </p:spPr>
        <p:txBody>
          <a:bodyPr wrap="square" rtlCol="0">
            <a:spAutoFit/>
          </a:bodyPr>
          <a:lstStyle/>
          <a:p>
            <a:pPr defTabSz="685800" fontAlgn="auto">
              <a:spcBef>
                <a:spcPts val="0"/>
              </a:spcBef>
              <a:spcAft>
                <a:spcPts val="0"/>
              </a:spcAft>
            </a:pPr>
            <a:r>
              <a:rPr lang="en-US" sz="1400" b="1" dirty="0">
                <a:solidFill>
                  <a:srgbClr val="0A4C5C"/>
                </a:solidFill>
                <a:latin typeface="Bahnschrift Condensed" panose="020B0502040204020203" pitchFamily="34" charset="0"/>
              </a:rPr>
              <a:t>GLOBAL LABOR ORGANIZATION</a:t>
            </a:r>
            <a:endParaRPr lang="bg-BG" sz="1400" b="1" dirty="0">
              <a:solidFill>
                <a:srgbClr val="0A4C5C"/>
              </a:solidFill>
              <a:latin typeface="Bahnschrift Condensed" panose="020B0502040204020203" pitchFamily="34" charset="0"/>
            </a:endParaRPr>
          </a:p>
        </p:txBody>
      </p:sp>
      <p:sp>
        <p:nvSpPr>
          <p:cNvPr id="11" name="Контейнер за долния колонтитул 6">
            <a:extLst>
              <a:ext uri="{FF2B5EF4-FFF2-40B4-BE49-F238E27FC236}">
                <a16:creationId xmlns:a16="http://schemas.microsoft.com/office/drawing/2014/main" id="{6FADCF2E-67BA-87AE-2445-EA8AECF76CF7}"/>
              </a:ext>
            </a:extLst>
          </p:cNvPr>
          <p:cNvSpPr>
            <a:spLocks noGrp="1"/>
          </p:cNvSpPr>
          <p:nvPr>
            <p:ph type="ftr" idx="11"/>
          </p:nvPr>
        </p:nvSpPr>
        <p:spPr>
          <a:xfrm>
            <a:off x="3352800" y="5638800"/>
            <a:ext cx="2762250" cy="433512"/>
          </a:xfrm>
        </p:spPr>
        <p:txBody>
          <a:bodyPr/>
          <a:lstStyle/>
          <a:p>
            <a:pPr defTabSz="685800" fontAlgn="auto">
              <a:spcBef>
                <a:spcPts val="0"/>
              </a:spcBef>
              <a:spcAft>
                <a:spcPts val="0"/>
              </a:spcAft>
            </a:pPr>
            <a:r>
              <a:rPr lang="de-DE" sz="1350" dirty="0">
                <a:solidFill>
                  <a:prstClr val="black">
                    <a:tint val="75000"/>
                  </a:prstClr>
                </a:solidFill>
                <a:latin typeface="Calibri" panose="020F0502020204030204"/>
              </a:rPr>
              <a:t>Klaus F. Zimmermann</a:t>
            </a:r>
            <a:endParaRPr lang="bg-BG" sz="1350" dirty="0">
              <a:solidFill>
                <a:prstClr val="black">
                  <a:tint val="75000"/>
                </a:prstClr>
              </a:solidFill>
              <a:latin typeface="Calibri" panose="020F0502020204030204"/>
            </a:endParaRPr>
          </a:p>
        </p:txBody>
      </p:sp>
      <p:sp>
        <p:nvSpPr>
          <p:cNvPr id="3" name="Правоъгълник 2">
            <a:extLst>
              <a:ext uri="{FF2B5EF4-FFF2-40B4-BE49-F238E27FC236}">
                <a16:creationId xmlns:a16="http://schemas.microsoft.com/office/drawing/2014/main" id="{5CF5B933-24DF-E997-186B-DEA8F3708ADF}"/>
              </a:ext>
            </a:extLst>
          </p:cNvPr>
          <p:cNvSpPr/>
          <p:nvPr/>
        </p:nvSpPr>
        <p:spPr>
          <a:xfrm>
            <a:off x="0" y="6281760"/>
            <a:ext cx="9144000" cy="589856"/>
          </a:xfrm>
          <a:prstGeom prst="rect">
            <a:avLst/>
          </a:prstGeom>
          <a:solidFill>
            <a:srgbClr val="176F83"/>
          </a:solidFill>
          <a:ln>
            <a:noFill/>
          </a:ln>
        </p:spPr>
        <p:style>
          <a:lnRef idx="0">
            <a:scrgbClr r="0" g="0" b="0"/>
          </a:lnRef>
          <a:fillRef idx="1003">
            <a:schemeClr val="dk2"/>
          </a:fillRef>
          <a:effectRef idx="0">
            <a:scrgbClr r="0" g="0" b="0"/>
          </a:effectRef>
          <a:fontRef idx="minor">
            <a:schemeClr val="lt1"/>
          </a:fontRef>
        </p:style>
        <p:txBody>
          <a:bodyPr rtlCol="0" anchor="ctr"/>
          <a:lstStyle/>
          <a:p>
            <a:pPr algn="ctr" defTabSz="685800" fontAlgn="auto">
              <a:spcBef>
                <a:spcPts val="0"/>
              </a:spcBef>
              <a:spcAft>
                <a:spcPts val="0"/>
              </a:spcAft>
            </a:pPr>
            <a:endParaRPr lang="bg-BG" sz="1350" dirty="0">
              <a:solidFill>
                <a:prstClr val="white"/>
              </a:solidFill>
            </a:endParaRPr>
          </a:p>
        </p:txBody>
      </p:sp>
      <p:pic>
        <p:nvPicPr>
          <p:cNvPr id="12" name="Picture 2">
            <a:extLst>
              <a:ext uri="{FF2B5EF4-FFF2-40B4-BE49-F238E27FC236}">
                <a16:creationId xmlns:a16="http://schemas.microsoft.com/office/drawing/2014/main" id="{3E973564-C408-817D-63AB-2E31877015B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79690" y="5546330"/>
            <a:ext cx="589855" cy="589855"/>
          </a:xfrm>
          <a:prstGeom prst="rect">
            <a:avLst/>
          </a:prstGeom>
        </p:spPr>
      </p:pic>
      <p:sp>
        <p:nvSpPr>
          <p:cNvPr id="4" name="Rectangle 3">
            <a:extLst>
              <a:ext uri="{FF2B5EF4-FFF2-40B4-BE49-F238E27FC236}">
                <a16:creationId xmlns:a16="http://schemas.microsoft.com/office/drawing/2014/main" id="{8DB78AA2-0196-5BCB-9883-2EEF1BFBD99E}"/>
              </a:ext>
            </a:extLst>
          </p:cNvPr>
          <p:cNvSpPr/>
          <p:nvPr/>
        </p:nvSpPr>
        <p:spPr>
          <a:xfrm>
            <a:off x="1143000" y="178223"/>
            <a:ext cx="7010400" cy="646331"/>
          </a:xfrm>
          <a:prstGeom prst="rect">
            <a:avLst/>
          </a:prstGeom>
        </p:spPr>
        <p:txBody>
          <a:bodyPr wrap="square">
            <a:spAutoFit/>
          </a:bodyPr>
          <a:lstStyle/>
          <a:p>
            <a:r>
              <a:rPr lang="en-US" sz="3600" b="1" dirty="0">
                <a:solidFill>
                  <a:srgbClr val="176F83"/>
                </a:solidFill>
                <a:latin typeface="Calibri Light" panose="020F0302020204030204"/>
              </a:rPr>
              <a:t>Model structure I</a:t>
            </a:r>
          </a:p>
        </p:txBody>
      </p:sp>
      <p:pic>
        <p:nvPicPr>
          <p:cNvPr id="5" name="Picture 4">
            <a:extLst>
              <a:ext uri="{FF2B5EF4-FFF2-40B4-BE49-F238E27FC236}">
                <a16:creationId xmlns:a16="http://schemas.microsoft.com/office/drawing/2014/main" id="{90630086-3CD7-8D22-801C-83985E7BE199}"/>
              </a:ext>
            </a:extLst>
          </p:cNvPr>
          <p:cNvPicPr>
            <a:picLocks noChangeAspect="1"/>
          </p:cNvPicPr>
          <p:nvPr/>
        </p:nvPicPr>
        <p:blipFill>
          <a:blip r:embed="rId3"/>
          <a:stretch>
            <a:fillRect/>
          </a:stretch>
        </p:blipFill>
        <p:spPr>
          <a:xfrm>
            <a:off x="3046846" y="5448246"/>
            <a:ext cx="2972956" cy="791561"/>
          </a:xfrm>
          <a:prstGeom prst="rect">
            <a:avLst/>
          </a:prstGeom>
        </p:spPr>
      </p:pic>
      <p:sp>
        <p:nvSpPr>
          <p:cNvPr id="6" name="TextBox 5">
            <a:extLst>
              <a:ext uri="{FF2B5EF4-FFF2-40B4-BE49-F238E27FC236}">
                <a16:creationId xmlns:a16="http://schemas.microsoft.com/office/drawing/2014/main" id="{3011F650-F65C-5849-2459-813C426A4830}"/>
              </a:ext>
            </a:extLst>
          </p:cNvPr>
          <p:cNvSpPr txBox="1"/>
          <p:nvPr/>
        </p:nvSpPr>
        <p:spPr>
          <a:xfrm>
            <a:off x="838777" y="1028356"/>
            <a:ext cx="8076623" cy="3970318"/>
          </a:xfrm>
          <a:prstGeom prst="rect">
            <a:avLst/>
          </a:prstGeom>
          <a:noFill/>
        </p:spPr>
        <p:txBody>
          <a:bodyPr wrap="square">
            <a:spAutoFit/>
          </a:bodyPr>
          <a:lstStyle/>
          <a:p>
            <a:pPr marL="285750" indent="-285750">
              <a:buFont typeface="Arial" panose="020B0604020202020204" pitchFamily="34" charset="0"/>
              <a:buChar char="•"/>
            </a:pPr>
            <a:r>
              <a:rPr lang="en-US" dirty="0">
                <a:latin typeface="Times New Roman" panose="02020603050405020304" pitchFamily="18" charset="0"/>
                <a:ea typeface="Calibri" panose="020F0502020204030204" pitchFamily="34" charset="0"/>
              </a:rPr>
              <a:t>Focus is on household constraints and home production technology.</a:t>
            </a:r>
          </a:p>
          <a:p>
            <a:pPr marL="285750" indent="-285750">
              <a:buFont typeface="Arial" panose="020B0604020202020204" pitchFamily="34" charset="0"/>
              <a:buChar char="•"/>
            </a:pPr>
            <a:endParaRPr lang="en-US" dirty="0">
              <a:latin typeface="Times New Roman" panose="02020603050405020304" pitchFamily="18" charset="0"/>
              <a:ea typeface="Calibri" panose="020F0502020204030204" pitchFamily="34" charset="0"/>
            </a:endParaRPr>
          </a:p>
          <a:p>
            <a:pPr marL="285750" indent="-285750">
              <a:buFont typeface="Arial" panose="020B0604020202020204" pitchFamily="34" charset="0"/>
              <a:buChar char="•"/>
            </a:pPr>
            <a:r>
              <a:rPr lang="en-US" dirty="0">
                <a:latin typeface="Times New Roman" panose="02020603050405020304" pitchFamily="18" charset="0"/>
                <a:ea typeface="Calibri" panose="020F0502020204030204" pitchFamily="34" charset="0"/>
              </a:rPr>
              <a:t>The usual utility function is not explicitly needed for the main arguments presented here. (Constraints are the most powerful lessons economists can teach.)</a:t>
            </a:r>
          </a:p>
          <a:p>
            <a:endParaRPr lang="en-US" dirty="0">
              <a:latin typeface="Times New Roman" panose="02020603050405020304" pitchFamily="18" charset="0"/>
              <a:ea typeface="Calibri" panose="020F0502020204030204" pitchFamily="34" charset="0"/>
            </a:endParaRPr>
          </a:p>
          <a:p>
            <a:r>
              <a:rPr lang="en-US" u="sng" dirty="0">
                <a:latin typeface="Times New Roman" panose="02020603050405020304" pitchFamily="18" charset="0"/>
                <a:ea typeface="Calibri" panose="020F0502020204030204" pitchFamily="34" charset="0"/>
              </a:rPr>
              <a:t>Constraints:</a:t>
            </a:r>
          </a:p>
          <a:p>
            <a:endParaRPr lang="en-US" dirty="0">
              <a:latin typeface="Times New Roman" panose="02020603050405020304" pitchFamily="18" charset="0"/>
              <a:ea typeface="Calibri" panose="020F0502020204030204" pitchFamily="34" charset="0"/>
            </a:endParaRPr>
          </a:p>
          <a:p>
            <a:pPr marL="342900" indent="-342900">
              <a:buAutoNum type="arabicParenBoth"/>
            </a:pPr>
            <a:r>
              <a:rPr lang="de-DE" dirty="0">
                <a:latin typeface="Times New Roman" panose="02020603050405020304" pitchFamily="18" charset="0"/>
                <a:ea typeface="Calibri" panose="020F0502020204030204" pitchFamily="34" charset="0"/>
              </a:rPr>
              <a:t>1 = H + L; 0 &lt; H, L &lt; 1        time constraint; H housework, L labor </a:t>
            </a:r>
          </a:p>
          <a:p>
            <a:pPr marL="342900" indent="-342900">
              <a:buAutoNum type="arabicParenBoth"/>
            </a:pPr>
            <a:endParaRPr lang="de-DE" dirty="0">
              <a:latin typeface="Times New Roman" panose="02020603050405020304" pitchFamily="18" charset="0"/>
              <a:ea typeface="Calibri" panose="020F0502020204030204" pitchFamily="34" charset="0"/>
            </a:endParaRPr>
          </a:p>
          <a:p>
            <a:r>
              <a:rPr lang="de-DE" dirty="0">
                <a:latin typeface="Times New Roman" panose="02020603050405020304" pitchFamily="18" charset="0"/>
                <a:ea typeface="Calibri" panose="020F0502020204030204" pitchFamily="34" charset="0"/>
              </a:rPr>
              <a:t>(2) P C + R X = w L + m; C, X &gt; 0   budget constraint; </a:t>
            </a:r>
            <a:br>
              <a:rPr lang="de-DE" dirty="0">
                <a:latin typeface="Times New Roman" panose="02020603050405020304" pitchFamily="18" charset="0"/>
                <a:ea typeface="Calibri" panose="020F0502020204030204" pitchFamily="34" charset="0"/>
              </a:rPr>
            </a:br>
            <a:br>
              <a:rPr lang="de-DE" dirty="0">
                <a:latin typeface="Times New Roman" panose="02020603050405020304" pitchFamily="18" charset="0"/>
                <a:ea typeface="Calibri" panose="020F0502020204030204" pitchFamily="34" charset="0"/>
              </a:rPr>
            </a:br>
            <a:r>
              <a:rPr lang="de-DE" dirty="0">
                <a:latin typeface="Times New Roman" panose="02020603050405020304" pitchFamily="18" charset="0"/>
                <a:ea typeface="Calibri" panose="020F0502020204030204" pitchFamily="34" charset="0"/>
              </a:rPr>
              <a:t>     C parent consumption; X child consumption; prices P of C &amp; R of X</a:t>
            </a:r>
            <a:br>
              <a:rPr lang="de-DE" dirty="0">
                <a:latin typeface="Times New Roman" panose="02020603050405020304" pitchFamily="18" charset="0"/>
                <a:ea typeface="Calibri" panose="020F0502020204030204" pitchFamily="34" charset="0"/>
              </a:rPr>
            </a:br>
            <a:r>
              <a:rPr lang="de-DE" dirty="0">
                <a:latin typeface="Times New Roman" panose="02020603050405020304" pitchFamily="18" charset="0"/>
                <a:ea typeface="Calibri" panose="020F0502020204030204" pitchFamily="34" charset="0"/>
              </a:rPr>
              <a:t>     w wage, m non-wage income</a:t>
            </a:r>
            <a:br>
              <a:rPr lang="de-DE" dirty="0">
                <a:latin typeface="Times New Roman" panose="02020603050405020304" pitchFamily="18" charset="0"/>
                <a:ea typeface="Calibri" panose="020F0502020204030204" pitchFamily="34" charset="0"/>
              </a:rPr>
            </a:br>
            <a:r>
              <a:rPr lang="de-DE" dirty="0">
                <a:latin typeface="Times New Roman" panose="02020603050405020304" pitchFamily="18" charset="0"/>
                <a:ea typeface="Calibri" panose="020F0502020204030204" pitchFamily="34" charset="0"/>
              </a:rPr>
              <a:t>     if w is female wage, then m is male wage &amp; non-wage income</a:t>
            </a:r>
          </a:p>
        </p:txBody>
      </p:sp>
    </p:spTree>
    <p:extLst>
      <p:ext uri="{BB962C8B-B14F-4D97-AF65-F5344CB8AC3E}">
        <p14:creationId xmlns:p14="http://schemas.microsoft.com/office/powerpoint/2010/main" val="26009019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BBCB9F-7B89-D265-D3AC-59968E988F90}"/>
            </a:ext>
          </a:extLst>
        </p:cNvPr>
        <p:cNvGrpSpPr/>
        <p:nvPr/>
      </p:nvGrpSpPr>
      <p:grpSpPr>
        <a:xfrm>
          <a:off x="0" y="0"/>
          <a:ext cx="0" cy="0"/>
          <a:chOff x="0" y="0"/>
          <a:chExt cx="0" cy="0"/>
        </a:xfrm>
      </p:grpSpPr>
      <p:sp>
        <p:nvSpPr>
          <p:cNvPr id="10" name="Текстово поле 9">
            <a:extLst>
              <a:ext uri="{FF2B5EF4-FFF2-40B4-BE49-F238E27FC236}">
                <a16:creationId xmlns:a16="http://schemas.microsoft.com/office/drawing/2014/main" id="{8DA3670F-2B5F-5CE9-BC7E-FE0CA26C3A9A}"/>
              </a:ext>
            </a:extLst>
          </p:cNvPr>
          <p:cNvSpPr txBox="1"/>
          <p:nvPr/>
        </p:nvSpPr>
        <p:spPr>
          <a:xfrm>
            <a:off x="361949" y="5482458"/>
            <a:ext cx="2762251" cy="307777"/>
          </a:xfrm>
          <a:prstGeom prst="rect">
            <a:avLst/>
          </a:prstGeom>
          <a:noFill/>
        </p:spPr>
        <p:txBody>
          <a:bodyPr wrap="square" rtlCol="0">
            <a:spAutoFit/>
          </a:bodyPr>
          <a:lstStyle/>
          <a:p>
            <a:pPr defTabSz="685800" fontAlgn="auto">
              <a:spcBef>
                <a:spcPts val="0"/>
              </a:spcBef>
              <a:spcAft>
                <a:spcPts val="0"/>
              </a:spcAft>
            </a:pPr>
            <a:r>
              <a:rPr lang="en-US" sz="1400" b="1" dirty="0">
                <a:solidFill>
                  <a:srgbClr val="0A4C5C"/>
                </a:solidFill>
                <a:latin typeface="Bahnschrift Condensed" panose="020B0502040204020203" pitchFamily="34" charset="0"/>
              </a:rPr>
              <a:t>GLOBAL LABOR ORGANIZATION</a:t>
            </a:r>
            <a:endParaRPr lang="bg-BG" sz="1400" b="1" dirty="0">
              <a:solidFill>
                <a:srgbClr val="0A4C5C"/>
              </a:solidFill>
              <a:latin typeface="Bahnschrift Condensed" panose="020B0502040204020203" pitchFamily="34" charset="0"/>
            </a:endParaRPr>
          </a:p>
        </p:txBody>
      </p:sp>
      <p:sp>
        <p:nvSpPr>
          <p:cNvPr id="11" name="Контейнер за долния колонтитул 6">
            <a:extLst>
              <a:ext uri="{FF2B5EF4-FFF2-40B4-BE49-F238E27FC236}">
                <a16:creationId xmlns:a16="http://schemas.microsoft.com/office/drawing/2014/main" id="{4EB162E7-4624-A25D-E356-AC20BAA11B89}"/>
              </a:ext>
            </a:extLst>
          </p:cNvPr>
          <p:cNvSpPr>
            <a:spLocks noGrp="1"/>
          </p:cNvSpPr>
          <p:nvPr>
            <p:ph type="ftr" idx="11"/>
          </p:nvPr>
        </p:nvSpPr>
        <p:spPr>
          <a:xfrm>
            <a:off x="3352800" y="5638800"/>
            <a:ext cx="2762250" cy="433512"/>
          </a:xfrm>
        </p:spPr>
        <p:txBody>
          <a:bodyPr/>
          <a:lstStyle/>
          <a:p>
            <a:pPr defTabSz="685800" fontAlgn="auto">
              <a:spcBef>
                <a:spcPts val="0"/>
              </a:spcBef>
              <a:spcAft>
                <a:spcPts val="0"/>
              </a:spcAft>
            </a:pPr>
            <a:r>
              <a:rPr lang="de-DE" sz="1350" dirty="0">
                <a:solidFill>
                  <a:prstClr val="black">
                    <a:tint val="75000"/>
                  </a:prstClr>
                </a:solidFill>
                <a:latin typeface="Calibri" panose="020F0502020204030204"/>
              </a:rPr>
              <a:t>Klaus F. Zimmermann</a:t>
            </a:r>
            <a:endParaRPr lang="bg-BG" sz="1350" dirty="0">
              <a:solidFill>
                <a:prstClr val="black">
                  <a:tint val="75000"/>
                </a:prstClr>
              </a:solidFill>
              <a:latin typeface="Calibri" panose="020F0502020204030204"/>
            </a:endParaRPr>
          </a:p>
        </p:txBody>
      </p:sp>
      <p:sp>
        <p:nvSpPr>
          <p:cNvPr id="3" name="Правоъгълник 2">
            <a:extLst>
              <a:ext uri="{FF2B5EF4-FFF2-40B4-BE49-F238E27FC236}">
                <a16:creationId xmlns:a16="http://schemas.microsoft.com/office/drawing/2014/main" id="{67CF55D3-3BE0-A792-E0CD-FF3A7AC98093}"/>
              </a:ext>
            </a:extLst>
          </p:cNvPr>
          <p:cNvSpPr/>
          <p:nvPr/>
        </p:nvSpPr>
        <p:spPr>
          <a:xfrm>
            <a:off x="0" y="6281760"/>
            <a:ext cx="9144000" cy="589856"/>
          </a:xfrm>
          <a:prstGeom prst="rect">
            <a:avLst/>
          </a:prstGeom>
          <a:solidFill>
            <a:srgbClr val="176F83"/>
          </a:solidFill>
          <a:ln>
            <a:noFill/>
          </a:ln>
        </p:spPr>
        <p:style>
          <a:lnRef idx="0">
            <a:scrgbClr r="0" g="0" b="0"/>
          </a:lnRef>
          <a:fillRef idx="1003">
            <a:schemeClr val="dk2"/>
          </a:fillRef>
          <a:effectRef idx="0">
            <a:scrgbClr r="0" g="0" b="0"/>
          </a:effectRef>
          <a:fontRef idx="minor">
            <a:schemeClr val="lt1"/>
          </a:fontRef>
        </p:style>
        <p:txBody>
          <a:bodyPr rtlCol="0" anchor="ctr"/>
          <a:lstStyle/>
          <a:p>
            <a:pPr algn="ctr" defTabSz="685800" fontAlgn="auto">
              <a:spcBef>
                <a:spcPts val="0"/>
              </a:spcBef>
              <a:spcAft>
                <a:spcPts val="0"/>
              </a:spcAft>
            </a:pPr>
            <a:endParaRPr lang="bg-BG" sz="1350" dirty="0">
              <a:solidFill>
                <a:prstClr val="white"/>
              </a:solidFill>
            </a:endParaRPr>
          </a:p>
        </p:txBody>
      </p:sp>
      <p:pic>
        <p:nvPicPr>
          <p:cNvPr id="12" name="Picture 2">
            <a:extLst>
              <a:ext uri="{FF2B5EF4-FFF2-40B4-BE49-F238E27FC236}">
                <a16:creationId xmlns:a16="http://schemas.microsoft.com/office/drawing/2014/main" id="{A3570FDF-27AF-2CDD-4915-295FEA628E4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79690" y="5546330"/>
            <a:ext cx="589855" cy="589855"/>
          </a:xfrm>
          <a:prstGeom prst="rect">
            <a:avLst/>
          </a:prstGeom>
        </p:spPr>
      </p:pic>
      <p:sp>
        <p:nvSpPr>
          <p:cNvPr id="4" name="Rectangle 3">
            <a:extLst>
              <a:ext uri="{FF2B5EF4-FFF2-40B4-BE49-F238E27FC236}">
                <a16:creationId xmlns:a16="http://schemas.microsoft.com/office/drawing/2014/main" id="{CE2699D6-A5E7-0A1C-8E4A-00251B8344CD}"/>
              </a:ext>
            </a:extLst>
          </p:cNvPr>
          <p:cNvSpPr/>
          <p:nvPr/>
        </p:nvSpPr>
        <p:spPr>
          <a:xfrm>
            <a:off x="686378" y="178223"/>
            <a:ext cx="8076622" cy="646331"/>
          </a:xfrm>
          <a:prstGeom prst="rect">
            <a:avLst/>
          </a:prstGeom>
        </p:spPr>
        <p:txBody>
          <a:bodyPr wrap="square">
            <a:spAutoFit/>
          </a:bodyPr>
          <a:lstStyle/>
          <a:p>
            <a:r>
              <a:rPr lang="en-US" sz="3600" b="1" dirty="0">
                <a:solidFill>
                  <a:srgbClr val="176F83"/>
                </a:solidFill>
                <a:latin typeface="Calibri Light" panose="020F0302020204030204"/>
              </a:rPr>
              <a:t>Model structure II</a:t>
            </a:r>
          </a:p>
        </p:txBody>
      </p:sp>
      <p:pic>
        <p:nvPicPr>
          <p:cNvPr id="5" name="Picture 4">
            <a:extLst>
              <a:ext uri="{FF2B5EF4-FFF2-40B4-BE49-F238E27FC236}">
                <a16:creationId xmlns:a16="http://schemas.microsoft.com/office/drawing/2014/main" id="{154D6B78-E10F-8A71-12CE-622DFF909243}"/>
              </a:ext>
            </a:extLst>
          </p:cNvPr>
          <p:cNvPicPr>
            <a:picLocks noChangeAspect="1"/>
          </p:cNvPicPr>
          <p:nvPr/>
        </p:nvPicPr>
        <p:blipFill>
          <a:blip r:embed="rId3"/>
          <a:stretch>
            <a:fillRect/>
          </a:stretch>
        </p:blipFill>
        <p:spPr>
          <a:xfrm>
            <a:off x="3046846" y="5448246"/>
            <a:ext cx="2972956" cy="791561"/>
          </a:xfrm>
          <a:prstGeom prst="rect">
            <a:avLst/>
          </a:prstGeom>
        </p:spPr>
      </p:pic>
      <p:sp>
        <p:nvSpPr>
          <p:cNvPr id="6" name="TextBox 5">
            <a:extLst>
              <a:ext uri="{FF2B5EF4-FFF2-40B4-BE49-F238E27FC236}">
                <a16:creationId xmlns:a16="http://schemas.microsoft.com/office/drawing/2014/main" id="{08F1FB04-441E-4061-CD56-70D44DBD64DC}"/>
              </a:ext>
            </a:extLst>
          </p:cNvPr>
          <p:cNvSpPr txBox="1"/>
          <p:nvPr/>
        </p:nvSpPr>
        <p:spPr>
          <a:xfrm>
            <a:off x="838777" y="850956"/>
            <a:ext cx="7618845" cy="4247317"/>
          </a:xfrm>
          <a:prstGeom prst="rect">
            <a:avLst/>
          </a:prstGeom>
          <a:noFill/>
        </p:spPr>
        <p:txBody>
          <a:bodyPr wrap="square">
            <a:spAutoFit/>
          </a:bodyPr>
          <a:lstStyle/>
          <a:p>
            <a:r>
              <a:rPr lang="de-DE" u="sng" dirty="0">
                <a:latin typeface="Times New Roman" panose="02020603050405020304" pitchFamily="18" charset="0"/>
                <a:ea typeface="Calibri" panose="020F0502020204030204" pitchFamily="34" charset="0"/>
              </a:rPr>
              <a:t>Household production technology:</a:t>
            </a:r>
          </a:p>
          <a:p>
            <a:endParaRPr lang="de-DE" dirty="0">
              <a:latin typeface="Times New Roman" panose="02020603050405020304" pitchFamily="18" charset="0"/>
              <a:ea typeface="Calibri" panose="020F0502020204030204" pitchFamily="34" charset="0"/>
            </a:endParaRPr>
          </a:p>
          <a:p>
            <a:r>
              <a:rPr lang="de-DE" dirty="0">
                <a:latin typeface="Times New Roman" panose="02020603050405020304" pitchFamily="18" charset="0"/>
                <a:ea typeface="Calibri" panose="020F0502020204030204" pitchFamily="34" charset="0"/>
              </a:rPr>
              <a:t>(3) X = g C K; g, K &gt; 0     K: kids</a:t>
            </a:r>
          </a:p>
          <a:p>
            <a:endParaRPr lang="de-DE" dirty="0">
              <a:latin typeface="Times New Roman" panose="02020603050405020304" pitchFamily="18" charset="0"/>
              <a:ea typeface="Calibri" panose="020F0502020204030204" pitchFamily="34" charset="0"/>
            </a:endParaRPr>
          </a:p>
          <a:p>
            <a:r>
              <a:rPr lang="de-DE" dirty="0">
                <a:latin typeface="Times New Roman" panose="02020603050405020304" pitchFamily="18" charset="0"/>
                <a:ea typeface="Calibri" panose="020F0502020204030204" pitchFamily="34" charset="0"/>
              </a:rPr>
              <a:t>(4) H = b K; b&gt;0</a:t>
            </a:r>
          </a:p>
          <a:p>
            <a:endParaRPr lang="de-DE" dirty="0">
              <a:latin typeface="Times New Roman" panose="02020603050405020304" pitchFamily="18" charset="0"/>
              <a:ea typeface="Calibri" panose="020F0502020204030204" pitchFamily="34" charset="0"/>
            </a:endParaRPr>
          </a:p>
          <a:p>
            <a:endParaRPr lang="de-DE" dirty="0">
              <a:latin typeface="Times New Roman" panose="02020603050405020304" pitchFamily="18" charset="0"/>
              <a:ea typeface="Calibri" panose="020F0502020204030204" pitchFamily="34" charset="0"/>
            </a:endParaRPr>
          </a:p>
          <a:p>
            <a:r>
              <a:rPr lang="de-DE" u="sng" dirty="0">
                <a:latin typeface="Times New Roman" panose="02020603050405020304" pitchFamily="18" charset="0"/>
                <a:ea typeface="Calibri" panose="020F0502020204030204" pitchFamily="34" charset="0"/>
              </a:rPr>
              <a:t>Full household constraint:</a:t>
            </a:r>
            <a:endParaRPr lang="de-DE" dirty="0">
              <a:latin typeface="Times New Roman" panose="02020603050405020304" pitchFamily="18" charset="0"/>
              <a:ea typeface="Calibri" panose="020F0502020204030204" pitchFamily="34" charset="0"/>
            </a:endParaRPr>
          </a:p>
          <a:p>
            <a:endParaRPr lang="de-DE" dirty="0">
              <a:latin typeface="Times New Roman" panose="02020603050405020304" pitchFamily="18" charset="0"/>
              <a:ea typeface="Calibri" panose="020F0502020204030204" pitchFamily="34" charset="0"/>
            </a:endParaRPr>
          </a:p>
          <a:p>
            <a:r>
              <a:rPr lang="de-DE" dirty="0">
                <a:latin typeface="Times New Roman" panose="02020603050405020304" pitchFamily="18" charset="0"/>
                <a:ea typeface="Calibri" panose="020F0502020204030204" pitchFamily="34" charset="0"/>
              </a:rPr>
              <a:t>(5) P C + (R g C + b w) K  = w + m</a:t>
            </a:r>
          </a:p>
          <a:p>
            <a:endParaRPr lang="de-DE" dirty="0">
              <a:latin typeface="Times New Roman" panose="02020603050405020304" pitchFamily="18" charset="0"/>
              <a:ea typeface="Calibri" panose="020F0502020204030204" pitchFamily="34" charset="0"/>
            </a:endParaRPr>
          </a:p>
          <a:p>
            <a:r>
              <a:rPr lang="de-DE" dirty="0">
                <a:latin typeface="Times New Roman" panose="02020603050405020304" pitchFamily="18" charset="0"/>
                <a:ea typeface="Calibri" panose="020F0502020204030204" pitchFamily="34" charset="0"/>
              </a:rPr>
              <a:t>The (C, K) constraint line is non-linear:</a:t>
            </a:r>
          </a:p>
          <a:p>
            <a:endParaRPr lang="de-DE" dirty="0">
              <a:latin typeface="Times New Roman" panose="02020603050405020304" pitchFamily="18" charset="0"/>
              <a:ea typeface="Calibri" panose="020F0502020204030204" pitchFamily="34" charset="0"/>
            </a:endParaRPr>
          </a:p>
          <a:p>
            <a:r>
              <a:rPr lang="de-DE" dirty="0">
                <a:latin typeface="Times New Roman" panose="02020603050405020304" pitchFamily="18" charset="0"/>
                <a:ea typeface="Calibri" panose="020F0502020204030204" pitchFamily="34" charset="0"/>
              </a:rPr>
              <a:t>(6)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C = (w + m - b w K) / (P + g R K)</a:t>
            </a:r>
          </a:p>
          <a:p>
            <a:endParaRPr lang="de-DE"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9292615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5E50FA-EA90-BD04-99CE-8216A1957F8B}"/>
            </a:ext>
          </a:extLst>
        </p:cNvPr>
        <p:cNvGrpSpPr/>
        <p:nvPr/>
      </p:nvGrpSpPr>
      <p:grpSpPr>
        <a:xfrm>
          <a:off x="0" y="0"/>
          <a:ext cx="0" cy="0"/>
          <a:chOff x="0" y="0"/>
          <a:chExt cx="0" cy="0"/>
        </a:xfrm>
      </p:grpSpPr>
      <p:sp>
        <p:nvSpPr>
          <p:cNvPr id="10" name="Текстово поле 9">
            <a:extLst>
              <a:ext uri="{FF2B5EF4-FFF2-40B4-BE49-F238E27FC236}">
                <a16:creationId xmlns:a16="http://schemas.microsoft.com/office/drawing/2014/main" id="{13ECD290-B5C8-F2D7-B97A-8DB432602774}"/>
              </a:ext>
            </a:extLst>
          </p:cNvPr>
          <p:cNvSpPr txBox="1"/>
          <p:nvPr/>
        </p:nvSpPr>
        <p:spPr>
          <a:xfrm>
            <a:off x="361949" y="5482458"/>
            <a:ext cx="2762251" cy="307777"/>
          </a:xfrm>
          <a:prstGeom prst="rect">
            <a:avLst/>
          </a:prstGeom>
          <a:noFill/>
        </p:spPr>
        <p:txBody>
          <a:bodyPr wrap="square" rtlCol="0">
            <a:spAutoFit/>
          </a:bodyPr>
          <a:lstStyle/>
          <a:p>
            <a:pPr defTabSz="685800" fontAlgn="auto">
              <a:spcBef>
                <a:spcPts val="0"/>
              </a:spcBef>
              <a:spcAft>
                <a:spcPts val="0"/>
              </a:spcAft>
            </a:pPr>
            <a:r>
              <a:rPr lang="en-US" sz="1400" b="1" dirty="0">
                <a:solidFill>
                  <a:srgbClr val="0A4C5C"/>
                </a:solidFill>
                <a:latin typeface="Bahnschrift Condensed" panose="020B0502040204020203" pitchFamily="34" charset="0"/>
              </a:rPr>
              <a:t>GLOBAL LABOR ORGANIZATION</a:t>
            </a:r>
            <a:endParaRPr lang="bg-BG" sz="1400" b="1" dirty="0">
              <a:solidFill>
                <a:srgbClr val="0A4C5C"/>
              </a:solidFill>
              <a:latin typeface="Bahnschrift Condensed" panose="020B0502040204020203" pitchFamily="34" charset="0"/>
            </a:endParaRPr>
          </a:p>
        </p:txBody>
      </p:sp>
      <p:sp>
        <p:nvSpPr>
          <p:cNvPr id="11" name="Контейнер за долния колонтитул 6">
            <a:extLst>
              <a:ext uri="{FF2B5EF4-FFF2-40B4-BE49-F238E27FC236}">
                <a16:creationId xmlns:a16="http://schemas.microsoft.com/office/drawing/2014/main" id="{0D665448-64C0-C189-CBC1-3484B2F7910A}"/>
              </a:ext>
            </a:extLst>
          </p:cNvPr>
          <p:cNvSpPr>
            <a:spLocks noGrp="1"/>
          </p:cNvSpPr>
          <p:nvPr>
            <p:ph type="ftr" idx="11"/>
          </p:nvPr>
        </p:nvSpPr>
        <p:spPr>
          <a:xfrm>
            <a:off x="3352800" y="5638800"/>
            <a:ext cx="2762250" cy="433512"/>
          </a:xfrm>
        </p:spPr>
        <p:txBody>
          <a:bodyPr/>
          <a:lstStyle/>
          <a:p>
            <a:pPr defTabSz="685800" fontAlgn="auto">
              <a:spcBef>
                <a:spcPts val="0"/>
              </a:spcBef>
              <a:spcAft>
                <a:spcPts val="0"/>
              </a:spcAft>
            </a:pPr>
            <a:r>
              <a:rPr lang="de-DE" sz="1350" dirty="0">
                <a:solidFill>
                  <a:prstClr val="black">
                    <a:tint val="75000"/>
                  </a:prstClr>
                </a:solidFill>
                <a:latin typeface="Calibri" panose="020F0502020204030204"/>
              </a:rPr>
              <a:t>Klaus F. Zimmermann</a:t>
            </a:r>
            <a:endParaRPr lang="bg-BG" sz="1350" dirty="0">
              <a:solidFill>
                <a:prstClr val="black">
                  <a:tint val="75000"/>
                </a:prstClr>
              </a:solidFill>
              <a:latin typeface="Calibri" panose="020F0502020204030204"/>
            </a:endParaRPr>
          </a:p>
        </p:txBody>
      </p:sp>
      <p:sp>
        <p:nvSpPr>
          <p:cNvPr id="3" name="Правоъгълник 2">
            <a:extLst>
              <a:ext uri="{FF2B5EF4-FFF2-40B4-BE49-F238E27FC236}">
                <a16:creationId xmlns:a16="http://schemas.microsoft.com/office/drawing/2014/main" id="{050FC973-38EF-C043-0184-3BD16D4E87B8}"/>
              </a:ext>
            </a:extLst>
          </p:cNvPr>
          <p:cNvSpPr/>
          <p:nvPr/>
        </p:nvSpPr>
        <p:spPr>
          <a:xfrm>
            <a:off x="0" y="6281760"/>
            <a:ext cx="9144000" cy="589856"/>
          </a:xfrm>
          <a:prstGeom prst="rect">
            <a:avLst/>
          </a:prstGeom>
          <a:solidFill>
            <a:srgbClr val="176F83"/>
          </a:solidFill>
          <a:ln>
            <a:noFill/>
          </a:ln>
        </p:spPr>
        <p:style>
          <a:lnRef idx="0">
            <a:scrgbClr r="0" g="0" b="0"/>
          </a:lnRef>
          <a:fillRef idx="1003">
            <a:schemeClr val="dk2"/>
          </a:fillRef>
          <a:effectRef idx="0">
            <a:scrgbClr r="0" g="0" b="0"/>
          </a:effectRef>
          <a:fontRef idx="minor">
            <a:schemeClr val="lt1"/>
          </a:fontRef>
        </p:style>
        <p:txBody>
          <a:bodyPr rtlCol="0" anchor="ctr"/>
          <a:lstStyle/>
          <a:p>
            <a:pPr algn="ctr" defTabSz="685800" fontAlgn="auto">
              <a:spcBef>
                <a:spcPts val="0"/>
              </a:spcBef>
              <a:spcAft>
                <a:spcPts val="0"/>
              </a:spcAft>
            </a:pPr>
            <a:endParaRPr lang="bg-BG" sz="1350" dirty="0">
              <a:solidFill>
                <a:prstClr val="white"/>
              </a:solidFill>
            </a:endParaRPr>
          </a:p>
        </p:txBody>
      </p:sp>
      <p:pic>
        <p:nvPicPr>
          <p:cNvPr id="12" name="Picture 2">
            <a:extLst>
              <a:ext uri="{FF2B5EF4-FFF2-40B4-BE49-F238E27FC236}">
                <a16:creationId xmlns:a16="http://schemas.microsoft.com/office/drawing/2014/main" id="{FB68DE65-124D-CFB7-8C91-44B2738F212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79690" y="5546330"/>
            <a:ext cx="589855" cy="589855"/>
          </a:xfrm>
          <a:prstGeom prst="rect">
            <a:avLst/>
          </a:prstGeom>
        </p:spPr>
      </p:pic>
      <p:sp>
        <p:nvSpPr>
          <p:cNvPr id="4" name="Rectangle 3">
            <a:extLst>
              <a:ext uri="{FF2B5EF4-FFF2-40B4-BE49-F238E27FC236}">
                <a16:creationId xmlns:a16="http://schemas.microsoft.com/office/drawing/2014/main" id="{68426EC5-09E0-739F-72E1-F31C687F7FE7}"/>
              </a:ext>
            </a:extLst>
          </p:cNvPr>
          <p:cNvSpPr/>
          <p:nvPr/>
        </p:nvSpPr>
        <p:spPr>
          <a:xfrm>
            <a:off x="686378" y="178223"/>
            <a:ext cx="8076622" cy="646331"/>
          </a:xfrm>
          <a:prstGeom prst="rect">
            <a:avLst/>
          </a:prstGeom>
        </p:spPr>
        <p:txBody>
          <a:bodyPr wrap="square">
            <a:spAutoFit/>
          </a:bodyPr>
          <a:lstStyle/>
          <a:p>
            <a:r>
              <a:rPr lang="en-US" sz="3600" b="1" dirty="0">
                <a:solidFill>
                  <a:srgbClr val="176F83"/>
                </a:solidFill>
                <a:latin typeface="Calibri Light" panose="020F0302020204030204"/>
              </a:rPr>
              <a:t>Model structure III – Remark </a:t>
            </a:r>
          </a:p>
        </p:txBody>
      </p:sp>
      <p:pic>
        <p:nvPicPr>
          <p:cNvPr id="5" name="Picture 4">
            <a:extLst>
              <a:ext uri="{FF2B5EF4-FFF2-40B4-BE49-F238E27FC236}">
                <a16:creationId xmlns:a16="http://schemas.microsoft.com/office/drawing/2014/main" id="{DA06FE7A-A16D-3E4B-495C-74B79ED7C06A}"/>
              </a:ext>
            </a:extLst>
          </p:cNvPr>
          <p:cNvPicPr>
            <a:picLocks noChangeAspect="1"/>
          </p:cNvPicPr>
          <p:nvPr/>
        </p:nvPicPr>
        <p:blipFill>
          <a:blip r:embed="rId3"/>
          <a:stretch>
            <a:fillRect/>
          </a:stretch>
        </p:blipFill>
        <p:spPr>
          <a:xfrm>
            <a:off x="3046846" y="5448246"/>
            <a:ext cx="2972956" cy="791561"/>
          </a:xfrm>
          <a:prstGeom prst="rect">
            <a:avLst/>
          </a:prstGeom>
        </p:spPr>
      </p:pic>
      <p:sp>
        <p:nvSpPr>
          <p:cNvPr id="6" name="TextBox 5">
            <a:extLst>
              <a:ext uri="{FF2B5EF4-FFF2-40B4-BE49-F238E27FC236}">
                <a16:creationId xmlns:a16="http://schemas.microsoft.com/office/drawing/2014/main" id="{46ADC562-29C3-0B78-F3DB-23D39826F887}"/>
              </a:ext>
            </a:extLst>
          </p:cNvPr>
          <p:cNvSpPr txBox="1"/>
          <p:nvPr/>
        </p:nvSpPr>
        <p:spPr>
          <a:xfrm>
            <a:off x="361949" y="984334"/>
            <a:ext cx="8420102" cy="4247317"/>
          </a:xfrm>
          <a:prstGeom prst="rect">
            <a:avLst/>
          </a:prstGeom>
          <a:noFill/>
        </p:spPr>
        <p:txBody>
          <a:bodyPr wrap="square">
            <a:spAutoFit/>
          </a:bodyPr>
          <a:lstStyle/>
          <a:p>
            <a:r>
              <a:rPr lang="de-DE" dirty="0">
                <a:latin typeface="Times New Roman" panose="02020603050405020304" pitchFamily="18" charset="0"/>
                <a:ea typeface="Calibri" panose="020F0502020204030204" pitchFamily="34" charset="0"/>
              </a:rPr>
              <a:t>(3) X = g C K; g, K &gt; 0     K: kids</a:t>
            </a:r>
          </a:p>
          <a:p>
            <a:r>
              <a:rPr lang="de-DE" dirty="0">
                <a:latin typeface="Times New Roman" panose="02020603050405020304" pitchFamily="18" charset="0"/>
                <a:ea typeface="Calibri" panose="020F0502020204030204" pitchFamily="34" charset="0"/>
              </a:rPr>
              <a:t>Zimmermann (1985, 1989) is in line with James S. Duesenberry (1960), but relates it to the home production framework:</a:t>
            </a:r>
          </a:p>
          <a:p>
            <a:endParaRPr lang="de-DE" dirty="0">
              <a:latin typeface="Times New Roman" panose="02020603050405020304" pitchFamily="18" charset="0"/>
              <a:ea typeface="Calibri" panose="020F0502020204030204" pitchFamily="34" charset="0"/>
            </a:endParaRPr>
          </a:p>
          <a:p>
            <a:r>
              <a:rPr lang="en-US" dirty="0">
                <a:latin typeface="Times New Roman" panose="02020603050405020304" pitchFamily="18" charset="0"/>
                <a:ea typeface="Calibri" panose="020F0502020204030204" pitchFamily="34" charset="0"/>
              </a:rPr>
              <a:t>“But just as in those cases we expect the quality of cars or chairs or houses to rise with income as well as the number, we also expect the quality of children to rise with income as well as the number. That is, we expect the children of the rich to be better housed, fed, and educated than those of the poor.”</a:t>
            </a:r>
            <a:br>
              <a:rPr lang="en-US" dirty="0">
                <a:latin typeface="Times New Roman" panose="02020603050405020304" pitchFamily="18" charset="0"/>
                <a:ea typeface="Calibri" panose="020F0502020204030204" pitchFamily="34" charset="0"/>
              </a:rPr>
            </a:br>
            <a:br>
              <a:rPr lang="en-US" dirty="0">
                <a:latin typeface="Times New Roman" panose="02020603050405020304" pitchFamily="18" charset="0"/>
                <a:ea typeface="Calibri" panose="020F0502020204030204" pitchFamily="34" charset="0"/>
              </a:rPr>
            </a:br>
            <a:r>
              <a:rPr lang="en-US" dirty="0">
                <a:latin typeface="Times New Roman" panose="02020603050405020304" pitchFamily="18" charset="0"/>
                <a:ea typeface="Calibri" panose="020F0502020204030204" pitchFamily="34" charset="0"/>
              </a:rPr>
              <a:t>“Quality of children means, in Becker's terminology, nothing more than expenditure per child (with a given price schedule). But in many respects the standard of living of the children is mechanically linked to that of the parents. Is it possible to have crowded housing conditions for the children and uncrowded conditions for the parents?”</a:t>
            </a:r>
          </a:p>
          <a:p>
            <a:endParaRPr lang="en-US" dirty="0">
              <a:latin typeface="Times New Roman" panose="02020603050405020304" pitchFamily="18" charset="0"/>
              <a:ea typeface="Calibri" panose="020F0502020204030204" pitchFamily="34" charset="0"/>
            </a:endParaRPr>
          </a:p>
          <a:p>
            <a:r>
              <a:rPr lang="en-US" dirty="0">
                <a:latin typeface="Times New Roman" panose="02020603050405020304" pitchFamily="18" charset="0"/>
                <a:ea typeface="Calibri" panose="020F0502020204030204" pitchFamily="34" charset="0"/>
              </a:rPr>
              <a:t>NOTE: Child quality is NOT identical with education.</a:t>
            </a:r>
            <a:endParaRPr lang="de-DE"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3478361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57A728-1A75-4B74-2F5E-7AF63F5F5752}"/>
            </a:ext>
          </a:extLst>
        </p:cNvPr>
        <p:cNvGrpSpPr/>
        <p:nvPr/>
      </p:nvGrpSpPr>
      <p:grpSpPr>
        <a:xfrm>
          <a:off x="0" y="0"/>
          <a:ext cx="0" cy="0"/>
          <a:chOff x="0" y="0"/>
          <a:chExt cx="0" cy="0"/>
        </a:xfrm>
      </p:grpSpPr>
      <p:sp>
        <p:nvSpPr>
          <p:cNvPr id="10" name="Текстово поле 9">
            <a:extLst>
              <a:ext uri="{FF2B5EF4-FFF2-40B4-BE49-F238E27FC236}">
                <a16:creationId xmlns:a16="http://schemas.microsoft.com/office/drawing/2014/main" id="{EF2E9144-9D14-0DF8-28A3-A011B163961D}"/>
              </a:ext>
            </a:extLst>
          </p:cNvPr>
          <p:cNvSpPr txBox="1"/>
          <p:nvPr/>
        </p:nvSpPr>
        <p:spPr>
          <a:xfrm>
            <a:off x="361949" y="5482458"/>
            <a:ext cx="2762251" cy="307777"/>
          </a:xfrm>
          <a:prstGeom prst="rect">
            <a:avLst/>
          </a:prstGeom>
          <a:noFill/>
        </p:spPr>
        <p:txBody>
          <a:bodyPr wrap="square" rtlCol="0">
            <a:spAutoFit/>
          </a:bodyPr>
          <a:lstStyle/>
          <a:p>
            <a:pPr defTabSz="685800" fontAlgn="auto">
              <a:spcBef>
                <a:spcPts val="0"/>
              </a:spcBef>
              <a:spcAft>
                <a:spcPts val="0"/>
              </a:spcAft>
            </a:pPr>
            <a:r>
              <a:rPr lang="en-US" sz="1400" b="1" dirty="0">
                <a:solidFill>
                  <a:srgbClr val="0A4C5C"/>
                </a:solidFill>
                <a:latin typeface="Bahnschrift Condensed" panose="020B0502040204020203" pitchFamily="34" charset="0"/>
              </a:rPr>
              <a:t>GLOBAL LABOR ORGANIZATION</a:t>
            </a:r>
            <a:endParaRPr lang="bg-BG" sz="1400" b="1" dirty="0">
              <a:solidFill>
                <a:srgbClr val="0A4C5C"/>
              </a:solidFill>
              <a:latin typeface="Bahnschrift Condensed" panose="020B0502040204020203" pitchFamily="34" charset="0"/>
            </a:endParaRPr>
          </a:p>
        </p:txBody>
      </p:sp>
      <p:sp>
        <p:nvSpPr>
          <p:cNvPr id="11" name="Контейнер за долния колонтитул 6">
            <a:extLst>
              <a:ext uri="{FF2B5EF4-FFF2-40B4-BE49-F238E27FC236}">
                <a16:creationId xmlns:a16="http://schemas.microsoft.com/office/drawing/2014/main" id="{491A1590-1E64-5CFD-B30C-BF4D329B517E}"/>
              </a:ext>
            </a:extLst>
          </p:cNvPr>
          <p:cNvSpPr>
            <a:spLocks noGrp="1"/>
          </p:cNvSpPr>
          <p:nvPr>
            <p:ph type="ftr" idx="11"/>
          </p:nvPr>
        </p:nvSpPr>
        <p:spPr>
          <a:xfrm>
            <a:off x="3352800" y="5638800"/>
            <a:ext cx="2762250" cy="433512"/>
          </a:xfrm>
        </p:spPr>
        <p:txBody>
          <a:bodyPr/>
          <a:lstStyle/>
          <a:p>
            <a:pPr defTabSz="685800" fontAlgn="auto">
              <a:spcBef>
                <a:spcPts val="0"/>
              </a:spcBef>
              <a:spcAft>
                <a:spcPts val="0"/>
              </a:spcAft>
            </a:pPr>
            <a:r>
              <a:rPr lang="de-DE" sz="1350" dirty="0">
                <a:solidFill>
                  <a:prstClr val="black">
                    <a:tint val="75000"/>
                  </a:prstClr>
                </a:solidFill>
                <a:latin typeface="Calibri" panose="020F0502020204030204"/>
              </a:rPr>
              <a:t>Klaus F. Zimmermann</a:t>
            </a:r>
            <a:endParaRPr lang="bg-BG" sz="1350" dirty="0">
              <a:solidFill>
                <a:prstClr val="black">
                  <a:tint val="75000"/>
                </a:prstClr>
              </a:solidFill>
              <a:latin typeface="Calibri" panose="020F0502020204030204"/>
            </a:endParaRPr>
          </a:p>
        </p:txBody>
      </p:sp>
      <p:sp>
        <p:nvSpPr>
          <p:cNvPr id="3" name="Правоъгълник 2">
            <a:extLst>
              <a:ext uri="{FF2B5EF4-FFF2-40B4-BE49-F238E27FC236}">
                <a16:creationId xmlns:a16="http://schemas.microsoft.com/office/drawing/2014/main" id="{F996EF91-8FD7-978C-59DA-52C0880DC5B8}"/>
              </a:ext>
            </a:extLst>
          </p:cNvPr>
          <p:cNvSpPr/>
          <p:nvPr/>
        </p:nvSpPr>
        <p:spPr>
          <a:xfrm>
            <a:off x="0" y="6281760"/>
            <a:ext cx="9144000" cy="589856"/>
          </a:xfrm>
          <a:prstGeom prst="rect">
            <a:avLst/>
          </a:prstGeom>
          <a:solidFill>
            <a:srgbClr val="176F83"/>
          </a:solidFill>
          <a:ln>
            <a:noFill/>
          </a:ln>
        </p:spPr>
        <p:style>
          <a:lnRef idx="0">
            <a:scrgbClr r="0" g="0" b="0"/>
          </a:lnRef>
          <a:fillRef idx="1003">
            <a:schemeClr val="dk2"/>
          </a:fillRef>
          <a:effectRef idx="0">
            <a:scrgbClr r="0" g="0" b="0"/>
          </a:effectRef>
          <a:fontRef idx="minor">
            <a:schemeClr val="lt1"/>
          </a:fontRef>
        </p:style>
        <p:txBody>
          <a:bodyPr rtlCol="0" anchor="ctr"/>
          <a:lstStyle/>
          <a:p>
            <a:pPr algn="ctr" defTabSz="685800" fontAlgn="auto">
              <a:spcBef>
                <a:spcPts val="0"/>
              </a:spcBef>
              <a:spcAft>
                <a:spcPts val="0"/>
              </a:spcAft>
            </a:pPr>
            <a:endParaRPr lang="bg-BG" sz="1350" dirty="0">
              <a:solidFill>
                <a:prstClr val="white"/>
              </a:solidFill>
            </a:endParaRPr>
          </a:p>
        </p:txBody>
      </p:sp>
      <p:pic>
        <p:nvPicPr>
          <p:cNvPr id="12" name="Picture 2">
            <a:extLst>
              <a:ext uri="{FF2B5EF4-FFF2-40B4-BE49-F238E27FC236}">
                <a16:creationId xmlns:a16="http://schemas.microsoft.com/office/drawing/2014/main" id="{77FA863E-34F8-E1F5-4780-50666B7B9E8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79690" y="5546330"/>
            <a:ext cx="589855" cy="589855"/>
          </a:xfrm>
          <a:prstGeom prst="rect">
            <a:avLst/>
          </a:prstGeom>
        </p:spPr>
      </p:pic>
      <p:sp>
        <p:nvSpPr>
          <p:cNvPr id="4" name="Rectangle 3">
            <a:extLst>
              <a:ext uri="{FF2B5EF4-FFF2-40B4-BE49-F238E27FC236}">
                <a16:creationId xmlns:a16="http://schemas.microsoft.com/office/drawing/2014/main" id="{BC3144C8-60CD-3486-4AAA-4EFF55251795}"/>
              </a:ext>
            </a:extLst>
          </p:cNvPr>
          <p:cNvSpPr/>
          <p:nvPr/>
        </p:nvSpPr>
        <p:spPr>
          <a:xfrm>
            <a:off x="1142999" y="283656"/>
            <a:ext cx="6858001" cy="523220"/>
          </a:xfrm>
          <a:prstGeom prst="rect">
            <a:avLst/>
          </a:prstGeom>
        </p:spPr>
        <p:txBody>
          <a:bodyPr wrap="square">
            <a:spAutoFit/>
          </a:bodyPr>
          <a:lstStyle/>
          <a:p>
            <a:r>
              <a:rPr lang="en-US" sz="2800" b="1" dirty="0">
                <a:solidFill>
                  <a:srgbClr val="176F83"/>
                </a:solidFill>
                <a:latin typeface="Calibri Light" panose="020F0302020204030204"/>
              </a:rPr>
              <a:t>Family household constraint</a:t>
            </a:r>
          </a:p>
        </p:txBody>
      </p:sp>
      <p:pic>
        <p:nvPicPr>
          <p:cNvPr id="5" name="Picture 4">
            <a:extLst>
              <a:ext uri="{FF2B5EF4-FFF2-40B4-BE49-F238E27FC236}">
                <a16:creationId xmlns:a16="http://schemas.microsoft.com/office/drawing/2014/main" id="{77F49FEA-615A-8C1C-FB79-57BEA3B55951}"/>
              </a:ext>
            </a:extLst>
          </p:cNvPr>
          <p:cNvPicPr>
            <a:picLocks noChangeAspect="1"/>
          </p:cNvPicPr>
          <p:nvPr/>
        </p:nvPicPr>
        <p:blipFill>
          <a:blip r:embed="rId3"/>
          <a:stretch>
            <a:fillRect/>
          </a:stretch>
        </p:blipFill>
        <p:spPr>
          <a:xfrm>
            <a:off x="2971800" y="5299911"/>
            <a:ext cx="2972956" cy="791561"/>
          </a:xfrm>
          <a:prstGeom prst="rect">
            <a:avLst/>
          </a:prstGeom>
        </p:spPr>
      </p:pic>
      <p:pic>
        <p:nvPicPr>
          <p:cNvPr id="6" name="Picture 5">
            <a:extLst>
              <a:ext uri="{FF2B5EF4-FFF2-40B4-BE49-F238E27FC236}">
                <a16:creationId xmlns:a16="http://schemas.microsoft.com/office/drawing/2014/main" id="{7F2A6DA5-3B36-D5B9-BF32-CD477540712D}"/>
              </a:ext>
            </a:extLst>
          </p:cNvPr>
          <p:cNvPicPr>
            <a:picLocks noChangeAspect="1"/>
          </p:cNvPicPr>
          <p:nvPr/>
        </p:nvPicPr>
        <p:blipFill>
          <a:blip r:embed="rId4"/>
          <a:stretch>
            <a:fillRect/>
          </a:stretch>
        </p:blipFill>
        <p:spPr>
          <a:xfrm>
            <a:off x="2070171" y="1101042"/>
            <a:ext cx="3874585" cy="3930908"/>
          </a:xfrm>
          <a:prstGeom prst="rect">
            <a:avLst/>
          </a:prstGeom>
        </p:spPr>
      </p:pic>
      <p:sp>
        <p:nvSpPr>
          <p:cNvPr id="15" name="TextBox 14">
            <a:extLst>
              <a:ext uri="{FF2B5EF4-FFF2-40B4-BE49-F238E27FC236}">
                <a16:creationId xmlns:a16="http://schemas.microsoft.com/office/drawing/2014/main" id="{403D20A7-FF52-BC41-B335-34BF727B355D}"/>
              </a:ext>
            </a:extLst>
          </p:cNvPr>
          <p:cNvSpPr txBox="1"/>
          <p:nvPr/>
        </p:nvSpPr>
        <p:spPr>
          <a:xfrm>
            <a:off x="4007463" y="2759440"/>
            <a:ext cx="4572000" cy="463397"/>
          </a:xfrm>
          <a:prstGeom prst="rect">
            <a:avLst/>
          </a:prstGeom>
          <a:noFill/>
        </p:spPr>
        <p:txBody>
          <a:bodyPr wrap="square">
            <a:spAutoFit/>
          </a:bodyPr>
          <a:lstStyle/>
          <a:p>
            <a:pPr algn="just">
              <a:lnSpc>
                <a:spcPct val="150000"/>
              </a:lnSpc>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Line AEB is C = (w + m - b w K) / (P + g R K)</a:t>
            </a:r>
            <a:endParaRPr lang="en-DE"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TextBox 16">
            <a:extLst>
              <a:ext uri="{FF2B5EF4-FFF2-40B4-BE49-F238E27FC236}">
                <a16:creationId xmlns:a16="http://schemas.microsoft.com/office/drawing/2014/main" id="{3E48A687-0566-71E2-A3F4-5CB17BE2C712}"/>
              </a:ext>
            </a:extLst>
          </p:cNvPr>
          <p:cNvSpPr txBox="1"/>
          <p:nvPr/>
        </p:nvSpPr>
        <p:spPr>
          <a:xfrm>
            <a:off x="228600" y="2949115"/>
            <a:ext cx="2057400" cy="646331"/>
          </a:xfrm>
          <a:prstGeom prst="rect">
            <a:avLst/>
          </a:prstGeom>
          <a:noFill/>
        </p:spPr>
        <p:txBody>
          <a:bodyPr wrap="square">
            <a:spAutoFit/>
          </a:bodyPr>
          <a:lstStyle/>
          <a:p>
            <a:r>
              <a:rPr lang="en-US" sz="1800" dirty="0">
                <a:effectLst/>
                <a:latin typeface="Times New Roman" panose="02020603050405020304" pitchFamily="18" charset="0"/>
                <a:ea typeface="Calibri" panose="020F0502020204030204" pitchFamily="34" charset="0"/>
              </a:rPr>
              <a:t>A: (1 + m / w) w / P</a:t>
            </a:r>
            <a:br>
              <a:rPr lang="en-US" sz="1800" dirty="0">
                <a:effectLst/>
                <a:latin typeface="Times New Roman" panose="02020603050405020304" pitchFamily="18" charset="0"/>
                <a:ea typeface="Calibri" panose="020F0502020204030204" pitchFamily="34" charset="0"/>
              </a:rPr>
            </a:br>
            <a:r>
              <a:rPr lang="en-US" sz="1800" dirty="0">
                <a:effectLst/>
                <a:latin typeface="Times New Roman" panose="02020603050405020304" pitchFamily="18" charset="0"/>
                <a:ea typeface="Calibri" panose="020F0502020204030204" pitchFamily="34" charset="0"/>
              </a:rPr>
              <a:t>     = (w + m) / P</a:t>
            </a:r>
            <a:endParaRPr lang="en-DE" dirty="0"/>
          </a:p>
        </p:txBody>
      </p:sp>
      <p:sp>
        <p:nvSpPr>
          <p:cNvPr id="19" name="TextBox 18">
            <a:extLst>
              <a:ext uri="{FF2B5EF4-FFF2-40B4-BE49-F238E27FC236}">
                <a16:creationId xmlns:a16="http://schemas.microsoft.com/office/drawing/2014/main" id="{C63781A3-6002-D186-4474-AFF0C7D7CC28}"/>
              </a:ext>
            </a:extLst>
          </p:cNvPr>
          <p:cNvSpPr txBox="1"/>
          <p:nvPr/>
        </p:nvSpPr>
        <p:spPr>
          <a:xfrm>
            <a:off x="4473334" y="4382966"/>
            <a:ext cx="1866441" cy="369332"/>
          </a:xfrm>
          <a:prstGeom prst="rect">
            <a:avLst/>
          </a:prstGeom>
          <a:noFill/>
        </p:spPr>
        <p:txBody>
          <a:bodyPr wrap="square">
            <a:spAutoFit/>
          </a:bodyPr>
          <a:lstStyle/>
          <a:p>
            <a:r>
              <a:rPr lang="en-US" sz="1800" dirty="0">
                <a:effectLst/>
                <a:latin typeface="Times New Roman" panose="02020603050405020304" pitchFamily="18" charset="0"/>
                <a:ea typeface="Calibri" panose="020F0502020204030204" pitchFamily="34" charset="0"/>
              </a:rPr>
              <a:t>B: (1 + m / w) / b</a:t>
            </a:r>
            <a:endParaRPr lang="en-DE" dirty="0"/>
          </a:p>
        </p:txBody>
      </p:sp>
      <p:sp>
        <p:nvSpPr>
          <p:cNvPr id="21" name="TextBox 20">
            <a:extLst>
              <a:ext uri="{FF2B5EF4-FFF2-40B4-BE49-F238E27FC236}">
                <a16:creationId xmlns:a16="http://schemas.microsoft.com/office/drawing/2014/main" id="{855B5373-60DB-91ED-C41C-98C434FEDA4B}"/>
              </a:ext>
            </a:extLst>
          </p:cNvPr>
          <p:cNvSpPr txBox="1"/>
          <p:nvPr/>
        </p:nvSpPr>
        <p:spPr>
          <a:xfrm>
            <a:off x="3276600" y="1065461"/>
            <a:ext cx="3426304" cy="369332"/>
          </a:xfrm>
          <a:prstGeom prst="rect">
            <a:avLst/>
          </a:prstGeom>
          <a:noFill/>
        </p:spPr>
        <p:txBody>
          <a:bodyPr wrap="square">
            <a:spAutoFit/>
          </a:bodyPr>
          <a:lstStyle/>
          <a:p>
            <a:r>
              <a:rPr lang="en-US" dirty="0">
                <a:latin typeface="Times New Roman" panose="02020603050405020304" pitchFamily="18" charset="0"/>
                <a:ea typeface="Calibri" panose="020F0502020204030204" pitchFamily="34" charset="0"/>
              </a:rPr>
              <a:t>C: parent consumption; K: kids</a:t>
            </a:r>
            <a:endParaRPr lang="en-DE" dirty="0"/>
          </a:p>
        </p:txBody>
      </p:sp>
    </p:spTree>
    <p:extLst>
      <p:ext uri="{BB962C8B-B14F-4D97-AF65-F5344CB8AC3E}">
        <p14:creationId xmlns:p14="http://schemas.microsoft.com/office/powerpoint/2010/main" val="5477226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06D736-5B96-EC8A-E5EB-FDBD16576018}"/>
            </a:ext>
          </a:extLst>
        </p:cNvPr>
        <p:cNvGrpSpPr/>
        <p:nvPr/>
      </p:nvGrpSpPr>
      <p:grpSpPr>
        <a:xfrm>
          <a:off x="0" y="0"/>
          <a:ext cx="0" cy="0"/>
          <a:chOff x="0" y="0"/>
          <a:chExt cx="0" cy="0"/>
        </a:xfrm>
      </p:grpSpPr>
      <p:sp>
        <p:nvSpPr>
          <p:cNvPr id="10" name="Текстово поле 9">
            <a:extLst>
              <a:ext uri="{FF2B5EF4-FFF2-40B4-BE49-F238E27FC236}">
                <a16:creationId xmlns:a16="http://schemas.microsoft.com/office/drawing/2014/main" id="{CA81C682-AB0A-FD95-6FD1-065898764C64}"/>
              </a:ext>
            </a:extLst>
          </p:cNvPr>
          <p:cNvSpPr txBox="1"/>
          <p:nvPr/>
        </p:nvSpPr>
        <p:spPr>
          <a:xfrm>
            <a:off x="361949" y="5482458"/>
            <a:ext cx="2762251" cy="307777"/>
          </a:xfrm>
          <a:prstGeom prst="rect">
            <a:avLst/>
          </a:prstGeom>
          <a:noFill/>
        </p:spPr>
        <p:txBody>
          <a:bodyPr wrap="square" rtlCol="0">
            <a:spAutoFit/>
          </a:bodyPr>
          <a:lstStyle/>
          <a:p>
            <a:pPr defTabSz="685800" fontAlgn="auto">
              <a:spcBef>
                <a:spcPts val="0"/>
              </a:spcBef>
              <a:spcAft>
                <a:spcPts val="0"/>
              </a:spcAft>
            </a:pPr>
            <a:r>
              <a:rPr lang="en-US" sz="1400" b="1" dirty="0">
                <a:solidFill>
                  <a:srgbClr val="0A4C5C"/>
                </a:solidFill>
                <a:latin typeface="Bahnschrift Condensed" panose="020B0502040204020203" pitchFamily="34" charset="0"/>
              </a:rPr>
              <a:t>GLOBAL LABOR ORGANIZATION</a:t>
            </a:r>
            <a:endParaRPr lang="bg-BG" sz="1400" b="1" dirty="0">
              <a:solidFill>
                <a:srgbClr val="0A4C5C"/>
              </a:solidFill>
              <a:latin typeface="Bahnschrift Condensed" panose="020B0502040204020203" pitchFamily="34" charset="0"/>
            </a:endParaRPr>
          </a:p>
        </p:txBody>
      </p:sp>
      <p:sp>
        <p:nvSpPr>
          <p:cNvPr id="11" name="Контейнер за долния колонтитул 6">
            <a:extLst>
              <a:ext uri="{FF2B5EF4-FFF2-40B4-BE49-F238E27FC236}">
                <a16:creationId xmlns:a16="http://schemas.microsoft.com/office/drawing/2014/main" id="{DAE768FC-3729-EED0-AC38-31AA15161863}"/>
              </a:ext>
            </a:extLst>
          </p:cNvPr>
          <p:cNvSpPr>
            <a:spLocks noGrp="1"/>
          </p:cNvSpPr>
          <p:nvPr>
            <p:ph type="ftr" idx="11"/>
          </p:nvPr>
        </p:nvSpPr>
        <p:spPr>
          <a:xfrm>
            <a:off x="3352800" y="5638800"/>
            <a:ext cx="2762250" cy="433512"/>
          </a:xfrm>
        </p:spPr>
        <p:txBody>
          <a:bodyPr/>
          <a:lstStyle/>
          <a:p>
            <a:pPr defTabSz="685800" fontAlgn="auto">
              <a:spcBef>
                <a:spcPts val="0"/>
              </a:spcBef>
              <a:spcAft>
                <a:spcPts val="0"/>
              </a:spcAft>
            </a:pPr>
            <a:r>
              <a:rPr lang="de-DE" sz="1350" dirty="0">
                <a:solidFill>
                  <a:prstClr val="black">
                    <a:tint val="75000"/>
                  </a:prstClr>
                </a:solidFill>
                <a:latin typeface="Calibri" panose="020F0502020204030204"/>
              </a:rPr>
              <a:t>Klaus F. Zimmermann</a:t>
            </a:r>
            <a:endParaRPr lang="bg-BG" sz="1350" dirty="0">
              <a:solidFill>
                <a:prstClr val="black">
                  <a:tint val="75000"/>
                </a:prstClr>
              </a:solidFill>
              <a:latin typeface="Calibri" panose="020F0502020204030204"/>
            </a:endParaRPr>
          </a:p>
        </p:txBody>
      </p:sp>
      <p:sp>
        <p:nvSpPr>
          <p:cNvPr id="3" name="Правоъгълник 2">
            <a:extLst>
              <a:ext uri="{FF2B5EF4-FFF2-40B4-BE49-F238E27FC236}">
                <a16:creationId xmlns:a16="http://schemas.microsoft.com/office/drawing/2014/main" id="{5D1FC2A0-C6CD-7E33-33FF-6BB5CC2CC4A7}"/>
              </a:ext>
            </a:extLst>
          </p:cNvPr>
          <p:cNvSpPr/>
          <p:nvPr/>
        </p:nvSpPr>
        <p:spPr>
          <a:xfrm>
            <a:off x="0" y="6281760"/>
            <a:ext cx="9144000" cy="589856"/>
          </a:xfrm>
          <a:prstGeom prst="rect">
            <a:avLst/>
          </a:prstGeom>
          <a:solidFill>
            <a:srgbClr val="176F83"/>
          </a:solidFill>
          <a:ln>
            <a:noFill/>
          </a:ln>
        </p:spPr>
        <p:style>
          <a:lnRef idx="0">
            <a:scrgbClr r="0" g="0" b="0"/>
          </a:lnRef>
          <a:fillRef idx="1003">
            <a:schemeClr val="dk2"/>
          </a:fillRef>
          <a:effectRef idx="0">
            <a:scrgbClr r="0" g="0" b="0"/>
          </a:effectRef>
          <a:fontRef idx="minor">
            <a:schemeClr val="lt1"/>
          </a:fontRef>
        </p:style>
        <p:txBody>
          <a:bodyPr rtlCol="0" anchor="ctr"/>
          <a:lstStyle/>
          <a:p>
            <a:pPr algn="ctr" defTabSz="685800" fontAlgn="auto">
              <a:spcBef>
                <a:spcPts val="0"/>
              </a:spcBef>
              <a:spcAft>
                <a:spcPts val="0"/>
              </a:spcAft>
            </a:pPr>
            <a:endParaRPr lang="bg-BG" sz="1350" dirty="0">
              <a:solidFill>
                <a:prstClr val="white"/>
              </a:solidFill>
            </a:endParaRPr>
          </a:p>
        </p:txBody>
      </p:sp>
      <p:pic>
        <p:nvPicPr>
          <p:cNvPr id="12" name="Picture 2">
            <a:extLst>
              <a:ext uri="{FF2B5EF4-FFF2-40B4-BE49-F238E27FC236}">
                <a16:creationId xmlns:a16="http://schemas.microsoft.com/office/drawing/2014/main" id="{68916EEA-9906-492D-2DC1-732C9670C99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79690" y="5546330"/>
            <a:ext cx="589855" cy="589855"/>
          </a:xfrm>
          <a:prstGeom prst="rect">
            <a:avLst/>
          </a:prstGeom>
        </p:spPr>
      </p:pic>
      <p:sp>
        <p:nvSpPr>
          <p:cNvPr id="4" name="Rectangle 3">
            <a:extLst>
              <a:ext uri="{FF2B5EF4-FFF2-40B4-BE49-F238E27FC236}">
                <a16:creationId xmlns:a16="http://schemas.microsoft.com/office/drawing/2014/main" id="{8C0FDDE6-6BD8-6E27-4CDA-98FEC7B378D1}"/>
              </a:ext>
            </a:extLst>
          </p:cNvPr>
          <p:cNvSpPr/>
          <p:nvPr/>
        </p:nvSpPr>
        <p:spPr>
          <a:xfrm>
            <a:off x="1142999" y="283656"/>
            <a:ext cx="6858001" cy="523220"/>
          </a:xfrm>
          <a:prstGeom prst="rect">
            <a:avLst/>
          </a:prstGeom>
        </p:spPr>
        <p:txBody>
          <a:bodyPr wrap="square">
            <a:spAutoFit/>
          </a:bodyPr>
          <a:lstStyle/>
          <a:p>
            <a:r>
              <a:rPr lang="en-US" sz="2800" b="1" dirty="0">
                <a:solidFill>
                  <a:srgbClr val="176F83"/>
                </a:solidFill>
                <a:latin typeface="Calibri Light" panose="020F0302020204030204"/>
              </a:rPr>
              <a:t>Fertility decline: rise of w and/or </a:t>
            </a:r>
            <a:r>
              <a:rPr lang="en-US" sz="2800" b="1" dirty="0" err="1">
                <a:solidFill>
                  <a:srgbClr val="176F83"/>
                </a:solidFill>
                <a:latin typeface="Calibri Light" panose="020F0302020204030204"/>
              </a:rPr>
              <a:t>gR</a:t>
            </a:r>
            <a:endParaRPr lang="en-US" sz="2800" b="1" dirty="0">
              <a:solidFill>
                <a:srgbClr val="176F83"/>
              </a:solidFill>
              <a:latin typeface="Calibri Light" panose="020F0302020204030204"/>
            </a:endParaRPr>
          </a:p>
        </p:txBody>
      </p:sp>
      <p:pic>
        <p:nvPicPr>
          <p:cNvPr id="5" name="Picture 4">
            <a:extLst>
              <a:ext uri="{FF2B5EF4-FFF2-40B4-BE49-F238E27FC236}">
                <a16:creationId xmlns:a16="http://schemas.microsoft.com/office/drawing/2014/main" id="{6690BAB0-6291-BA3F-E1FD-9BD7E314D134}"/>
              </a:ext>
            </a:extLst>
          </p:cNvPr>
          <p:cNvPicPr>
            <a:picLocks noChangeAspect="1"/>
          </p:cNvPicPr>
          <p:nvPr/>
        </p:nvPicPr>
        <p:blipFill>
          <a:blip r:embed="rId3"/>
          <a:stretch>
            <a:fillRect/>
          </a:stretch>
        </p:blipFill>
        <p:spPr>
          <a:xfrm>
            <a:off x="2971800" y="5299911"/>
            <a:ext cx="2972956" cy="791561"/>
          </a:xfrm>
          <a:prstGeom prst="rect">
            <a:avLst/>
          </a:prstGeom>
        </p:spPr>
      </p:pic>
      <p:pic>
        <p:nvPicPr>
          <p:cNvPr id="6" name="Picture 5">
            <a:extLst>
              <a:ext uri="{FF2B5EF4-FFF2-40B4-BE49-F238E27FC236}">
                <a16:creationId xmlns:a16="http://schemas.microsoft.com/office/drawing/2014/main" id="{059A8BCA-BCD0-D1A1-99D3-A69AC559C39F}"/>
              </a:ext>
            </a:extLst>
          </p:cNvPr>
          <p:cNvPicPr>
            <a:picLocks noChangeAspect="1"/>
          </p:cNvPicPr>
          <p:nvPr/>
        </p:nvPicPr>
        <p:blipFill>
          <a:blip r:embed="rId4"/>
          <a:stretch>
            <a:fillRect/>
          </a:stretch>
        </p:blipFill>
        <p:spPr>
          <a:xfrm>
            <a:off x="2070171" y="1101042"/>
            <a:ext cx="3874585" cy="3930908"/>
          </a:xfrm>
          <a:prstGeom prst="rect">
            <a:avLst/>
          </a:prstGeom>
        </p:spPr>
      </p:pic>
      <p:sp>
        <p:nvSpPr>
          <p:cNvPr id="15" name="TextBox 14">
            <a:extLst>
              <a:ext uri="{FF2B5EF4-FFF2-40B4-BE49-F238E27FC236}">
                <a16:creationId xmlns:a16="http://schemas.microsoft.com/office/drawing/2014/main" id="{0C057C85-74BA-8019-A5BE-2E4EABBD9DC6}"/>
              </a:ext>
            </a:extLst>
          </p:cNvPr>
          <p:cNvSpPr txBox="1"/>
          <p:nvPr/>
        </p:nvSpPr>
        <p:spPr>
          <a:xfrm>
            <a:off x="3829050" y="3616144"/>
            <a:ext cx="4572000" cy="463397"/>
          </a:xfrm>
          <a:prstGeom prst="rect">
            <a:avLst/>
          </a:prstGeom>
          <a:noFill/>
        </p:spPr>
        <p:txBody>
          <a:bodyPr wrap="square">
            <a:spAutoFit/>
          </a:bodyPr>
          <a:lstStyle/>
          <a:p>
            <a:pPr algn="just">
              <a:lnSpc>
                <a:spcPct val="150000"/>
              </a:lnSpc>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Line AEB is C = (w + m - b w K) / (P + g R K)</a:t>
            </a:r>
            <a:endParaRPr lang="en-DE"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TextBox 16">
            <a:extLst>
              <a:ext uri="{FF2B5EF4-FFF2-40B4-BE49-F238E27FC236}">
                <a16:creationId xmlns:a16="http://schemas.microsoft.com/office/drawing/2014/main" id="{2E8561C6-7596-1F29-7445-8D5C1887E8A2}"/>
              </a:ext>
            </a:extLst>
          </p:cNvPr>
          <p:cNvSpPr txBox="1"/>
          <p:nvPr/>
        </p:nvSpPr>
        <p:spPr>
          <a:xfrm>
            <a:off x="228600" y="2949115"/>
            <a:ext cx="2057400" cy="646331"/>
          </a:xfrm>
          <a:prstGeom prst="rect">
            <a:avLst/>
          </a:prstGeom>
          <a:noFill/>
        </p:spPr>
        <p:txBody>
          <a:bodyPr wrap="square">
            <a:spAutoFit/>
          </a:bodyPr>
          <a:lstStyle/>
          <a:p>
            <a:r>
              <a:rPr lang="en-US" sz="1800" dirty="0">
                <a:effectLst/>
                <a:latin typeface="Times New Roman" panose="02020603050405020304" pitchFamily="18" charset="0"/>
                <a:ea typeface="Calibri" panose="020F0502020204030204" pitchFamily="34" charset="0"/>
              </a:rPr>
              <a:t>A: (1 + m / w) w / P</a:t>
            </a:r>
            <a:br>
              <a:rPr lang="en-US" sz="1800" dirty="0">
                <a:effectLst/>
                <a:latin typeface="Times New Roman" panose="02020603050405020304" pitchFamily="18" charset="0"/>
                <a:ea typeface="Calibri" panose="020F0502020204030204" pitchFamily="34" charset="0"/>
              </a:rPr>
            </a:br>
            <a:r>
              <a:rPr lang="en-US" sz="1800" dirty="0">
                <a:effectLst/>
                <a:latin typeface="Times New Roman" panose="02020603050405020304" pitchFamily="18" charset="0"/>
                <a:ea typeface="Calibri" panose="020F0502020204030204" pitchFamily="34" charset="0"/>
              </a:rPr>
              <a:t>     </a:t>
            </a:r>
            <a:endParaRPr lang="en-DE" dirty="0"/>
          </a:p>
        </p:txBody>
      </p:sp>
      <p:sp>
        <p:nvSpPr>
          <p:cNvPr id="19" name="TextBox 18">
            <a:extLst>
              <a:ext uri="{FF2B5EF4-FFF2-40B4-BE49-F238E27FC236}">
                <a16:creationId xmlns:a16="http://schemas.microsoft.com/office/drawing/2014/main" id="{081BA026-E989-CE8E-D578-0304DBB28C10}"/>
              </a:ext>
            </a:extLst>
          </p:cNvPr>
          <p:cNvSpPr txBox="1"/>
          <p:nvPr/>
        </p:nvSpPr>
        <p:spPr>
          <a:xfrm>
            <a:off x="4473334" y="4382966"/>
            <a:ext cx="1866441" cy="369332"/>
          </a:xfrm>
          <a:prstGeom prst="rect">
            <a:avLst/>
          </a:prstGeom>
          <a:noFill/>
        </p:spPr>
        <p:txBody>
          <a:bodyPr wrap="square">
            <a:spAutoFit/>
          </a:bodyPr>
          <a:lstStyle/>
          <a:p>
            <a:r>
              <a:rPr lang="en-US" sz="1800" dirty="0">
                <a:effectLst/>
                <a:latin typeface="Times New Roman" panose="02020603050405020304" pitchFamily="18" charset="0"/>
                <a:ea typeface="Calibri" panose="020F0502020204030204" pitchFamily="34" charset="0"/>
              </a:rPr>
              <a:t>B: (1 + m / w) / b</a:t>
            </a:r>
            <a:endParaRPr lang="en-DE" dirty="0"/>
          </a:p>
        </p:txBody>
      </p:sp>
      <p:sp>
        <p:nvSpPr>
          <p:cNvPr id="21" name="TextBox 20">
            <a:extLst>
              <a:ext uri="{FF2B5EF4-FFF2-40B4-BE49-F238E27FC236}">
                <a16:creationId xmlns:a16="http://schemas.microsoft.com/office/drawing/2014/main" id="{379994AF-B221-4C09-400C-1965F1FCDF78}"/>
              </a:ext>
            </a:extLst>
          </p:cNvPr>
          <p:cNvSpPr txBox="1"/>
          <p:nvPr/>
        </p:nvSpPr>
        <p:spPr>
          <a:xfrm>
            <a:off x="3276600" y="1065461"/>
            <a:ext cx="5410200" cy="1477328"/>
          </a:xfrm>
          <a:prstGeom prst="rect">
            <a:avLst/>
          </a:prstGeom>
          <a:noFill/>
        </p:spPr>
        <p:txBody>
          <a:bodyPr wrap="square">
            <a:spAutoFit/>
          </a:bodyPr>
          <a:lstStyle/>
          <a:p>
            <a:r>
              <a:rPr lang="en-US" dirty="0">
                <a:latin typeface="Times New Roman" panose="02020603050405020304" pitchFamily="18" charset="0"/>
                <a:ea typeface="Calibri" panose="020F0502020204030204" pitchFamily="34" charset="0"/>
              </a:rPr>
              <a:t>Increase of w: AEB moves to DC’ </a:t>
            </a:r>
          </a:p>
          <a:p>
            <a:endParaRPr lang="en-US" dirty="0">
              <a:latin typeface="Times New Roman" panose="02020603050405020304" pitchFamily="18" charset="0"/>
              <a:ea typeface="Calibri" panose="020F0502020204030204" pitchFamily="34" charset="0"/>
            </a:endParaRPr>
          </a:p>
          <a:p>
            <a:r>
              <a:rPr lang="en-US" dirty="0">
                <a:latin typeface="Times New Roman" panose="02020603050405020304" pitchFamily="18" charset="0"/>
                <a:ea typeface="Calibri" panose="020F0502020204030204" pitchFamily="34" charset="0"/>
              </a:rPr>
              <a:t>Rise of </a:t>
            </a:r>
            <a:r>
              <a:rPr lang="en-US" dirty="0" err="1">
                <a:latin typeface="Times New Roman" panose="02020603050405020304" pitchFamily="18" charset="0"/>
                <a:ea typeface="Calibri" panose="020F0502020204030204" pitchFamily="34" charset="0"/>
              </a:rPr>
              <a:t>gR</a:t>
            </a:r>
            <a:r>
              <a:rPr lang="en-US" dirty="0">
                <a:latin typeface="Times New Roman" panose="02020603050405020304" pitchFamily="18" charset="0"/>
                <a:ea typeface="Calibri" panose="020F0502020204030204" pitchFamily="34" charset="0"/>
              </a:rPr>
              <a:t>: AEB moves to AFB, the curvature increases</a:t>
            </a:r>
          </a:p>
          <a:p>
            <a:endParaRPr lang="en-US" dirty="0">
              <a:latin typeface="Times New Roman" panose="02020603050405020304" pitchFamily="18" charset="0"/>
              <a:ea typeface="Calibri" panose="020F0502020204030204" pitchFamily="34" charset="0"/>
            </a:endParaRPr>
          </a:p>
          <a:p>
            <a:r>
              <a:rPr lang="en-US" dirty="0">
                <a:latin typeface="Times New Roman" panose="02020603050405020304" pitchFamily="18" charset="0"/>
                <a:ea typeface="Calibri" panose="020F0502020204030204" pitchFamily="34" charset="0"/>
              </a:rPr>
              <a:t>Both effects reduce the probability space for K</a:t>
            </a:r>
          </a:p>
        </p:txBody>
      </p:sp>
    </p:spTree>
    <p:extLst>
      <p:ext uri="{BB962C8B-B14F-4D97-AF65-F5344CB8AC3E}">
        <p14:creationId xmlns:p14="http://schemas.microsoft.com/office/powerpoint/2010/main" val="16128099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10274F-E139-770F-3534-0933D5818CB8}"/>
            </a:ext>
          </a:extLst>
        </p:cNvPr>
        <p:cNvGrpSpPr/>
        <p:nvPr/>
      </p:nvGrpSpPr>
      <p:grpSpPr>
        <a:xfrm>
          <a:off x="0" y="0"/>
          <a:ext cx="0" cy="0"/>
          <a:chOff x="0" y="0"/>
          <a:chExt cx="0" cy="0"/>
        </a:xfrm>
      </p:grpSpPr>
      <p:sp>
        <p:nvSpPr>
          <p:cNvPr id="10" name="Текстово поле 9">
            <a:extLst>
              <a:ext uri="{FF2B5EF4-FFF2-40B4-BE49-F238E27FC236}">
                <a16:creationId xmlns:a16="http://schemas.microsoft.com/office/drawing/2014/main" id="{FDF6E083-8A22-8FF0-3804-550D5EBCDE89}"/>
              </a:ext>
            </a:extLst>
          </p:cNvPr>
          <p:cNvSpPr txBox="1"/>
          <p:nvPr/>
        </p:nvSpPr>
        <p:spPr>
          <a:xfrm>
            <a:off x="361949" y="5482458"/>
            <a:ext cx="2762251" cy="307777"/>
          </a:xfrm>
          <a:prstGeom prst="rect">
            <a:avLst/>
          </a:prstGeom>
          <a:noFill/>
        </p:spPr>
        <p:txBody>
          <a:bodyPr wrap="square" rtlCol="0">
            <a:spAutoFit/>
          </a:bodyPr>
          <a:lstStyle/>
          <a:p>
            <a:pPr defTabSz="685800" fontAlgn="auto">
              <a:spcBef>
                <a:spcPts val="0"/>
              </a:spcBef>
              <a:spcAft>
                <a:spcPts val="0"/>
              </a:spcAft>
            </a:pPr>
            <a:r>
              <a:rPr lang="en-US" sz="1400" b="1" dirty="0">
                <a:solidFill>
                  <a:srgbClr val="0A4C5C"/>
                </a:solidFill>
                <a:latin typeface="Bahnschrift Condensed" panose="020B0502040204020203" pitchFamily="34" charset="0"/>
              </a:rPr>
              <a:t>GLOBAL LABOR ORGANIZATION</a:t>
            </a:r>
            <a:endParaRPr lang="bg-BG" sz="1400" b="1" dirty="0">
              <a:solidFill>
                <a:srgbClr val="0A4C5C"/>
              </a:solidFill>
              <a:latin typeface="Bahnschrift Condensed" panose="020B0502040204020203" pitchFamily="34" charset="0"/>
            </a:endParaRPr>
          </a:p>
        </p:txBody>
      </p:sp>
      <p:sp>
        <p:nvSpPr>
          <p:cNvPr id="11" name="Контейнер за долния колонтитул 6">
            <a:extLst>
              <a:ext uri="{FF2B5EF4-FFF2-40B4-BE49-F238E27FC236}">
                <a16:creationId xmlns:a16="http://schemas.microsoft.com/office/drawing/2014/main" id="{FA447D73-76AD-4FC9-848D-B291072D7061}"/>
              </a:ext>
            </a:extLst>
          </p:cNvPr>
          <p:cNvSpPr>
            <a:spLocks noGrp="1"/>
          </p:cNvSpPr>
          <p:nvPr>
            <p:ph type="ftr" idx="11"/>
          </p:nvPr>
        </p:nvSpPr>
        <p:spPr>
          <a:xfrm>
            <a:off x="3352800" y="5638800"/>
            <a:ext cx="2762250" cy="433512"/>
          </a:xfrm>
        </p:spPr>
        <p:txBody>
          <a:bodyPr/>
          <a:lstStyle/>
          <a:p>
            <a:pPr defTabSz="685800" fontAlgn="auto">
              <a:spcBef>
                <a:spcPts val="0"/>
              </a:spcBef>
              <a:spcAft>
                <a:spcPts val="0"/>
              </a:spcAft>
            </a:pPr>
            <a:r>
              <a:rPr lang="de-DE" sz="1350" dirty="0">
                <a:solidFill>
                  <a:prstClr val="black">
                    <a:tint val="75000"/>
                  </a:prstClr>
                </a:solidFill>
                <a:latin typeface="Calibri" panose="020F0502020204030204"/>
              </a:rPr>
              <a:t>Klaus F. Zimmermann</a:t>
            </a:r>
            <a:endParaRPr lang="bg-BG" sz="1350" dirty="0">
              <a:solidFill>
                <a:prstClr val="black">
                  <a:tint val="75000"/>
                </a:prstClr>
              </a:solidFill>
              <a:latin typeface="Calibri" panose="020F0502020204030204"/>
            </a:endParaRPr>
          </a:p>
        </p:txBody>
      </p:sp>
      <p:sp>
        <p:nvSpPr>
          <p:cNvPr id="3" name="Правоъгълник 2">
            <a:extLst>
              <a:ext uri="{FF2B5EF4-FFF2-40B4-BE49-F238E27FC236}">
                <a16:creationId xmlns:a16="http://schemas.microsoft.com/office/drawing/2014/main" id="{24CB8FA4-6009-1CBF-3721-475201EB02EB}"/>
              </a:ext>
            </a:extLst>
          </p:cNvPr>
          <p:cNvSpPr/>
          <p:nvPr/>
        </p:nvSpPr>
        <p:spPr>
          <a:xfrm>
            <a:off x="0" y="6281760"/>
            <a:ext cx="9144000" cy="589856"/>
          </a:xfrm>
          <a:prstGeom prst="rect">
            <a:avLst/>
          </a:prstGeom>
          <a:solidFill>
            <a:srgbClr val="176F83"/>
          </a:solidFill>
          <a:ln>
            <a:noFill/>
          </a:ln>
        </p:spPr>
        <p:style>
          <a:lnRef idx="0">
            <a:scrgbClr r="0" g="0" b="0"/>
          </a:lnRef>
          <a:fillRef idx="1003">
            <a:schemeClr val="dk2"/>
          </a:fillRef>
          <a:effectRef idx="0">
            <a:scrgbClr r="0" g="0" b="0"/>
          </a:effectRef>
          <a:fontRef idx="minor">
            <a:schemeClr val="lt1"/>
          </a:fontRef>
        </p:style>
        <p:txBody>
          <a:bodyPr rtlCol="0" anchor="ctr"/>
          <a:lstStyle/>
          <a:p>
            <a:pPr algn="ctr" defTabSz="685800" fontAlgn="auto">
              <a:spcBef>
                <a:spcPts val="0"/>
              </a:spcBef>
              <a:spcAft>
                <a:spcPts val="0"/>
              </a:spcAft>
            </a:pPr>
            <a:endParaRPr lang="bg-BG" sz="1350" dirty="0">
              <a:solidFill>
                <a:prstClr val="white"/>
              </a:solidFill>
            </a:endParaRPr>
          </a:p>
        </p:txBody>
      </p:sp>
      <p:pic>
        <p:nvPicPr>
          <p:cNvPr id="12" name="Picture 2">
            <a:extLst>
              <a:ext uri="{FF2B5EF4-FFF2-40B4-BE49-F238E27FC236}">
                <a16:creationId xmlns:a16="http://schemas.microsoft.com/office/drawing/2014/main" id="{925F70C3-C2D2-34AB-8040-63500476D1C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79690" y="5546330"/>
            <a:ext cx="589855" cy="589855"/>
          </a:xfrm>
          <a:prstGeom prst="rect">
            <a:avLst/>
          </a:prstGeom>
        </p:spPr>
      </p:pic>
      <p:sp>
        <p:nvSpPr>
          <p:cNvPr id="4" name="Rectangle 3">
            <a:extLst>
              <a:ext uri="{FF2B5EF4-FFF2-40B4-BE49-F238E27FC236}">
                <a16:creationId xmlns:a16="http://schemas.microsoft.com/office/drawing/2014/main" id="{4BD1A8BC-95F4-B6C6-A768-997D5034D4BE}"/>
              </a:ext>
            </a:extLst>
          </p:cNvPr>
          <p:cNvSpPr/>
          <p:nvPr/>
        </p:nvSpPr>
        <p:spPr>
          <a:xfrm>
            <a:off x="1142999" y="283656"/>
            <a:ext cx="7236691" cy="523220"/>
          </a:xfrm>
          <a:prstGeom prst="rect">
            <a:avLst/>
          </a:prstGeom>
        </p:spPr>
        <p:txBody>
          <a:bodyPr wrap="square">
            <a:spAutoFit/>
          </a:bodyPr>
          <a:lstStyle/>
          <a:p>
            <a:r>
              <a:rPr lang="en-US" sz="2800" b="1" dirty="0">
                <a:solidFill>
                  <a:srgbClr val="176F83"/>
                </a:solidFill>
                <a:latin typeface="Calibri Light" panose="020F0302020204030204"/>
              </a:rPr>
              <a:t>Fertility decline: gender equality does not matter</a:t>
            </a:r>
          </a:p>
        </p:txBody>
      </p:sp>
      <p:pic>
        <p:nvPicPr>
          <p:cNvPr id="5" name="Picture 4">
            <a:extLst>
              <a:ext uri="{FF2B5EF4-FFF2-40B4-BE49-F238E27FC236}">
                <a16:creationId xmlns:a16="http://schemas.microsoft.com/office/drawing/2014/main" id="{EB77CA89-22F2-EDE2-9255-47525691A537}"/>
              </a:ext>
            </a:extLst>
          </p:cNvPr>
          <p:cNvPicPr>
            <a:picLocks noChangeAspect="1"/>
          </p:cNvPicPr>
          <p:nvPr/>
        </p:nvPicPr>
        <p:blipFill>
          <a:blip r:embed="rId3"/>
          <a:stretch>
            <a:fillRect/>
          </a:stretch>
        </p:blipFill>
        <p:spPr>
          <a:xfrm>
            <a:off x="2971800" y="5299911"/>
            <a:ext cx="2972956" cy="791561"/>
          </a:xfrm>
          <a:prstGeom prst="rect">
            <a:avLst/>
          </a:prstGeom>
        </p:spPr>
      </p:pic>
      <p:pic>
        <p:nvPicPr>
          <p:cNvPr id="6" name="Picture 5">
            <a:extLst>
              <a:ext uri="{FF2B5EF4-FFF2-40B4-BE49-F238E27FC236}">
                <a16:creationId xmlns:a16="http://schemas.microsoft.com/office/drawing/2014/main" id="{571D8AB7-0B2C-1B07-E717-4B8072BFC2F6}"/>
              </a:ext>
            </a:extLst>
          </p:cNvPr>
          <p:cNvPicPr>
            <a:picLocks noChangeAspect="1"/>
          </p:cNvPicPr>
          <p:nvPr/>
        </p:nvPicPr>
        <p:blipFill>
          <a:blip r:embed="rId4"/>
          <a:stretch>
            <a:fillRect/>
          </a:stretch>
        </p:blipFill>
        <p:spPr>
          <a:xfrm>
            <a:off x="2070171" y="1101042"/>
            <a:ext cx="3874585" cy="3930908"/>
          </a:xfrm>
          <a:prstGeom prst="rect">
            <a:avLst/>
          </a:prstGeom>
        </p:spPr>
      </p:pic>
      <p:sp>
        <p:nvSpPr>
          <p:cNvPr id="15" name="TextBox 14">
            <a:extLst>
              <a:ext uri="{FF2B5EF4-FFF2-40B4-BE49-F238E27FC236}">
                <a16:creationId xmlns:a16="http://schemas.microsoft.com/office/drawing/2014/main" id="{87C67839-6E51-5415-F3B2-6836D8743AF8}"/>
              </a:ext>
            </a:extLst>
          </p:cNvPr>
          <p:cNvSpPr txBox="1"/>
          <p:nvPr/>
        </p:nvSpPr>
        <p:spPr>
          <a:xfrm>
            <a:off x="3829050" y="3616144"/>
            <a:ext cx="4572000" cy="463397"/>
          </a:xfrm>
          <a:prstGeom prst="rect">
            <a:avLst/>
          </a:prstGeom>
          <a:noFill/>
        </p:spPr>
        <p:txBody>
          <a:bodyPr wrap="square">
            <a:spAutoFit/>
          </a:bodyPr>
          <a:lstStyle/>
          <a:p>
            <a:pPr algn="just">
              <a:lnSpc>
                <a:spcPct val="150000"/>
              </a:lnSpc>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Line AEB is C = (w + m - b w K) / (P + g R K)</a:t>
            </a:r>
            <a:endParaRPr lang="en-DE"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TextBox 16">
            <a:extLst>
              <a:ext uri="{FF2B5EF4-FFF2-40B4-BE49-F238E27FC236}">
                <a16:creationId xmlns:a16="http://schemas.microsoft.com/office/drawing/2014/main" id="{B090B432-A438-1FCA-39DC-3B4771BE9F36}"/>
              </a:ext>
            </a:extLst>
          </p:cNvPr>
          <p:cNvSpPr txBox="1"/>
          <p:nvPr/>
        </p:nvSpPr>
        <p:spPr>
          <a:xfrm>
            <a:off x="228600" y="2949115"/>
            <a:ext cx="2057400" cy="646331"/>
          </a:xfrm>
          <a:prstGeom prst="rect">
            <a:avLst/>
          </a:prstGeom>
          <a:noFill/>
        </p:spPr>
        <p:txBody>
          <a:bodyPr wrap="square">
            <a:spAutoFit/>
          </a:bodyPr>
          <a:lstStyle/>
          <a:p>
            <a:r>
              <a:rPr lang="en-US" sz="1800" dirty="0">
                <a:effectLst/>
                <a:latin typeface="Times New Roman" panose="02020603050405020304" pitchFamily="18" charset="0"/>
                <a:ea typeface="Calibri" panose="020F0502020204030204" pitchFamily="34" charset="0"/>
              </a:rPr>
              <a:t>A: (1 + m / w) w / P</a:t>
            </a:r>
            <a:br>
              <a:rPr lang="en-US" sz="1800" dirty="0">
                <a:effectLst/>
                <a:latin typeface="Times New Roman" panose="02020603050405020304" pitchFamily="18" charset="0"/>
                <a:ea typeface="Calibri" panose="020F0502020204030204" pitchFamily="34" charset="0"/>
              </a:rPr>
            </a:br>
            <a:r>
              <a:rPr lang="en-US" sz="1800" dirty="0">
                <a:effectLst/>
                <a:latin typeface="Times New Roman" panose="02020603050405020304" pitchFamily="18" charset="0"/>
                <a:ea typeface="Calibri" panose="020F0502020204030204" pitchFamily="34" charset="0"/>
              </a:rPr>
              <a:t>     </a:t>
            </a:r>
            <a:endParaRPr lang="en-DE" dirty="0"/>
          </a:p>
        </p:txBody>
      </p:sp>
      <p:sp>
        <p:nvSpPr>
          <p:cNvPr id="19" name="TextBox 18">
            <a:extLst>
              <a:ext uri="{FF2B5EF4-FFF2-40B4-BE49-F238E27FC236}">
                <a16:creationId xmlns:a16="http://schemas.microsoft.com/office/drawing/2014/main" id="{8DBF1CD9-80FA-163A-A8F5-4AB6ADF1B442}"/>
              </a:ext>
            </a:extLst>
          </p:cNvPr>
          <p:cNvSpPr txBox="1"/>
          <p:nvPr/>
        </p:nvSpPr>
        <p:spPr>
          <a:xfrm>
            <a:off x="4473334" y="4382966"/>
            <a:ext cx="1866441" cy="369332"/>
          </a:xfrm>
          <a:prstGeom prst="rect">
            <a:avLst/>
          </a:prstGeom>
          <a:noFill/>
        </p:spPr>
        <p:txBody>
          <a:bodyPr wrap="square">
            <a:spAutoFit/>
          </a:bodyPr>
          <a:lstStyle/>
          <a:p>
            <a:r>
              <a:rPr lang="en-US" sz="1800" dirty="0">
                <a:effectLst/>
                <a:latin typeface="Times New Roman" panose="02020603050405020304" pitchFamily="18" charset="0"/>
                <a:ea typeface="Calibri" panose="020F0502020204030204" pitchFamily="34" charset="0"/>
              </a:rPr>
              <a:t>B: (1 + m / w) / b</a:t>
            </a:r>
            <a:endParaRPr lang="en-DE" dirty="0"/>
          </a:p>
        </p:txBody>
      </p:sp>
      <p:sp>
        <p:nvSpPr>
          <p:cNvPr id="21" name="TextBox 20">
            <a:extLst>
              <a:ext uri="{FF2B5EF4-FFF2-40B4-BE49-F238E27FC236}">
                <a16:creationId xmlns:a16="http://schemas.microsoft.com/office/drawing/2014/main" id="{52F31630-D19E-94FE-0F1C-A91CCA9C2FA0}"/>
              </a:ext>
            </a:extLst>
          </p:cNvPr>
          <p:cNvSpPr txBox="1"/>
          <p:nvPr/>
        </p:nvSpPr>
        <p:spPr>
          <a:xfrm>
            <a:off x="3276600" y="1065461"/>
            <a:ext cx="5410200" cy="2031325"/>
          </a:xfrm>
          <a:prstGeom prst="rect">
            <a:avLst/>
          </a:prstGeom>
          <a:noFill/>
        </p:spPr>
        <p:txBody>
          <a:bodyPr wrap="square">
            <a:spAutoFit/>
          </a:bodyPr>
          <a:lstStyle/>
          <a:p>
            <a:pPr marL="285750" indent="-285750">
              <a:buFont typeface="Arial" panose="020B0604020202020204" pitchFamily="34" charset="0"/>
              <a:buChar char="•"/>
            </a:pPr>
            <a:r>
              <a:rPr lang="en-US" dirty="0">
                <a:latin typeface="Times New Roman" panose="02020603050405020304" pitchFamily="18" charset="0"/>
                <a:ea typeface="Calibri" panose="020F0502020204030204" pitchFamily="34" charset="0"/>
              </a:rPr>
              <a:t>equal wage w; equal housework share of b</a:t>
            </a:r>
          </a:p>
          <a:p>
            <a:pPr marL="285750" indent="-285750">
              <a:buFont typeface="Arial" panose="020B0604020202020204" pitchFamily="34" charset="0"/>
              <a:buChar char="•"/>
            </a:pPr>
            <a:endParaRPr lang="en-US" dirty="0">
              <a:latin typeface="Times New Roman" panose="02020603050405020304" pitchFamily="18" charset="0"/>
              <a:ea typeface="Calibri" panose="020F0502020204030204" pitchFamily="34" charset="0"/>
            </a:endParaRPr>
          </a:p>
          <a:p>
            <a:pPr marL="285750" indent="-285750">
              <a:buFont typeface="Arial" panose="020B0604020202020204" pitchFamily="34" charset="0"/>
              <a:buChar char="•"/>
            </a:pPr>
            <a:r>
              <a:rPr lang="en-US" dirty="0">
                <a:latin typeface="Times New Roman" panose="02020603050405020304" pitchFamily="18" charset="0"/>
                <a:ea typeface="Calibri" panose="020F0502020204030204" pitchFamily="34" charset="0"/>
              </a:rPr>
              <a:t>m then non-labor income alone</a:t>
            </a:r>
          </a:p>
          <a:p>
            <a:pPr marL="285750" indent="-285750">
              <a:buFont typeface="Arial" panose="020B0604020202020204" pitchFamily="34" charset="0"/>
              <a:buChar char="•"/>
            </a:pPr>
            <a:endParaRPr lang="en-US" dirty="0">
              <a:latin typeface="Times New Roman" panose="02020603050405020304" pitchFamily="18" charset="0"/>
              <a:ea typeface="Calibri" panose="020F0502020204030204" pitchFamily="34" charset="0"/>
            </a:endParaRPr>
          </a:p>
          <a:p>
            <a:pPr marL="285750" indent="-285750">
              <a:buFont typeface="Arial" panose="020B0604020202020204" pitchFamily="34" charset="0"/>
              <a:buChar char="•"/>
            </a:pPr>
            <a:r>
              <a:rPr lang="en-US" dirty="0">
                <a:latin typeface="Times New Roman" panose="02020603050405020304" pitchFamily="18" charset="0"/>
                <a:ea typeface="Calibri" panose="020F0502020204030204" pitchFamily="34" charset="0"/>
              </a:rPr>
              <a:t>the figures are exactly the same</a:t>
            </a:r>
          </a:p>
          <a:p>
            <a:pPr marL="285750" indent="-285750">
              <a:buFont typeface="Arial" panose="020B0604020202020204" pitchFamily="34" charset="0"/>
              <a:buChar char="•"/>
            </a:pPr>
            <a:endParaRPr lang="en-US" dirty="0">
              <a:latin typeface="Times New Roman" panose="02020603050405020304" pitchFamily="18" charset="0"/>
              <a:ea typeface="Calibri" panose="020F0502020204030204" pitchFamily="34" charset="0"/>
            </a:endParaRPr>
          </a:p>
          <a:p>
            <a:pPr marL="285750" indent="-285750">
              <a:buFont typeface="Arial" panose="020B0604020202020204" pitchFamily="34" charset="0"/>
              <a:buChar char="•"/>
            </a:pPr>
            <a:r>
              <a:rPr lang="en-US" dirty="0">
                <a:latin typeface="Times New Roman" panose="02020603050405020304" pitchFamily="18" charset="0"/>
                <a:ea typeface="Calibri" panose="020F0502020204030204" pitchFamily="34" charset="0"/>
              </a:rPr>
              <a:t>its rising time-costs doing the major business</a:t>
            </a:r>
          </a:p>
        </p:txBody>
      </p:sp>
    </p:spTree>
    <p:extLst>
      <p:ext uri="{BB962C8B-B14F-4D97-AF65-F5344CB8AC3E}">
        <p14:creationId xmlns:p14="http://schemas.microsoft.com/office/powerpoint/2010/main" val="42772410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78F29F-A732-37E5-034A-2C7246C130F7}"/>
            </a:ext>
          </a:extLst>
        </p:cNvPr>
        <p:cNvGrpSpPr/>
        <p:nvPr/>
      </p:nvGrpSpPr>
      <p:grpSpPr>
        <a:xfrm>
          <a:off x="0" y="0"/>
          <a:ext cx="0" cy="0"/>
          <a:chOff x="0" y="0"/>
          <a:chExt cx="0" cy="0"/>
        </a:xfrm>
      </p:grpSpPr>
      <p:sp>
        <p:nvSpPr>
          <p:cNvPr id="10" name="Текстово поле 9">
            <a:extLst>
              <a:ext uri="{FF2B5EF4-FFF2-40B4-BE49-F238E27FC236}">
                <a16:creationId xmlns:a16="http://schemas.microsoft.com/office/drawing/2014/main" id="{F08D7B76-2AEF-5C16-7756-89BFE48808CF}"/>
              </a:ext>
            </a:extLst>
          </p:cNvPr>
          <p:cNvSpPr txBox="1"/>
          <p:nvPr/>
        </p:nvSpPr>
        <p:spPr>
          <a:xfrm>
            <a:off x="361949" y="5482458"/>
            <a:ext cx="2762251" cy="307777"/>
          </a:xfrm>
          <a:prstGeom prst="rect">
            <a:avLst/>
          </a:prstGeom>
          <a:noFill/>
        </p:spPr>
        <p:txBody>
          <a:bodyPr wrap="square" rtlCol="0">
            <a:spAutoFit/>
          </a:bodyPr>
          <a:lstStyle/>
          <a:p>
            <a:pPr defTabSz="685800" fontAlgn="auto">
              <a:spcBef>
                <a:spcPts val="0"/>
              </a:spcBef>
              <a:spcAft>
                <a:spcPts val="0"/>
              </a:spcAft>
            </a:pPr>
            <a:r>
              <a:rPr lang="en-US" sz="1400" b="1" dirty="0">
                <a:solidFill>
                  <a:srgbClr val="0A4C5C"/>
                </a:solidFill>
                <a:latin typeface="Bahnschrift Condensed" panose="020B0502040204020203" pitchFamily="34" charset="0"/>
              </a:rPr>
              <a:t>GLOBAL LABOR ORGANIZATION</a:t>
            </a:r>
            <a:endParaRPr lang="bg-BG" sz="1400" b="1" dirty="0">
              <a:solidFill>
                <a:srgbClr val="0A4C5C"/>
              </a:solidFill>
              <a:latin typeface="Bahnschrift Condensed" panose="020B0502040204020203" pitchFamily="34" charset="0"/>
            </a:endParaRPr>
          </a:p>
        </p:txBody>
      </p:sp>
      <p:sp>
        <p:nvSpPr>
          <p:cNvPr id="11" name="Контейнер за долния колонтитул 6">
            <a:extLst>
              <a:ext uri="{FF2B5EF4-FFF2-40B4-BE49-F238E27FC236}">
                <a16:creationId xmlns:a16="http://schemas.microsoft.com/office/drawing/2014/main" id="{E7DD9813-DD31-1BF0-3864-E07429755C90}"/>
              </a:ext>
            </a:extLst>
          </p:cNvPr>
          <p:cNvSpPr>
            <a:spLocks noGrp="1"/>
          </p:cNvSpPr>
          <p:nvPr>
            <p:ph type="ftr" idx="11"/>
          </p:nvPr>
        </p:nvSpPr>
        <p:spPr>
          <a:xfrm>
            <a:off x="3352800" y="5638800"/>
            <a:ext cx="2762250" cy="433512"/>
          </a:xfrm>
        </p:spPr>
        <p:txBody>
          <a:bodyPr/>
          <a:lstStyle/>
          <a:p>
            <a:pPr defTabSz="685800" fontAlgn="auto">
              <a:spcBef>
                <a:spcPts val="0"/>
              </a:spcBef>
              <a:spcAft>
                <a:spcPts val="0"/>
              </a:spcAft>
            </a:pPr>
            <a:r>
              <a:rPr lang="de-DE" sz="1350" dirty="0">
                <a:solidFill>
                  <a:prstClr val="black">
                    <a:tint val="75000"/>
                  </a:prstClr>
                </a:solidFill>
                <a:latin typeface="Calibri" panose="020F0502020204030204"/>
              </a:rPr>
              <a:t>Klaus F. Zimmermann</a:t>
            </a:r>
            <a:endParaRPr lang="bg-BG" sz="1350" dirty="0">
              <a:solidFill>
                <a:prstClr val="black">
                  <a:tint val="75000"/>
                </a:prstClr>
              </a:solidFill>
              <a:latin typeface="Calibri" panose="020F0502020204030204"/>
            </a:endParaRPr>
          </a:p>
        </p:txBody>
      </p:sp>
      <p:sp>
        <p:nvSpPr>
          <p:cNvPr id="3" name="Правоъгълник 2">
            <a:extLst>
              <a:ext uri="{FF2B5EF4-FFF2-40B4-BE49-F238E27FC236}">
                <a16:creationId xmlns:a16="http://schemas.microsoft.com/office/drawing/2014/main" id="{CE67C6E3-0929-54DD-CDED-35AE000FAC1B}"/>
              </a:ext>
            </a:extLst>
          </p:cNvPr>
          <p:cNvSpPr/>
          <p:nvPr/>
        </p:nvSpPr>
        <p:spPr>
          <a:xfrm>
            <a:off x="0" y="6281760"/>
            <a:ext cx="9144000" cy="589856"/>
          </a:xfrm>
          <a:prstGeom prst="rect">
            <a:avLst/>
          </a:prstGeom>
          <a:solidFill>
            <a:srgbClr val="176F83"/>
          </a:solidFill>
          <a:ln>
            <a:noFill/>
          </a:ln>
        </p:spPr>
        <p:style>
          <a:lnRef idx="0">
            <a:scrgbClr r="0" g="0" b="0"/>
          </a:lnRef>
          <a:fillRef idx="1003">
            <a:schemeClr val="dk2"/>
          </a:fillRef>
          <a:effectRef idx="0">
            <a:scrgbClr r="0" g="0" b="0"/>
          </a:effectRef>
          <a:fontRef idx="minor">
            <a:schemeClr val="lt1"/>
          </a:fontRef>
        </p:style>
        <p:txBody>
          <a:bodyPr rtlCol="0" anchor="ctr"/>
          <a:lstStyle/>
          <a:p>
            <a:pPr algn="ctr" defTabSz="685800" fontAlgn="auto">
              <a:spcBef>
                <a:spcPts val="0"/>
              </a:spcBef>
              <a:spcAft>
                <a:spcPts val="0"/>
              </a:spcAft>
            </a:pPr>
            <a:endParaRPr lang="bg-BG" sz="1350" dirty="0">
              <a:solidFill>
                <a:prstClr val="white"/>
              </a:solidFill>
            </a:endParaRPr>
          </a:p>
        </p:txBody>
      </p:sp>
      <p:pic>
        <p:nvPicPr>
          <p:cNvPr id="12" name="Picture 2">
            <a:extLst>
              <a:ext uri="{FF2B5EF4-FFF2-40B4-BE49-F238E27FC236}">
                <a16:creationId xmlns:a16="http://schemas.microsoft.com/office/drawing/2014/main" id="{8E961AF4-80AC-567F-A87E-FDC983EC447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79690" y="5546330"/>
            <a:ext cx="589855" cy="589855"/>
          </a:xfrm>
          <a:prstGeom prst="rect">
            <a:avLst/>
          </a:prstGeom>
        </p:spPr>
      </p:pic>
      <p:sp>
        <p:nvSpPr>
          <p:cNvPr id="4" name="Rectangle 3">
            <a:extLst>
              <a:ext uri="{FF2B5EF4-FFF2-40B4-BE49-F238E27FC236}">
                <a16:creationId xmlns:a16="http://schemas.microsoft.com/office/drawing/2014/main" id="{5566A776-12D3-3C67-4FED-E7F919FD6DDF}"/>
              </a:ext>
            </a:extLst>
          </p:cNvPr>
          <p:cNvSpPr/>
          <p:nvPr/>
        </p:nvSpPr>
        <p:spPr>
          <a:xfrm>
            <a:off x="1142999" y="283656"/>
            <a:ext cx="7236691" cy="523220"/>
          </a:xfrm>
          <a:prstGeom prst="rect">
            <a:avLst/>
          </a:prstGeom>
        </p:spPr>
        <p:txBody>
          <a:bodyPr wrap="square">
            <a:spAutoFit/>
          </a:bodyPr>
          <a:lstStyle/>
          <a:p>
            <a:r>
              <a:rPr lang="en-US" sz="2800" b="1" dirty="0">
                <a:solidFill>
                  <a:srgbClr val="176F83"/>
                </a:solidFill>
                <a:latin typeface="Calibri Light" panose="020F0302020204030204"/>
              </a:rPr>
              <a:t>Fertility: Inverse J possible! Fertility may rise.</a:t>
            </a:r>
          </a:p>
        </p:txBody>
      </p:sp>
      <p:pic>
        <p:nvPicPr>
          <p:cNvPr id="5" name="Picture 4">
            <a:extLst>
              <a:ext uri="{FF2B5EF4-FFF2-40B4-BE49-F238E27FC236}">
                <a16:creationId xmlns:a16="http://schemas.microsoft.com/office/drawing/2014/main" id="{12CD3B95-56CC-EC81-C586-C2FFDE3EBEDD}"/>
              </a:ext>
            </a:extLst>
          </p:cNvPr>
          <p:cNvPicPr>
            <a:picLocks noChangeAspect="1"/>
          </p:cNvPicPr>
          <p:nvPr/>
        </p:nvPicPr>
        <p:blipFill>
          <a:blip r:embed="rId3"/>
          <a:stretch>
            <a:fillRect/>
          </a:stretch>
        </p:blipFill>
        <p:spPr>
          <a:xfrm>
            <a:off x="2971800" y="5299911"/>
            <a:ext cx="2972956" cy="791561"/>
          </a:xfrm>
          <a:prstGeom prst="rect">
            <a:avLst/>
          </a:prstGeom>
        </p:spPr>
      </p:pic>
      <p:pic>
        <p:nvPicPr>
          <p:cNvPr id="6" name="Picture 5">
            <a:extLst>
              <a:ext uri="{FF2B5EF4-FFF2-40B4-BE49-F238E27FC236}">
                <a16:creationId xmlns:a16="http://schemas.microsoft.com/office/drawing/2014/main" id="{6AE90653-8017-B2F8-39E1-2A05F767C7B2}"/>
              </a:ext>
            </a:extLst>
          </p:cNvPr>
          <p:cNvPicPr>
            <a:picLocks noChangeAspect="1"/>
          </p:cNvPicPr>
          <p:nvPr/>
        </p:nvPicPr>
        <p:blipFill>
          <a:blip r:embed="rId4"/>
          <a:stretch>
            <a:fillRect/>
          </a:stretch>
        </p:blipFill>
        <p:spPr>
          <a:xfrm>
            <a:off x="2070171" y="1101042"/>
            <a:ext cx="3874585" cy="3930908"/>
          </a:xfrm>
          <a:prstGeom prst="rect">
            <a:avLst/>
          </a:prstGeom>
        </p:spPr>
      </p:pic>
      <p:sp>
        <p:nvSpPr>
          <p:cNvPr id="15" name="TextBox 14">
            <a:extLst>
              <a:ext uri="{FF2B5EF4-FFF2-40B4-BE49-F238E27FC236}">
                <a16:creationId xmlns:a16="http://schemas.microsoft.com/office/drawing/2014/main" id="{287AFE3F-20F0-73A0-0A52-8B6D8A2DFD31}"/>
              </a:ext>
            </a:extLst>
          </p:cNvPr>
          <p:cNvSpPr txBox="1"/>
          <p:nvPr/>
        </p:nvSpPr>
        <p:spPr>
          <a:xfrm>
            <a:off x="3829050" y="3616144"/>
            <a:ext cx="4572000" cy="463397"/>
          </a:xfrm>
          <a:prstGeom prst="rect">
            <a:avLst/>
          </a:prstGeom>
          <a:noFill/>
        </p:spPr>
        <p:txBody>
          <a:bodyPr wrap="square">
            <a:spAutoFit/>
          </a:bodyPr>
          <a:lstStyle/>
          <a:p>
            <a:pPr algn="just">
              <a:lnSpc>
                <a:spcPct val="150000"/>
              </a:lnSpc>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Line AEB is C = (w + m - b w K) / (P + g R K)</a:t>
            </a:r>
            <a:endParaRPr lang="en-DE"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TextBox 16">
            <a:extLst>
              <a:ext uri="{FF2B5EF4-FFF2-40B4-BE49-F238E27FC236}">
                <a16:creationId xmlns:a16="http://schemas.microsoft.com/office/drawing/2014/main" id="{EE710401-2B12-8BF7-7471-1FB3706247D0}"/>
              </a:ext>
            </a:extLst>
          </p:cNvPr>
          <p:cNvSpPr txBox="1"/>
          <p:nvPr/>
        </p:nvSpPr>
        <p:spPr>
          <a:xfrm>
            <a:off x="228600" y="2949115"/>
            <a:ext cx="2057400" cy="646331"/>
          </a:xfrm>
          <a:prstGeom prst="rect">
            <a:avLst/>
          </a:prstGeom>
          <a:noFill/>
        </p:spPr>
        <p:txBody>
          <a:bodyPr wrap="square">
            <a:spAutoFit/>
          </a:bodyPr>
          <a:lstStyle/>
          <a:p>
            <a:r>
              <a:rPr lang="en-US" sz="1800" dirty="0">
                <a:effectLst/>
                <a:latin typeface="Times New Roman" panose="02020603050405020304" pitchFamily="18" charset="0"/>
                <a:ea typeface="Calibri" panose="020F0502020204030204" pitchFamily="34" charset="0"/>
              </a:rPr>
              <a:t>A: (1 + m / w) w / P</a:t>
            </a:r>
            <a:br>
              <a:rPr lang="en-US" sz="1800" dirty="0">
                <a:effectLst/>
                <a:latin typeface="Times New Roman" panose="02020603050405020304" pitchFamily="18" charset="0"/>
                <a:ea typeface="Calibri" panose="020F0502020204030204" pitchFamily="34" charset="0"/>
              </a:rPr>
            </a:br>
            <a:r>
              <a:rPr lang="en-US" sz="1800" dirty="0">
                <a:effectLst/>
                <a:latin typeface="Times New Roman" panose="02020603050405020304" pitchFamily="18" charset="0"/>
                <a:ea typeface="Calibri" panose="020F0502020204030204" pitchFamily="34" charset="0"/>
              </a:rPr>
              <a:t>     </a:t>
            </a:r>
            <a:endParaRPr lang="en-DE" dirty="0"/>
          </a:p>
        </p:txBody>
      </p:sp>
      <p:sp>
        <p:nvSpPr>
          <p:cNvPr id="19" name="TextBox 18">
            <a:extLst>
              <a:ext uri="{FF2B5EF4-FFF2-40B4-BE49-F238E27FC236}">
                <a16:creationId xmlns:a16="http://schemas.microsoft.com/office/drawing/2014/main" id="{0AF4B6E2-2611-04C3-586D-4D987A7DAE93}"/>
              </a:ext>
            </a:extLst>
          </p:cNvPr>
          <p:cNvSpPr txBox="1"/>
          <p:nvPr/>
        </p:nvSpPr>
        <p:spPr>
          <a:xfrm>
            <a:off x="4473334" y="4382966"/>
            <a:ext cx="1866441" cy="369332"/>
          </a:xfrm>
          <a:prstGeom prst="rect">
            <a:avLst/>
          </a:prstGeom>
          <a:noFill/>
        </p:spPr>
        <p:txBody>
          <a:bodyPr wrap="square">
            <a:spAutoFit/>
          </a:bodyPr>
          <a:lstStyle/>
          <a:p>
            <a:r>
              <a:rPr lang="en-US" sz="1800" dirty="0">
                <a:effectLst/>
                <a:latin typeface="Times New Roman" panose="02020603050405020304" pitchFamily="18" charset="0"/>
                <a:ea typeface="Calibri" panose="020F0502020204030204" pitchFamily="34" charset="0"/>
              </a:rPr>
              <a:t>B: (1 + m / w) / b</a:t>
            </a:r>
            <a:endParaRPr lang="en-DE" dirty="0"/>
          </a:p>
        </p:txBody>
      </p:sp>
      <p:sp>
        <p:nvSpPr>
          <p:cNvPr id="21" name="TextBox 20">
            <a:extLst>
              <a:ext uri="{FF2B5EF4-FFF2-40B4-BE49-F238E27FC236}">
                <a16:creationId xmlns:a16="http://schemas.microsoft.com/office/drawing/2014/main" id="{AED5204B-4CB1-8EA3-475F-AB101F800C5B}"/>
              </a:ext>
            </a:extLst>
          </p:cNvPr>
          <p:cNvSpPr txBox="1"/>
          <p:nvPr/>
        </p:nvSpPr>
        <p:spPr>
          <a:xfrm>
            <a:off x="3264417" y="1248440"/>
            <a:ext cx="5410200" cy="1477328"/>
          </a:xfrm>
          <a:prstGeom prst="rect">
            <a:avLst/>
          </a:prstGeom>
          <a:noFill/>
        </p:spPr>
        <p:txBody>
          <a:bodyPr wrap="square">
            <a:spAutoFit/>
          </a:bodyPr>
          <a:lstStyle/>
          <a:p>
            <a:pPr marL="285750" indent="-285750">
              <a:buFont typeface="Arial" panose="020B0604020202020204" pitchFamily="34" charset="0"/>
              <a:buChar char="•"/>
            </a:pPr>
            <a:r>
              <a:rPr lang="en-US" dirty="0">
                <a:latin typeface="Times New Roman" panose="02020603050405020304" pitchFamily="18" charset="0"/>
                <a:ea typeface="Calibri" panose="020F0502020204030204" pitchFamily="34" charset="0"/>
              </a:rPr>
              <a:t>non-labor income m increases stronger than w</a:t>
            </a:r>
          </a:p>
          <a:p>
            <a:pPr marL="285750" indent="-285750">
              <a:buFont typeface="Arial" panose="020B0604020202020204" pitchFamily="34" charset="0"/>
              <a:buChar char="•"/>
            </a:pPr>
            <a:endParaRPr lang="en-US" dirty="0">
              <a:latin typeface="Times New Roman" panose="02020603050405020304" pitchFamily="18" charset="0"/>
              <a:ea typeface="Calibri" panose="020F0502020204030204" pitchFamily="34" charset="0"/>
            </a:endParaRPr>
          </a:p>
          <a:p>
            <a:pPr marL="285750" indent="-285750">
              <a:buFont typeface="Arial" panose="020B0604020202020204" pitchFamily="34" charset="0"/>
              <a:buChar char="•"/>
            </a:pPr>
            <a:r>
              <a:rPr lang="en-US" dirty="0">
                <a:latin typeface="Times New Roman" panose="02020603050405020304" pitchFamily="18" charset="0"/>
                <a:ea typeface="Calibri" panose="020F0502020204030204" pitchFamily="34" charset="0"/>
              </a:rPr>
              <a:t>b declines: schooling, child care, pets, robots</a:t>
            </a:r>
          </a:p>
          <a:p>
            <a:pPr marL="285750" indent="-285750">
              <a:buFont typeface="Arial" panose="020B0604020202020204" pitchFamily="34" charset="0"/>
              <a:buChar char="•"/>
            </a:pPr>
            <a:endParaRPr lang="en-US" dirty="0">
              <a:latin typeface="Times New Roman" panose="02020603050405020304" pitchFamily="18" charset="0"/>
              <a:ea typeface="Calibri" panose="020F0502020204030204" pitchFamily="34" charset="0"/>
            </a:endParaRPr>
          </a:p>
          <a:p>
            <a:pPr marL="285750" indent="-285750">
              <a:buFont typeface="Arial" panose="020B0604020202020204" pitchFamily="34" charset="0"/>
              <a:buChar char="•"/>
            </a:pPr>
            <a:r>
              <a:rPr lang="en-US" dirty="0">
                <a:latin typeface="Times New Roman" panose="02020603050405020304" pitchFamily="18" charset="0"/>
                <a:ea typeface="Calibri" panose="020F0502020204030204" pitchFamily="34" charset="0"/>
              </a:rPr>
              <a:t>Subsidizing material expenditure g R </a:t>
            </a:r>
          </a:p>
        </p:txBody>
      </p:sp>
    </p:spTree>
    <p:extLst>
      <p:ext uri="{BB962C8B-B14F-4D97-AF65-F5344CB8AC3E}">
        <p14:creationId xmlns:p14="http://schemas.microsoft.com/office/powerpoint/2010/main" val="28054776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A59510-6514-A879-470A-1F1F3101E074}"/>
            </a:ext>
          </a:extLst>
        </p:cNvPr>
        <p:cNvGrpSpPr/>
        <p:nvPr/>
      </p:nvGrpSpPr>
      <p:grpSpPr>
        <a:xfrm>
          <a:off x="0" y="0"/>
          <a:ext cx="0" cy="0"/>
          <a:chOff x="0" y="0"/>
          <a:chExt cx="0" cy="0"/>
        </a:xfrm>
      </p:grpSpPr>
      <p:sp>
        <p:nvSpPr>
          <p:cNvPr id="10" name="Текстово поле 9">
            <a:extLst>
              <a:ext uri="{FF2B5EF4-FFF2-40B4-BE49-F238E27FC236}">
                <a16:creationId xmlns:a16="http://schemas.microsoft.com/office/drawing/2014/main" id="{2A09447B-FE0D-FD3D-FB06-17A55358B2AD}"/>
              </a:ext>
            </a:extLst>
          </p:cNvPr>
          <p:cNvSpPr txBox="1"/>
          <p:nvPr/>
        </p:nvSpPr>
        <p:spPr>
          <a:xfrm>
            <a:off x="361949" y="5482458"/>
            <a:ext cx="2762251" cy="307777"/>
          </a:xfrm>
          <a:prstGeom prst="rect">
            <a:avLst/>
          </a:prstGeom>
          <a:noFill/>
        </p:spPr>
        <p:txBody>
          <a:bodyPr wrap="square" rtlCol="0">
            <a:spAutoFit/>
          </a:bodyPr>
          <a:lstStyle/>
          <a:p>
            <a:pPr defTabSz="685800" fontAlgn="auto">
              <a:spcBef>
                <a:spcPts val="0"/>
              </a:spcBef>
              <a:spcAft>
                <a:spcPts val="0"/>
              </a:spcAft>
            </a:pPr>
            <a:r>
              <a:rPr lang="en-US" sz="1400" b="1" dirty="0">
                <a:solidFill>
                  <a:srgbClr val="0A4C5C"/>
                </a:solidFill>
                <a:latin typeface="Bahnschrift Condensed" panose="020B0502040204020203" pitchFamily="34" charset="0"/>
              </a:rPr>
              <a:t>GLOBAL LABOR ORGANIZATION</a:t>
            </a:r>
            <a:endParaRPr lang="bg-BG" sz="1400" b="1" dirty="0">
              <a:solidFill>
                <a:srgbClr val="0A4C5C"/>
              </a:solidFill>
              <a:latin typeface="Bahnschrift Condensed" panose="020B0502040204020203" pitchFamily="34" charset="0"/>
            </a:endParaRPr>
          </a:p>
        </p:txBody>
      </p:sp>
      <p:sp>
        <p:nvSpPr>
          <p:cNvPr id="11" name="Контейнер за долния колонтитул 6">
            <a:extLst>
              <a:ext uri="{FF2B5EF4-FFF2-40B4-BE49-F238E27FC236}">
                <a16:creationId xmlns:a16="http://schemas.microsoft.com/office/drawing/2014/main" id="{9D486FD0-63B9-397E-B31C-F45B8D219B03}"/>
              </a:ext>
            </a:extLst>
          </p:cNvPr>
          <p:cNvSpPr>
            <a:spLocks noGrp="1"/>
          </p:cNvSpPr>
          <p:nvPr>
            <p:ph type="ftr" idx="11"/>
          </p:nvPr>
        </p:nvSpPr>
        <p:spPr>
          <a:xfrm>
            <a:off x="3352800" y="5638800"/>
            <a:ext cx="2762250" cy="433512"/>
          </a:xfrm>
        </p:spPr>
        <p:txBody>
          <a:bodyPr/>
          <a:lstStyle/>
          <a:p>
            <a:pPr defTabSz="685800" fontAlgn="auto">
              <a:spcBef>
                <a:spcPts val="0"/>
              </a:spcBef>
              <a:spcAft>
                <a:spcPts val="0"/>
              </a:spcAft>
            </a:pPr>
            <a:r>
              <a:rPr lang="de-DE" sz="1350" dirty="0">
                <a:solidFill>
                  <a:prstClr val="black">
                    <a:tint val="75000"/>
                  </a:prstClr>
                </a:solidFill>
                <a:latin typeface="Calibri" panose="020F0502020204030204"/>
              </a:rPr>
              <a:t>Klaus F. Zimmermann</a:t>
            </a:r>
            <a:endParaRPr lang="bg-BG" sz="1350" dirty="0">
              <a:solidFill>
                <a:prstClr val="black">
                  <a:tint val="75000"/>
                </a:prstClr>
              </a:solidFill>
              <a:latin typeface="Calibri" panose="020F0502020204030204"/>
            </a:endParaRPr>
          </a:p>
        </p:txBody>
      </p:sp>
      <p:sp>
        <p:nvSpPr>
          <p:cNvPr id="3" name="Правоъгълник 2">
            <a:extLst>
              <a:ext uri="{FF2B5EF4-FFF2-40B4-BE49-F238E27FC236}">
                <a16:creationId xmlns:a16="http://schemas.microsoft.com/office/drawing/2014/main" id="{16949128-ED1B-0976-DEBA-CEA19426F4C7}"/>
              </a:ext>
            </a:extLst>
          </p:cNvPr>
          <p:cNvSpPr/>
          <p:nvPr/>
        </p:nvSpPr>
        <p:spPr>
          <a:xfrm>
            <a:off x="0" y="6281760"/>
            <a:ext cx="9144000" cy="589856"/>
          </a:xfrm>
          <a:prstGeom prst="rect">
            <a:avLst/>
          </a:prstGeom>
          <a:solidFill>
            <a:srgbClr val="176F83"/>
          </a:solidFill>
          <a:ln>
            <a:noFill/>
          </a:ln>
        </p:spPr>
        <p:style>
          <a:lnRef idx="0">
            <a:scrgbClr r="0" g="0" b="0"/>
          </a:lnRef>
          <a:fillRef idx="1003">
            <a:schemeClr val="dk2"/>
          </a:fillRef>
          <a:effectRef idx="0">
            <a:scrgbClr r="0" g="0" b="0"/>
          </a:effectRef>
          <a:fontRef idx="minor">
            <a:schemeClr val="lt1"/>
          </a:fontRef>
        </p:style>
        <p:txBody>
          <a:bodyPr rtlCol="0" anchor="ctr"/>
          <a:lstStyle/>
          <a:p>
            <a:pPr algn="ctr" defTabSz="685800" fontAlgn="auto">
              <a:spcBef>
                <a:spcPts val="0"/>
              </a:spcBef>
              <a:spcAft>
                <a:spcPts val="0"/>
              </a:spcAft>
            </a:pPr>
            <a:endParaRPr lang="bg-BG" sz="1350" dirty="0">
              <a:solidFill>
                <a:prstClr val="white"/>
              </a:solidFill>
            </a:endParaRPr>
          </a:p>
        </p:txBody>
      </p:sp>
      <p:pic>
        <p:nvPicPr>
          <p:cNvPr id="12" name="Picture 2">
            <a:extLst>
              <a:ext uri="{FF2B5EF4-FFF2-40B4-BE49-F238E27FC236}">
                <a16:creationId xmlns:a16="http://schemas.microsoft.com/office/drawing/2014/main" id="{D68AB552-FD0F-11BD-1BF0-33D385D76DE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79690" y="5546330"/>
            <a:ext cx="589855" cy="589855"/>
          </a:xfrm>
          <a:prstGeom prst="rect">
            <a:avLst/>
          </a:prstGeom>
        </p:spPr>
      </p:pic>
      <p:sp>
        <p:nvSpPr>
          <p:cNvPr id="2" name="Rectangle 1">
            <a:extLst>
              <a:ext uri="{FF2B5EF4-FFF2-40B4-BE49-F238E27FC236}">
                <a16:creationId xmlns:a16="http://schemas.microsoft.com/office/drawing/2014/main" id="{DC95746C-7CDC-C7E1-8EAB-9E4B0D7838FF}"/>
              </a:ext>
            </a:extLst>
          </p:cNvPr>
          <p:cNvSpPr/>
          <p:nvPr/>
        </p:nvSpPr>
        <p:spPr>
          <a:xfrm>
            <a:off x="707438" y="1139305"/>
            <a:ext cx="7943852" cy="4770537"/>
          </a:xfrm>
          <a:prstGeom prst="rect">
            <a:avLst/>
          </a:prstGeom>
        </p:spPr>
        <p:txBody>
          <a:bodyPr wrap="square">
            <a:spAutoFit/>
          </a:bodyPr>
          <a:lstStyle/>
          <a:p>
            <a:pPr marL="285750" indent="-285750">
              <a:buFont typeface="Arial" panose="020B0604020202020204" pitchFamily="34" charset="0"/>
              <a:buChar char="•"/>
            </a:pPr>
            <a:r>
              <a:rPr lang="en-US" b="1" dirty="0">
                <a:solidFill>
                  <a:prstClr val="black"/>
                </a:solidFill>
              </a:rPr>
              <a:t>By 2100, most countries worldwide are projected to exhibit diminishing (“below replacement”) populations. </a:t>
            </a:r>
          </a:p>
          <a:p>
            <a:pPr marL="285750" indent="-285750">
              <a:buFont typeface="Arial" panose="020B0604020202020204" pitchFamily="34" charset="0"/>
              <a:buChar char="•"/>
            </a:pPr>
            <a:endParaRPr lang="en-US" b="1" dirty="0">
              <a:solidFill>
                <a:prstClr val="black"/>
              </a:solidFill>
            </a:endParaRPr>
          </a:p>
          <a:p>
            <a:pPr marL="285750" indent="-285750">
              <a:buFont typeface="Arial" panose="020B0604020202020204" pitchFamily="34" charset="0"/>
              <a:buChar char="•"/>
            </a:pPr>
            <a:r>
              <a:rPr lang="en-US" b="1" dirty="0">
                <a:solidFill>
                  <a:prstClr val="black"/>
                </a:solidFill>
              </a:rPr>
              <a:t>Even in the USA fertility goes down; in China, it seems impossible to reverse or even stop the decline.</a:t>
            </a:r>
          </a:p>
          <a:p>
            <a:pPr marL="285750" indent="-285750">
              <a:buFont typeface="Arial" panose="020B0604020202020204" pitchFamily="34" charset="0"/>
              <a:buChar char="•"/>
            </a:pPr>
            <a:endParaRPr lang="en-US" b="1" dirty="0">
              <a:solidFill>
                <a:prstClr val="black"/>
              </a:solidFill>
            </a:endParaRPr>
          </a:p>
          <a:p>
            <a:pPr marL="285750" indent="-285750">
              <a:buFont typeface="Arial" panose="020B0604020202020204" pitchFamily="34" charset="0"/>
              <a:buChar char="•"/>
            </a:pPr>
            <a:r>
              <a:rPr lang="en-US" b="1" dirty="0">
                <a:solidFill>
                  <a:prstClr val="black"/>
                </a:solidFill>
              </a:rPr>
              <a:t>Some recent empirical studies are suggesting a regime switch with rising fertility in developed countries.</a:t>
            </a:r>
          </a:p>
          <a:p>
            <a:pPr marL="285750" indent="-285750">
              <a:buFont typeface="Arial" panose="020B0604020202020204" pitchFamily="34" charset="0"/>
              <a:buChar char="•"/>
            </a:pPr>
            <a:endParaRPr lang="en-US" b="1" dirty="0">
              <a:solidFill>
                <a:prstClr val="black"/>
              </a:solidFill>
            </a:endParaRPr>
          </a:p>
          <a:p>
            <a:pPr marL="285750" indent="-285750">
              <a:buFont typeface="Arial" panose="020B0604020202020204" pitchFamily="34" charset="0"/>
              <a:buChar char="•"/>
            </a:pPr>
            <a:r>
              <a:rPr lang="en-US" b="1" dirty="0">
                <a:solidFill>
                  <a:prstClr val="black"/>
                </a:solidFill>
              </a:rPr>
              <a:t>Is then the quantity-quality (Q-Q) model of fertility choice outdated?</a:t>
            </a:r>
          </a:p>
          <a:p>
            <a:pPr marL="285750" indent="-285750">
              <a:buFont typeface="Arial" panose="020B0604020202020204" pitchFamily="34" charset="0"/>
              <a:buChar char="•"/>
            </a:pPr>
            <a:endParaRPr lang="en-US" b="1" dirty="0">
              <a:solidFill>
                <a:prstClr val="black"/>
              </a:solidFill>
            </a:endParaRPr>
          </a:p>
          <a:p>
            <a:pPr marL="285750" indent="-285750">
              <a:buFont typeface="Arial" panose="020B0604020202020204" pitchFamily="34" charset="0"/>
              <a:buChar char="•"/>
            </a:pPr>
            <a:r>
              <a:rPr lang="en-US" b="1" dirty="0">
                <a:solidFill>
                  <a:prstClr val="black"/>
                </a:solidFill>
              </a:rPr>
              <a:t>I will argue neither nor: Q-Q is more flexible than assumed, and it is more likely that low fertility will remain low and difficult to affect through family policies.</a:t>
            </a:r>
          </a:p>
          <a:p>
            <a:pPr marL="285750" indent="-285750">
              <a:buFont typeface="Arial" panose="020B0604020202020204" pitchFamily="34" charset="0"/>
              <a:buChar char="•"/>
            </a:pPr>
            <a:endParaRPr lang="en-US" sz="2000" b="1" dirty="0">
              <a:solidFill>
                <a:prstClr val="black"/>
              </a:solidFill>
            </a:endParaRPr>
          </a:p>
          <a:p>
            <a:br>
              <a:rPr lang="en-US" sz="1600" b="1" dirty="0">
                <a:solidFill>
                  <a:prstClr val="black"/>
                </a:solidFill>
              </a:rPr>
            </a:br>
            <a:endParaRPr lang="en-US" sz="1600" b="1" dirty="0">
              <a:solidFill>
                <a:prstClr val="black"/>
              </a:solidFill>
            </a:endParaRPr>
          </a:p>
        </p:txBody>
      </p:sp>
      <p:sp>
        <p:nvSpPr>
          <p:cNvPr id="4" name="Rectangle 3">
            <a:extLst>
              <a:ext uri="{FF2B5EF4-FFF2-40B4-BE49-F238E27FC236}">
                <a16:creationId xmlns:a16="http://schemas.microsoft.com/office/drawing/2014/main" id="{FE5F4E90-C97B-EC99-8A71-7CCA84EDD6F1}"/>
              </a:ext>
            </a:extLst>
          </p:cNvPr>
          <p:cNvSpPr/>
          <p:nvPr/>
        </p:nvSpPr>
        <p:spPr>
          <a:xfrm>
            <a:off x="685800" y="283654"/>
            <a:ext cx="8153400" cy="769441"/>
          </a:xfrm>
          <a:prstGeom prst="rect">
            <a:avLst/>
          </a:prstGeom>
        </p:spPr>
        <p:txBody>
          <a:bodyPr wrap="square">
            <a:spAutoFit/>
          </a:bodyPr>
          <a:lstStyle/>
          <a:p>
            <a:r>
              <a:rPr lang="en-US" sz="4400" b="1" dirty="0">
                <a:solidFill>
                  <a:srgbClr val="176F83"/>
                </a:solidFill>
                <a:latin typeface="Calibri Light" panose="020F0302020204030204"/>
              </a:rPr>
              <a:t>Preview</a:t>
            </a:r>
            <a:endParaRPr lang="en-US" sz="2800" b="1" dirty="0">
              <a:solidFill>
                <a:srgbClr val="176F83"/>
              </a:solidFill>
              <a:latin typeface="Calibri Light" panose="020F0302020204030204"/>
            </a:endParaRPr>
          </a:p>
        </p:txBody>
      </p:sp>
      <p:pic>
        <p:nvPicPr>
          <p:cNvPr id="5" name="Picture 4">
            <a:extLst>
              <a:ext uri="{FF2B5EF4-FFF2-40B4-BE49-F238E27FC236}">
                <a16:creationId xmlns:a16="http://schemas.microsoft.com/office/drawing/2014/main" id="{FED32B60-510F-F5A4-9376-4BE56CB5434F}"/>
              </a:ext>
            </a:extLst>
          </p:cNvPr>
          <p:cNvPicPr>
            <a:picLocks noChangeAspect="1"/>
          </p:cNvPicPr>
          <p:nvPr/>
        </p:nvPicPr>
        <p:blipFill>
          <a:blip r:embed="rId3"/>
          <a:stretch>
            <a:fillRect/>
          </a:stretch>
        </p:blipFill>
        <p:spPr>
          <a:xfrm>
            <a:off x="2971800" y="5299911"/>
            <a:ext cx="2972956" cy="791561"/>
          </a:xfrm>
          <a:prstGeom prst="rect">
            <a:avLst/>
          </a:prstGeom>
        </p:spPr>
      </p:pic>
    </p:spTree>
    <p:extLst>
      <p:ext uri="{BB962C8B-B14F-4D97-AF65-F5344CB8AC3E}">
        <p14:creationId xmlns:p14="http://schemas.microsoft.com/office/powerpoint/2010/main" val="41306611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5B3EE1-C9A9-AF7D-CDEE-8AFB4B73CF05}"/>
            </a:ext>
          </a:extLst>
        </p:cNvPr>
        <p:cNvGrpSpPr/>
        <p:nvPr/>
      </p:nvGrpSpPr>
      <p:grpSpPr>
        <a:xfrm>
          <a:off x="0" y="0"/>
          <a:ext cx="0" cy="0"/>
          <a:chOff x="0" y="0"/>
          <a:chExt cx="0" cy="0"/>
        </a:xfrm>
      </p:grpSpPr>
      <p:sp>
        <p:nvSpPr>
          <p:cNvPr id="10" name="Текстово поле 9">
            <a:extLst>
              <a:ext uri="{FF2B5EF4-FFF2-40B4-BE49-F238E27FC236}">
                <a16:creationId xmlns:a16="http://schemas.microsoft.com/office/drawing/2014/main" id="{E0BE9123-794E-3FB3-075A-727495C06D57}"/>
              </a:ext>
            </a:extLst>
          </p:cNvPr>
          <p:cNvSpPr txBox="1"/>
          <p:nvPr/>
        </p:nvSpPr>
        <p:spPr>
          <a:xfrm>
            <a:off x="361949" y="5482458"/>
            <a:ext cx="2762251" cy="307777"/>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A4C5C"/>
                </a:solidFill>
                <a:effectLst/>
                <a:uLnTx/>
                <a:uFillTx/>
                <a:latin typeface="Bahnschrift Condensed" panose="020B0502040204020203" pitchFamily="34" charset="0"/>
                <a:ea typeface="+mn-ea"/>
                <a:cs typeface="Arial" charset="0"/>
              </a:rPr>
              <a:t>GLOBAL LABOR ORGANIZATION</a:t>
            </a:r>
            <a:endParaRPr kumimoji="0" lang="bg-BG" sz="1400" b="1" i="0" u="none" strike="noStrike" kern="1200" cap="none" spc="0" normalizeH="0" baseline="0" noProof="0" dirty="0">
              <a:ln>
                <a:noFill/>
              </a:ln>
              <a:solidFill>
                <a:srgbClr val="0A4C5C"/>
              </a:solidFill>
              <a:effectLst/>
              <a:uLnTx/>
              <a:uFillTx/>
              <a:latin typeface="Bahnschrift Condensed" panose="020B0502040204020203" pitchFamily="34" charset="0"/>
              <a:ea typeface="+mn-ea"/>
              <a:cs typeface="Arial" charset="0"/>
            </a:endParaRPr>
          </a:p>
        </p:txBody>
      </p:sp>
      <p:sp>
        <p:nvSpPr>
          <p:cNvPr id="11" name="Контейнер за долния колонтитул 6">
            <a:extLst>
              <a:ext uri="{FF2B5EF4-FFF2-40B4-BE49-F238E27FC236}">
                <a16:creationId xmlns:a16="http://schemas.microsoft.com/office/drawing/2014/main" id="{8DE19285-45B8-12FC-B6E0-CBE2920A5E1F}"/>
              </a:ext>
            </a:extLst>
          </p:cNvPr>
          <p:cNvSpPr>
            <a:spLocks noGrp="1"/>
          </p:cNvSpPr>
          <p:nvPr>
            <p:ph type="ftr" idx="11"/>
          </p:nvPr>
        </p:nvSpPr>
        <p:spPr>
          <a:xfrm>
            <a:off x="3352800" y="5638800"/>
            <a:ext cx="2762250" cy="433512"/>
          </a:xfrm>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de-DE" sz="1350" b="0" i="0" u="none" strike="noStrike" kern="1200" cap="none" spc="0" normalizeH="0" baseline="0" noProof="0" dirty="0">
                <a:ln>
                  <a:noFill/>
                </a:ln>
                <a:solidFill>
                  <a:prstClr val="black">
                    <a:tint val="75000"/>
                  </a:prstClr>
                </a:solidFill>
                <a:effectLst/>
                <a:uLnTx/>
                <a:uFillTx/>
                <a:latin typeface="Calibri" panose="020F0502020204030204"/>
                <a:ea typeface="+mn-ea"/>
                <a:cs typeface="Arial" charset="0"/>
              </a:rPr>
              <a:t>Klaus F. Zimmermann</a:t>
            </a:r>
            <a:endParaRPr kumimoji="0" lang="bg-BG" sz="1350" b="0" i="0" u="none" strike="noStrike" kern="1200" cap="none" spc="0" normalizeH="0" baseline="0" noProof="0" dirty="0">
              <a:ln>
                <a:noFill/>
              </a:ln>
              <a:solidFill>
                <a:prstClr val="black">
                  <a:tint val="75000"/>
                </a:prstClr>
              </a:solidFill>
              <a:effectLst/>
              <a:uLnTx/>
              <a:uFillTx/>
              <a:latin typeface="Calibri" panose="020F0502020204030204"/>
              <a:ea typeface="+mn-ea"/>
              <a:cs typeface="Arial" charset="0"/>
            </a:endParaRPr>
          </a:p>
        </p:txBody>
      </p:sp>
      <p:sp>
        <p:nvSpPr>
          <p:cNvPr id="3" name="Правоъгълник 2">
            <a:extLst>
              <a:ext uri="{FF2B5EF4-FFF2-40B4-BE49-F238E27FC236}">
                <a16:creationId xmlns:a16="http://schemas.microsoft.com/office/drawing/2014/main" id="{7DE4689D-C54A-75D2-8821-E347A4A4D816}"/>
              </a:ext>
            </a:extLst>
          </p:cNvPr>
          <p:cNvSpPr/>
          <p:nvPr/>
        </p:nvSpPr>
        <p:spPr>
          <a:xfrm>
            <a:off x="0" y="6281760"/>
            <a:ext cx="9144000" cy="589856"/>
          </a:xfrm>
          <a:prstGeom prst="rect">
            <a:avLst/>
          </a:prstGeom>
          <a:solidFill>
            <a:srgbClr val="176F83"/>
          </a:solidFill>
          <a:ln>
            <a:noFill/>
          </a:ln>
        </p:spPr>
        <p:style>
          <a:lnRef idx="0">
            <a:scrgbClr r="0" g="0" b="0"/>
          </a:lnRef>
          <a:fillRef idx="1003">
            <a:schemeClr val="dk2"/>
          </a:fillRef>
          <a:effectRef idx="0">
            <a:scrgbClr r="0" g="0" b="0"/>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bg-BG"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2" name="Picture 2">
            <a:extLst>
              <a:ext uri="{FF2B5EF4-FFF2-40B4-BE49-F238E27FC236}">
                <a16:creationId xmlns:a16="http://schemas.microsoft.com/office/drawing/2014/main" id="{A0BFC078-98F2-FD91-FD68-FAC34EFF8AD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79690" y="5546330"/>
            <a:ext cx="589855" cy="589855"/>
          </a:xfrm>
          <a:prstGeom prst="rect">
            <a:avLst/>
          </a:prstGeom>
        </p:spPr>
      </p:pic>
      <p:sp>
        <p:nvSpPr>
          <p:cNvPr id="2" name="Rectangle 1">
            <a:extLst>
              <a:ext uri="{FF2B5EF4-FFF2-40B4-BE49-F238E27FC236}">
                <a16:creationId xmlns:a16="http://schemas.microsoft.com/office/drawing/2014/main" id="{E6312FDB-C554-47B3-4516-2DD9F5B29621}"/>
              </a:ext>
            </a:extLst>
          </p:cNvPr>
          <p:cNvSpPr/>
          <p:nvPr/>
        </p:nvSpPr>
        <p:spPr>
          <a:xfrm>
            <a:off x="685800" y="1752600"/>
            <a:ext cx="7943852" cy="1877437"/>
          </a:xfrm>
          <a:prstGeom prst="rect">
            <a:avLst/>
          </a:prstGeom>
        </p:spPr>
        <p:txBody>
          <a:bodyPr wrap="square">
            <a:spAutoFit/>
          </a:bodyPr>
          <a:lstStyle/>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sz="2000" b="1" dirty="0">
                <a:solidFill>
                  <a:prstClr val="black"/>
                </a:solidFill>
              </a:rPr>
              <a:t>Are reflected by the parameters of the utility function and household production function parameters.</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2000" b="1" i="0" u="none" strike="noStrike" kern="1200" cap="none" spc="0" normalizeH="0" baseline="0" noProof="0" dirty="0">
              <a:ln>
                <a:noFill/>
              </a:ln>
              <a:solidFill>
                <a:prstClr val="black"/>
              </a:solidFill>
              <a:effectLst/>
              <a:uLnTx/>
              <a:uFillTx/>
              <a:latin typeface="Arial" charset="0"/>
              <a:ea typeface="+mn-ea"/>
              <a:cs typeface="Arial"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sz="2000" b="1" dirty="0">
                <a:solidFill>
                  <a:prstClr val="black"/>
                </a:solidFill>
              </a:rPr>
              <a:t>Legal and cultural policies and various forms of identities may play a role.</a:t>
            </a:r>
            <a:br>
              <a:rPr kumimoji="0" lang="en-US" sz="1600" b="1" i="0" u="none" strike="noStrike" kern="1200" cap="none" spc="0" normalizeH="0" baseline="0" noProof="0" dirty="0">
                <a:ln>
                  <a:noFill/>
                </a:ln>
                <a:solidFill>
                  <a:prstClr val="black"/>
                </a:solidFill>
                <a:effectLst/>
                <a:uLnTx/>
                <a:uFillTx/>
                <a:latin typeface="Arial" charset="0"/>
                <a:ea typeface="+mn-ea"/>
                <a:cs typeface="Arial" charset="0"/>
              </a:rPr>
            </a:br>
            <a:endParaRPr kumimoji="0" lang="en-US" sz="1600" b="1" i="0" u="none" strike="noStrike" kern="1200" cap="none" spc="0" normalizeH="0" baseline="0" noProof="0" dirty="0">
              <a:ln>
                <a:noFill/>
              </a:ln>
              <a:solidFill>
                <a:prstClr val="black"/>
              </a:solidFill>
              <a:effectLst/>
              <a:uLnTx/>
              <a:uFillTx/>
              <a:latin typeface="Arial" charset="0"/>
              <a:ea typeface="+mn-ea"/>
              <a:cs typeface="Arial" charset="0"/>
            </a:endParaRPr>
          </a:p>
        </p:txBody>
      </p:sp>
      <p:sp>
        <p:nvSpPr>
          <p:cNvPr id="4" name="Rectangle 3">
            <a:extLst>
              <a:ext uri="{FF2B5EF4-FFF2-40B4-BE49-F238E27FC236}">
                <a16:creationId xmlns:a16="http://schemas.microsoft.com/office/drawing/2014/main" id="{0C31F3E3-8F3B-08D1-ED4C-A04780056810}"/>
              </a:ext>
            </a:extLst>
          </p:cNvPr>
          <p:cNvSpPr/>
          <p:nvPr/>
        </p:nvSpPr>
        <p:spPr>
          <a:xfrm>
            <a:off x="685800" y="283654"/>
            <a:ext cx="8153400" cy="769441"/>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4400" b="1" dirty="0">
                <a:solidFill>
                  <a:srgbClr val="176F83"/>
                </a:solidFill>
                <a:latin typeface="Calibri Light" panose="020F0302020204030204"/>
              </a:rPr>
              <a:t>Preferences &amp; norms</a:t>
            </a:r>
            <a:endParaRPr kumimoji="0" lang="en-US" sz="2800" b="1" i="0" u="none" strike="noStrike" kern="1200" cap="none" spc="0" normalizeH="0" baseline="0" noProof="0" dirty="0">
              <a:ln>
                <a:noFill/>
              </a:ln>
              <a:solidFill>
                <a:srgbClr val="176F83"/>
              </a:solidFill>
              <a:effectLst/>
              <a:uLnTx/>
              <a:uFillTx/>
              <a:latin typeface="Calibri Light" panose="020F0302020204030204"/>
              <a:ea typeface="+mn-ea"/>
              <a:cs typeface="Arial" charset="0"/>
            </a:endParaRPr>
          </a:p>
        </p:txBody>
      </p:sp>
      <p:pic>
        <p:nvPicPr>
          <p:cNvPr id="5" name="Picture 4">
            <a:extLst>
              <a:ext uri="{FF2B5EF4-FFF2-40B4-BE49-F238E27FC236}">
                <a16:creationId xmlns:a16="http://schemas.microsoft.com/office/drawing/2014/main" id="{D0D223B0-9B3A-6B9D-6A82-AEAA8C6B89BB}"/>
              </a:ext>
            </a:extLst>
          </p:cNvPr>
          <p:cNvPicPr>
            <a:picLocks noChangeAspect="1"/>
          </p:cNvPicPr>
          <p:nvPr/>
        </p:nvPicPr>
        <p:blipFill>
          <a:blip r:embed="rId3"/>
          <a:stretch>
            <a:fillRect/>
          </a:stretch>
        </p:blipFill>
        <p:spPr>
          <a:xfrm>
            <a:off x="2971800" y="5299911"/>
            <a:ext cx="2972956" cy="791561"/>
          </a:xfrm>
          <a:prstGeom prst="rect">
            <a:avLst/>
          </a:prstGeom>
        </p:spPr>
      </p:pic>
    </p:spTree>
    <p:extLst>
      <p:ext uri="{BB962C8B-B14F-4D97-AF65-F5344CB8AC3E}">
        <p14:creationId xmlns:p14="http://schemas.microsoft.com/office/powerpoint/2010/main" val="12006376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FBD18B-7F22-5841-99CE-63D6548F46B6}"/>
            </a:ext>
          </a:extLst>
        </p:cNvPr>
        <p:cNvGrpSpPr/>
        <p:nvPr/>
      </p:nvGrpSpPr>
      <p:grpSpPr>
        <a:xfrm>
          <a:off x="0" y="0"/>
          <a:ext cx="0" cy="0"/>
          <a:chOff x="0" y="0"/>
          <a:chExt cx="0" cy="0"/>
        </a:xfrm>
      </p:grpSpPr>
      <p:sp>
        <p:nvSpPr>
          <p:cNvPr id="10" name="Текстово поле 9">
            <a:extLst>
              <a:ext uri="{FF2B5EF4-FFF2-40B4-BE49-F238E27FC236}">
                <a16:creationId xmlns:a16="http://schemas.microsoft.com/office/drawing/2014/main" id="{31D3F403-C98E-7685-11A7-866498B8D1DA}"/>
              </a:ext>
            </a:extLst>
          </p:cNvPr>
          <p:cNvSpPr txBox="1"/>
          <p:nvPr/>
        </p:nvSpPr>
        <p:spPr>
          <a:xfrm>
            <a:off x="361949" y="5482458"/>
            <a:ext cx="2762251" cy="307777"/>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A4C5C"/>
                </a:solidFill>
                <a:effectLst/>
                <a:uLnTx/>
                <a:uFillTx/>
                <a:latin typeface="Bahnschrift Condensed" panose="020B0502040204020203" pitchFamily="34" charset="0"/>
                <a:ea typeface="+mn-ea"/>
                <a:cs typeface="Arial" charset="0"/>
              </a:rPr>
              <a:t>GLOBAL LABOR ORGANIZATION</a:t>
            </a:r>
            <a:endParaRPr kumimoji="0" lang="bg-BG" sz="1400" b="1" i="0" u="none" strike="noStrike" kern="1200" cap="none" spc="0" normalizeH="0" baseline="0" noProof="0" dirty="0">
              <a:ln>
                <a:noFill/>
              </a:ln>
              <a:solidFill>
                <a:srgbClr val="0A4C5C"/>
              </a:solidFill>
              <a:effectLst/>
              <a:uLnTx/>
              <a:uFillTx/>
              <a:latin typeface="Bahnschrift Condensed" panose="020B0502040204020203" pitchFamily="34" charset="0"/>
              <a:ea typeface="+mn-ea"/>
              <a:cs typeface="Arial" charset="0"/>
            </a:endParaRPr>
          </a:p>
        </p:txBody>
      </p:sp>
      <p:sp>
        <p:nvSpPr>
          <p:cNvPr id="11" name="Контейнер за долния колонтитул 6">
            <a:extLst>
              <a:ext uri="{FF2B5EF4-FFF2-40B4-BE49-F238E27FC236}">
                <a16:creationId xmlns:a16="http://schemas.microsoft.com/office/drawing/2014/main" id="{0A60BFEE-5427-361F-DE33-E04533C2CF00}"/>
              </a:ext>
            </a:extLst>
          </p:cNvPr>
          <p:cNvSpPr>
            <a:spLocks noGrp="1"/>
          </p:cNvSpPr>
          <p:nvPr>
            <p:ph type="ftr" idx="11"/>
          </p:nvPr>
        </p:nvSpPr>
        <p:spPr>
          <a:xfrm>
            <a:off x="3352800" y="5638800"/>
            <a:ext cx="2762250" cy="433512"/>
          </a:xfrm>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de-DE" sz="1350" b="0" i="0" u="none" strike="noStrike" kern="1200" cap="none" spc="0" normalizeH="0" baseline="0" noProof="0" dirty="0">
                <a:ln>
                  <a:noFill/>
                </a:ln>
                <a:solidFill>
                  <a:prstClr val="black">
                    <a:tint val="75000"/>
                  </a:prstClr>
                </a:solidFill>
                <a:effectLst/>
                <a:uLnTx/>
                <a:uFillTx/>
                <a:latin typeface="Calibri" panose="020F0502020204030204"/>
                <a:ea typeface="+mn-ea"/>
                <a:cs typeface="Arial" charset="0"/>
              </a:rPr>
              <a:t>Klaus F. Zimmermann</a:t>
            </a:r>
            <a:endParaRPr kumimoji="0" lang="bg-BG" sz="1350" b="0" i="0" u="none" strike="noStrike" kern="1200" cap="none" spc="0" normalizeH="0" baseline="0" noProof="0" dirty="0">
              <a:ln>
                <a:noFill/>
              </a:ln>
              <a:solidFill>
                <a:prstClr val="black">
                  <a:tint val="75000"/>
                </a:prstClr>
              </a:solidFill>
              <a:effectLst/>
              <a:uLnTx/>
              <a:uFillTx/>
              <a:latin typeface="Calibri" panose="020F0502020204030204"/>
              <a:ea typeface="+mn-ea"/>
              <a:cs typeface="Arial" charset="0"/>
            </a:endParaRPr>
          </a:p>
        </p:txBody>
      </p:sp>
      <p:sp>
        <p:nvSpPr>
          <p:cNvPr id="3" name="Правоъгълник 2">
            <a:extLst>
              <a:ext uri="{FF2B5EF4-FFF2-40B4-BE49-F238E27FC236}">
                <a16:creationId xmlns:a16="http://schemas.microsoft.com/office/drawing/2014/main" id="{EF6D1259-EB81-1C9E-B1EF-0EAA56F147A0}"/>
              </a:ext>
            </a:extLst>
          </p:cNvPr>
          <p:cNvSpPr/>
          <p:nvPr/>
        </p:nvSpPr>
        <p:spPr>
          <a:xfrm>
            <a:off x="0" y="6281760"/>
            <a:ext cx="9144000" cy="589856"/>
          </a:xfrm>
          <a:prstGeom prst="rect">
            <a:avLst/>
          </a:prstGeom>
          <a:solidFill>
            <a:srgbClr val="176F83"/>
          </a:solidFill>
          <a:ln>
            <a:noFill/>
          </a:ln>
        </p:spPr>
        <p:style>
          <a:lnRef idx="0">
            <a:scrgbClr r="0" g="0" b="0"/>
          </a:lnRef>
          <a:fillRef idx="1003">
            <a:schemeClr val="dk2"/>
          </a:fillRef>
          <a:effectRef idx="0">
            <a:scrgbClr r="0" g="0" b="0"/>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bg-BG"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2" name="Picture 2">
            <a:extLst>
              <a:ext uri="{FF2B5EF4-FFF2-40B4-BE49-F238E27FC236}">
                <a16:creationId xmlns:a16="http://schemas.microsoft.com/office/drawing/2014/main" id="{8866066F-6CDC-C624-F619-D808AA113DE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79690" y="5546330"/>
            <a:ext cx="589855" cy="589855"/>
          </a:xfrm>
          <a:prstGeom prst="rect">
            <a:avLst/>
          </a:prstGeom>
        </p:spPr>
      </p:pic>
      <p:sp>
        <p:nvSpPr>
          <p:cNvPr id="2" name="Rectangle 1">
            <a:extLst>
              <a:ext uri="{FF2B5EF4-FFF2-40B4-BE49-F238E27FC236}">
                <a16:creationId xmlns:a16="http://schemas.microsoft.com/office/drawing/2014/main" id="{EDB72626-1391-D61F-A534-B441E0ABA4A6}"/>
              </a:ext>
            </a:extLst>
          </p:cNvPr>
          <p:cNvSpPr/>
          <p:nvPr/>
        </p:nvSpPr>
        <p:spPr>
          <a:xfrm>
            <a:off x="671804" y="1472585"/>
            <a:ext cx="7943852" cy="3477875"/>
          </a:xfrm>
          <a:prstGeom prst="rect">
            <a:avLst/>
          </a:prstGeom>
        </p:spPr>
        <p:txBody>
          <a:bodyPr wrap="square">
            <a:spAutoFit/>
          </a:bodyPr>
          <a:lstStyle/>
          <a:p>
            <a:pPr marR="0" lvl="0" algn="l" defTabSz="914400" rtl="0" eaLnBrk="1" fontAlgn="base" latinLnBrk="0" hangingPunct="1">
              <a:lnSpc>
                <a:spcPct val="100000"/>
              </a:lnSpc>
              <a:spcBef>
                <a:spcPct val="0"/>
              </a:spcBef>
              <a:spcAft>
                <a:spcPct val="0"/>
              </a:spcAft>
              <a:buClrTx/>
              <a:buSzTx/>
              <a:tabLst/>
              <a:defRPr/>
            </a:pPr>
            <a:r>
              <a:rPr lang="en-US" sz="2000" b="1" dirty="0">
                <a:solidFill>
                  <a:prstClr val="black"/>
                </a:solidFill>
              </a:rPr>
              <a:t>log U = (1-a) log C + a log K; 0 &lt; a &lt; 1      Stone-Geary</a:t>
            </a:r>
          </a:p>
          <a:p>
            <a:pPr marR="0" lvl="0" algn="l" defTabSz="914400" rtl="0" eaLnBrk="1" fontAlgn="base" latinLnBrk="0" hangingPunct="1">
              <a:lnSpc>
                <a:spcPct val="100000"/>
              </a:lnSpc>
              <a:spcBef>
                <a:spcPct val="0"/>
              </a:spcBef>
              <a:spcAft>
                <a:spcPct val="0"/>
              </a:spcAft>
              <a:buClrTx/>
              <a:buSzTx/>
              <a:tabLst/>
              <a:defRPr/>
            </a:pPr>
            <a:endParaRPr lang="en-US" sz="2000" b="1" dirty="0">
              <a:solidFill>
                <a:prstClr val="black"/>
              </a:solidFill>
            </a:endParaRPr>
          </a:p>
          <a:p>
            <a:pPr marR="0" lvl="0" algn="l" defTabSz="914400" rtl="0" eaLnBrk="1" fontAlgn="base" latinLnBrk="0" hangingPunct="1">
              <a:lnSpc>
                <a:spcPct val="100000"/>
              </a:lnSpc>
              <a:spcBef>
                <a:spcPct val="0"/>
              </a:spcBef>
              <a:spcAft>
                <a:spcPct val="0"/>
              </a:spcAft>
              <a:buClrTx/>
              <a:buSzTx/>
              <a:tabLst/>
              <a:defRPr/>
            </a:pPr>
            <a:r>
              <a:rPr lang="en-US" sz="2000" b="1" dirty="0">
                <a:solidFill>
                  <a:prstClr val="black"/>
                </a:solidFill>
              </a:rPr>
              <a:t>m </a:t>
            </a:r>
            <a:r>
              <a:rPr lang="en-US" sz="2000" b="1" dirty="0">
                <a:solidFill>
                  <a:prstClr val="black"/>
                </a:solidFill>
                <a:sym typeface="Wingdings" panose="05000000000000000000" pitchFamily="2" charset="2"/>
              </a:rPr>
              <a:t> K ?</a:t>
            </a:r>
          </a:p>
          <a:p>
            <a:pPr marR="0" lvl="0" algn="l" defTabSz="914400" rtl="0" eaLnBrk="1" fontAlgn="base" latinLnBrk="0" hangingPunct="1">
              <a:lnSpc>
                <a:spcPct val="100000"/>
              </a:lnSpc>
              <a:spcBef>
                <a:spcPct val="0"/>
              </a:spcBef>
              <a:spcAft>
                <a:spcPct val="0"/>
              </a:spcAft>
              <a:buClrTx/>
              <a:buSzTx/>
              <a:tabLst/>
              <a:defRPr/>
            </a:pPr>
            <a:endParaRPr lang="en-US" sz="2000" b="1" dirty="0">
              <a:solidFill>
                <a:prstClr val="black"/>
              </a:solidFill>
              <a:sym typeface="Wingdings" panose="05000000000000000000" pitchFamily="2" charset="2"/>
            </a:endParaRPr>
          </a:p>
          <a:p>
            <a:pPr marR="0" lvl="0" algn="l" defTabSz="914400" rtl="0" eaLnBrk="1" fontAlgn="base" latinLnBrk="0" hangingPunct="1">
              <a:lnSpc>
                <a:spcPct val="100000"/>
              </a:lnSpc>
              <a:spcBef>
                <a:spcPct val="0"/>
              </a:spcBef>
              <a:spcAft>
                <a:spcPct val="0"/>
              </a:spcAft>
              <a:buClrTx/>
              <a:buSzTx/>
              <a:tabLst/>
              <a:defRPr/>
            </a:pPr>
            <a:r>
              <a:rPr lang="en-US" sz="2000" b="1" dirty="0">
                <a:solidFill>
                  <a:prstClr val="black"/>
                </a:solidFill>
                <a:sym typeface="Wingdings" panose="05000000000000000000" pitchFamily="2" charset="2"/>
              </a:rPr>
              <a:t>NEGATIV:	(1-a) / a   &gt;  1  +  P / (</a:t>
            </a:r>
            <a:r>
              <a:rPr lang="en-US" sz="2000" b="1" dirty="0" err="1">
                <a:solidFill>
                  <a:prstClr val="black"/>
                </a:solidFill>
                <a:sym typeface="Wingdings" panose="05000000000000000000" pitchFamily="2" charset="2"/>
              </a:rPr>
              <a:t>gKR</a:t>
            </a:r>
            <a:r>
              <a:rPr lang="en-US" sz="2000" b="1" dirty="0">
                <a:solidFill>
                  <a:prstClr val="black"/>
                </a:solidFill>
                <a:sym typeface="Wingdings" panose="05000000000000000000" pitchFamily="2" charset="2"/>
              </a:rPr>
              <a:t>)  =  1 +  (CP) / (XR)</a:t>
            </a:r>
          </a:p>
          <a:p>
            <a:pPr marR="0" lvl="0" algn="l" defTabSz="914400" rtl="0" eaLnBrk="1" fontAlgn="base" latinLnBrk="0" hangingPunct="1">
              <a:lnSpc>
                <a:spcPct val="100000"/>
              </a:lnSpc>
              <a:spcBef>
                <a:spcPct val="0"/>
              </a:spcBef>
              <a:spcAft>
                <a:spcPct val="0"/>
              </a:spcAft>
              <a:buClrTx/>
              <a:buSzTx/>
              <a:tabLst/>
              <a:defRPr/>
            </a:pPr>
            <a:r>
              <a:rPr lang="en-US" sz="2000" b="1" dirty="0">
                <a:solidFill>
                  <a:prstClr val="black"/>
                </a:solidFill>
                <a:sym typeface="Wingdings" panose="05000000000000000000" pitchFamily="2" charset="2"/>
              </a:rPr>
              <a:t>a small; strong consumption preferences</a:t>
            </a:r>
          </a:p>
          <a:p>
            <a:pPr marR="0" lvl="0" algn="l" defTabSz="914400" rtl="0" eaLnBrk="1" fontAlgn="base" latinLnBrk="0" hangingPunct="1">
              <a:lnSpc>
                <a:spcPct val="100000"/>
              </a:lnSpc>
              <a:spcBef>
                <a:spcPct val="0"/>
              </a:spcBef>
              <a:spcAft>
                <a:spcPct val="0"/>
              </a:spcAft>
              <a:buClrTx/>
              <a:buSzTx/>
              <a:tabLst/>
              <a:defRPr/>
            </a:pPr>
            <a:endParaRPr lang="en-US" sz="2000" b="1" dirty="0">
              <a:solidFill>
                <a:prstClr val="black"/>
              </a:solidFill>
              <a:sym typeface="Wingdings" panose="05000000000000000000" pitchFamily="2" charset="2"/>
            </a:endParaRPr>
          </a:p>
          <a:p>
            <a:pPr marR="0" lvl="0" algn="l" defTabSz="914400" rtl="0" eaLnBrk="1" fontAlgn="base" latinLnBrk="0" hangingPunct="1">
              <a:lnSpc>
                <a:spcPct val="100000"/>
              </a:lnSpc>
              <a:spcBef>
                <a:spcPct val="0"/>
              </a:spcBef>
              <a:spcAft>
                <a:spcPct val="0"/>
              </a:spcAft>
              <a:buClrTx/>
              <a:buSzTx/>
              <a:tabLst/>
              <a:defRPr/>
            </a:pPr>
            <a:r>
              <a:rPr lang="en-US" sz="2000" b="1" dirty="0">
                <a:solidFill>
                  <a:prstClr val="black"/>
                </a:solidFill>
              </a:rPr>
              <a:t>POSITIVE:	(1-a) / </a:t>
            </a:r>
            <a:r>
              <a:rPr lang="en-US" sz="2000" b="1">
                <a:solidFill>
                  <a:prstClr val="black"/>
                </a:solidFill>
              </a:rPr>
              <a:t>a   &lt;  </a:t>
            </a:r>
            <a:r>
              <a:rPr lang="en-US" sz="2000" b="1" dirty="0">
                <a:solidFill>
                  <a:prstClr val="black"/>
                </a:solidFill>
              </a:rPr>
              <a:t>1  +  P / (</a:t>
            </a:r>
            <a:r>
              <a:rPr lang="en-US" sz="2000" b="1" dirty="0" err="1">
                <a:solidFill>
                  <a:prstClr val="black"/>
                </a:solidFill>
              </a:rPr>
              <a:t>gKR</a:t>
            </a:r>
            <a:r>
              <a:rPr lang="en-US" sz="2000" b="1" dirty="0">
                <a:solidFill>
                  <a:prstClr val="black"/>
                </a:solidFill>
              </a:rPr>
              <a:t>)  =  1 +  (CP) / (XR)</a:t>
            </a:r>
          </a:p>
          <a:p>
            <a:pPr marR="0" lvl="0" algn="l" defTabSz="914400" rtl="0" eaLnBrk="1" fontAlgn="base" latinLnBrk="0" hangingPunct="1">
              <a:lnSpc>
                <a:spcPct val="100000"/>
              </a:lnSpc>
              <a:spcBef>
                <a:spcPct val="0"/>
              </a:spcBef>
              <a:spcAft>
                <a:spcPct val="0"/>
              </a:spcAft>
              <a:buClrTx/>
              <a:buSzTx/>
              <a:tabLst/>
              <a:defRPr/>
            </a:pPr>
            <a:r>
              <a:rPr lang="en-US" sz="2000" b="1" dirty="0">
                <a:solidFill>
                  <a:prstClr val="black"/>
                </a:solidFill>
              </a:rPr>
              <a:t>a large, e.g. 0.5 large; strong child preferences</a:t>
            </a:r>
          </a:p>
          <a:p>
            <a:pPr marR="0" lvl="0" algn="l" defTabSz="914400" rtl="0" eaLnBrk="1" fontAlgn="base" latinLnBrk="0" hangingPunct="1">
              <a:lnSpc>
                <a:spcPct val="100000"/>
              </a:lnSpc>
              <a:spcBef>
                <a:spcPct val="0"/>
              </a:spcBef>
              <a:spcAft>
                <a:spcPct val="0"/>
              </a:spcAft>
              <a:buClrTx/>
              <a:buSzTx/>
              <a:tabLst/>
              <a:defRPr/>
            </a:pPr>
            <a:endParaRPr lang="en-US" sz="2000" b="1" dirty="0">
              <a:solidFill>
                <a:prstClr val="black"/>
              </a:solidFill>
            </a:endParaRPr>
          </a:p>
          <a:p>
            <a:pPr marR="0" lvl="0" algn="l" defTabSz="914400" rtl="0" eaLnBrk="1" fontAlgn="base" latinLnBrk="0" hangingPunct="1">
              <a:lnSpc>
                <a:spcPct val="100000"/>
              </a:lnSpc>
              <a:spcBef>
                <a:spcPct val="0"/>
              </a:spcBef>
              <a:spcAft>
                <a:spcPct val="0"/>
              </a:spcAft>
              <a:buClrTx/>
              <a:buSzTx/>
              <a:tabLst/>
              <a:defRPr/>
            </a:pPr>
            <a:r>
              <a:rPr lang="en-US" sz="2000" b="1" dirty="0">
                <a:solidFill>
                  <a:prstClr val="black"/>
                </a:solidFill>
              </a:rPr>
              <a:t>**&gt; income effect is positive for strong child preferences</a:t>
            </a:r>
            <a:endParaRPr kumimoji="0" lang="en-US" sz="2000" b="1" i="0" u="none" strike="noStrike" kern="1200" cap="none" spc="0" normalizeH="0" baseline="0" noProof="0" dirty="0">
              <a:ln>
                <a:noFill/>
              </a:ln>
              <a:solidFill>
                <a:prstClr val="black"/>
              </a:solidFill>
              <a:effectLst/>
              <a:uLnTx/>
              <a:uFillTx/>
              <a:latin typeface="Arial" charset="0"/>
              <a:ea typeface="+mn-ea"/>
              <a:cs typeface="Arial" charset="0"/>
            </a:endParaRPr>
          </a:p>
        </p:txBody>
      </p:sp>
      <p:sp>
        <p:nvSpPr>
          <p:cNvPr id="4" name="Rectangle 3">
            <a:extLst>
              <a:ext uri="{FF2B5EF4-FFF2-40B4-BE49-F238E27FC236}">
                <a16:creationId xmlns:a16="http://schemas.microsoft.com/office/drawing/2014/main" id="{DD88D653-15FA-F211-ABAB-E27BAA6FBA64}"/>
              </a:ext>
            </a:extLst>
          </p:cNvPr>
          <p:cNvSpPr/>
          <p:nvPr/>
        </p:nvSpPr>
        <p:spPr>
          <a:xfrm>
            <a:off x="685800" y="283654"/>
            <a:ext cx="8153400" cy="769441"/>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4400" b="1" dirty="0">
                <a:solidFill>
                  <a:srgbClr val="176F83"/>
                </a:solidFill>
                <a:latin typeface="Calibri Light" panose="020F0302020204030204"/>
              </a:rPr>
              <a:t>Preferences &amp; the income effect</a:t>
            </a:r>
            <a:endParaRPr kumimoji="0" lang="en-US" sz="2800" b="1" i="0" u="none" strike="noStrike" kern="1200" cap="none" spc="0" normalizeH="0" baseline="0" noProof="0" dirty="0">
              <a:ln>
                <a:noFill/>
              </a:ln>
              <a:solidFill>
                <a:srgbClr val="176F83"/>
              </a:solidFill>
              <a:effectLst/>
              <a:uLnTx/>
              <a:uFillTx/>
              <a:latin typeface="Calibri Light" panose="020F0302020204030204"/>
              <a:ea typeface="+mn-ea"/>
              <a:cs typeface="Arial" charset="0"/>
            </a:endParaRPr>
          </a:p>
        </p:txBody>
      </p:sp>
      <p:pic>
        <p:nvPicPr>
          <p:cNvPr id="5" name="Picture 4">
            <a:extLst>
              <a:ext uri="{FF2B5EF4-FFF2-40B4-BE49-F238E27FC236}">
                <a16:creationId xmlns:a16="http://schemas.microsoft.com/office/drawing/2014/main" id="{79D54BDA-55D8-27AB-A3C9-CB605CD5483C}"/>
              </a:ext>
            </a:extLst>
          </p:cNvPr>
          <p:cNvPicPr>
            <a:picLocks noChangeAspect="1"/>
          </p:cNvPicPr>
          <p:nvPr/>
        </p:nvPicPr>
        <p:blipFill>
          <a:blip r:embed="rId3"/>
          <a:stretch>
            <a:fillRect/>
          </a:stretch>
        </p:blipFill>
        <p:spPr>
          <a:xfrm>
            <a:off x="2971800" y="5299911"/>
            <a:ext cx="2972956" cy="791561"/>
          </a:xfrm>
          <a:prstGeom prst="rect">
            <a:avLst/>
          </a:prstGeom>
        </p:spPr>
      </p:pic>
    </p:spTree>
    <p:extLst>
      <p:ext uri="{BB962C8B-B14F-4D97-AF65-F5344CB8AC3E}">
        <p14:creationId xmlns:p14="http://schemas.microsoft.com/office/powerpoint/2010/main" val="10913092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34C02D-38A2-ADD8-E993-9E0B0491BE9C}"/>
            </a:ext>
          </a:extLst>
        </p:cNvPr>
        <p:cNvGrpSpPr/>
        <p:nvPr/>
      </p:nvGrpSpPr>
      <p:grpSpPr>
        <a:xfrm>
          <a:off x="0" y="0"/>
          <a:ext cx="0" cy="0"/>
          <a:chOff x="0" y="0"/>
          <a:chExt cx="0" cy="0"/>
        </a:xfrm>
      </p:grpSpPr>
      <p:sp>
        <p:nvSpPr>
          <p:cNvPr id="10" name="Текстово поле 9">
            <a:extLst>
              <a:ext uri="{FF2B5EF4-FFF2-40B4-BE49-F238E27FC236}">
                <a16:creationId xmlns:a16="http://schemas.microsoft.com/office/drawing/2014/main" id="{4FA43257-899A-AFE2-0C46-9735C8751150}"/>
              </a:ext>
            </a:extLst>
          </p:cNvPr>
          <p:cNvSpPr txBox="1"/>
          <p:nvPr/>
        </p:nvSpPr>
        <p:spPr>
          <a:xfrm>
            <a:off x="361949" y="5482458"/>
            <a:ext cx="2762251" cy="307777"/>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A4C5C"/>
                </a:solidFill>
                <a:effectLst/>
                <a:uLnTx/>
                <a:uFillTx/>
                <a:latin typeface="Bahnschrift Condensed" panose="020B0502040204020203" pitchFamily="34" charset="0"/>
                <a:ea typeface="+mn-ea"/>
                <a:cs typeface="Arial" charset="0"/>
              </a:rPr>
              <a:t>GLOBAL LABOR ORGANIZATION</a:t>
            </a:r>
            <a:endParaRPr kumimoji="0" lang="bg-BG" sz="1400" b="1" i="0" u="none" strike="noStrike" kern="1200" cap="none" spc="0" normalizeH="0" baseline="0" noProof="0" dirty="0">
              <a:ln>
                <a:noFill/>
              </a:ln>
              <a:solidFill>
                <a:srgbClr val="0A4C5C"/>
              </a:solidFill>
              <a:effectLst/>
              <a:uLnTx/>
              <a:uFillTx/>
              <a:latin typeface="Bahnschrift Condensed" panose="020B0502040204020203" pitchFamily="34" charset="0"/>
              <a:ea typeface="+mn-ea"/>
              <a:cs typeface="Arial" charset="0"/>
            </a:endParaRPr>
          </a:p>
        </p:txBody>
      </p:sp>
      <p:sp>
        <p:nvSpPr>
          <p:cNvPr id="11" name="Контейнер за долния колонтитул 6">
            <a:extLst>
              <a:ext uri="{FF2B5EF4-FFF2-40B4-BE49-F238E27FC236}">
                <a16:creationId xmlns:a16="http://schemas.microsoft.com/office/drawing/2014/main" id="{B6EDB88D-CD70-0317-0F91-22E36E968DBC}"/>
              </a:ext>
            </a:extLst>
          </p:cNvPr>
          <p:cNvSpPr>
            <a:spLocks noGrp="1"/>
          </p:cNvSpPr>
          <p:nvPr>
            <p:ph type="ftr" idx="11"/>
          </p:nvPr>
        </p:nvSpPr>
        <p:spPr>
          <a:xfrm>
            <a:off x="3352800" y="5638800"/>
            <a:ext cx="2762250" cy="433512"/>
          </a:xfrm>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de-DE" sz="1350" b="0" i="0" u="none" strike="noStrike" kern="1200" cap="none" spc="0" normalizeH="0" baseline="0" noProof="0" dirty="0">
                <a:ln>
                  <a:noFill/>
                </a:ln>
                <a:solidFill>
                  <a:prstClr val="black">
                    <a:tint val="75000"/>
                  </a:prstClr>
                </a:solidFill>
                <a:effectLst/>
                <a:uLnTx/>
                <a:uFillTx/>
                <a:latin typeface="Calibri" panose="020F0502020204030204"/>
                <a:ea typeface="+mn-ea"/>
                <a:cs typeface="Arial" charset="0"/>
              </a:rPr>
              <a:t>Klaus F. Zimmermann</a:t>
            </a:r>
            <a:endParaRPr kumimoji="0" lang="bg-BG" sz="1350" b="0" i="0" u="none" strike="noStrike" kern="1200" cap="none" spc="0" normalizeH="0" baseline="0" noProof="0" dirty="0">
              <a:ln>
                <a:noFill/>
              </a:ln>
              <a:solidFill>
                <a:prstClr val="black">
                  <a:tint val="75000"/>
                </a:prstClr>
              </a:solidFill>
              <a:effectLst/>
              <a:uLnTx/>
              <a:uFillTx/>
              <a:latin typeface="Calibri" panose="020F0502020204030204"/>
              <a:ea typeface="+mn-ea"/>
              <a:cs typeface="Arial" charset="0"/>
            </a:endParaRPr>
          </a:p>
        </p:txBody>
      </p:sp>
      <p:sp>
        <p:nvSpPr>
          <p:cNvPr id="3" name="Правоъгълник 2">
            <a:extLst>
              <a:ext uri="{FF2B5EF4-FFF2-40B4-BE49-F238E27FC236}">
                <a16:creationId xmlns:a16="http://schemas.microsoft.com/office/drawing/2014/main" id="{CAF2BC1F-5B12-483D-ECA8-C4425BC244B2}"/>
              </a:ext>
            </a:extLst>
          </p:cNvPr>
          <p:cNvSpPr/>
          <p:nvPr/>
        </p:nvSpPr>
        <p:spPr>
          <a:xfrm>
            <a:off x="0" y="6281760"/>
            <a:ext cx="9144000" cy="589856"/>
          </a:xfrm>
          <a:prstGeom prst="rect">
            <a:avLst/>
          </a:prstGeom>
          <a:solidFill>
            <a:srgbClr val="176F83"/>
          </a:solidFill>
          <a:ln>
            <a:noFill/>
          </a:ln>
        </p:spPr>
        <p:style>
          <a:lnRef idx="0">
            <a:scrgbClr r="0" g="0" b="0"/>
          </a:lnRef>
          <a:fillRef idx="1003">
            <a:schemeClr val="dk2"/>
          </a:fillRef>
          <a:effectRef idx="0">
            <a:scrgbClr r="0" g="0" b="0"/>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bg-BG"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2" name="Picture 2">
            <a:extLst>
              <a:ext uri="{FF2B5EF4-FFF2-40B4-BE49-F238E27FC236}">
                <a16:creationId xmlns:a16="http://schemas.microsoft.com/office/drawing/2014/main" id="{0758315E-BE88-A209-C2F9-C7A36A2C85A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79690" y="5546330"/>
            <a:ext cx="589855" cy="589855"/>
          </a:xfrm>
          <a:prstGeom prst="rect">
            <a:avLst/>
          </a:prstGeom>
        </p:spPr>
      </p:pic>
      <p:sp>
        <p:nvSpPr>
          <p:cNvPr id="2" name="Rectangle 1">
            <a:extLst>
              <a:ext uri="{FF2B5EF4-FFF2-40B4-BE49-F238E27FC236}">
                <a16:creationId xmlns:a16="http://schemas.microsoft.com/office/drawing/2014/main" id="{1F82B12D-195C-0320-0DF6-E851BC470742}"/>
              </a:ext>
            </a:extLst>
          </p:cNvPr>
          <p:cNvSpPr/>
          <p:nvPr/>
        </p:nvSpPr>
        <p:spPr>
          <a:xfrm>
            <a:off x="718324" y="1408641"/>
            <a:ext cx="7943852" cy="3231654"/>
          </a:xfrm>
          <a:prstGeom prst="rect">
            <a:avLst/>
          </a:prstGeom>
        </p:spPr>
        <p:txBody>
          <a:bodyPr wrap="square">
            <a:spAutoFit/>
          </a:bodyPr>
          <a:lstStyle/>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latin typeface="Arial" charset="0"/>
                <a:ea typeface="+mn-ea"/>
                <a:cs typeface="Arial" charset="0"/>
              </a:rPr>
              <a:t>From Malthus to Brentano, Becker &amp; Becker &amp; Lewis</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2000" b="1" i="0" u="none" strike="noStrike" kern="1200" cap="none" spc="0" normalizeH="0" baseline="0" noProof="0" dirty="0">
              <a:ln>
                <a:noFill/>
              </a:ln>
              <a:solidFill>
                <a:prstClr val="black"/>
              </a:solidFill>
              <a:effectLst/>
              <a:uLnTx/>
              <a:uFillTx/>
              <a:latin typeface="Arial" charset="0"/>
              <a:ea typeface="+mn-ea"/>
              <a:cs typeface="Arial"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latin typeface="Arial" charset="0"/>
                <a:ea typeface="+mn-ea"/>
                <a:cs typeface="Arial" charset="0"/>
              </a:rPr>
              <a:t>Is the fertility &amp; development curve inverse J-shaped?</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2000" b="1" i="0" u="none" strike="noStrike" kern="1200" cap="none" spc="0" normalizeH="0" baseline="0" noProof="0" dirty="0">
              <a:ln>
                <a:noFill/>
              </a:ln>
              <a:solidFill>
                <a:prstClr val="black"/>
              </a:solidFill>
              <a:effectLst/>
              <a:uLnTx/>
              <a:uFillTx/>
              <a:latin typeface="Arial" charset="0"/>
              <a:ea typeface="+mn-ea"/>
              <a:cs typeface="Arial"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latin typeface="Arial" charset="0"/>
                <a:ea typeface="+mn-ea"/>
                <a:cs typeface="Arial" charset="0"/>
              </a:rPr>
              <a:t>Is the quantity-quality model of fertility choice outdated?</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2000" b="1" i="0" u="none" strike="noStrike" kern="1200" cap="none" spc="0" normalizeH="0" baseline="0" noProof="0" dirty="0">
              <a:ln>
                <a:noFill/>
              </a:ln>
              <a:solidFill>
                <a:prstClr val="black"/>
              </a:solidFill>
              <a:effectLst/>
              <a:uLnTx/>
              <a:uFillTx/>
              <a:latin typeface="Arial" charset="0"/>
              <a:ea typeface="+mn-ea"/>
              <a:cs typeface="Arial"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2956D3"/>
                </a:solidFill>
                <a:effectLst/>
                <a:uLnTx/>
                <a:uFillTx/>
                <a:latin typeface="Arial" charset="0"/>
                <a:ea typeface="+mn-ea"/>
                <a:cs typeface="Arial" charset="0"/>
              </a:rPr>
              <a:t>Policy concerns and research issues</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lang="en-US" sz="2400" b="1" dirty="0">
              <a:solidFill>
                <a:srgbClr val="2956D3"/>
              </a:solidFill>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latin typeface="Arial" charset="0"/>
                <a:ea typeface="+mn-ea"/>
                <a:cs typeface="Arial" charset="0"/>
              </a:rPr>
              <a:t>More on family &amp; population policy with an eye on Iceland</a:t>
            </a:r>
            <a:br>
              <a:rPr kumimoji="0" lang="en-US" sz="1600" b="1" i="0" u="none" strike="noStrike" kern="1200" cap="none" spc="0" normalizeH="0" baseline="0" noProof="0" dirty="0">
                <a:ln>
                  <a:noFill/>
                </a:ln>
                <a:solidFill>
                  <a:prstClr val="black"/>
                </a:solidFill>
                <a:effectLst/>
                <a:uLnTx/>
                <a:uFillTx/>
                <a:latin typeface="Arial" charset="0"/>
                <a:ea typeface="+mn-ea"/>
                <a:cs typeface="Arial" charset="0"/>
              </a:rPr>
            </a:br>
            <a:endParaRPr kumimoji="0" lang="en-US" sz="1600" b="1" i="0" u="none" strike="noStrike" kern="1200" cap="none" spc="0" normalizeH="0" baseline="0" noProof="0" dirty="0">
              <a:ln>
                <a:noFill/>
              </a:ln>
              <a:solidFill>
                <a:prstClr val="black"/>
              </a:solidFill>
              <a:effectLst/>
              <a:uLnTx/>
              <a:uFillTx/>
              <a:latin typeface="Arial" charset="0"/>
              <a:ea typeface="+mn-ea"/>
              <a:cs typeface="Arial" charset="0"/>
            </a:endParaRPr>
          </a:p>
        </p:txBody>
      </p:sp>
      <p:sp>
        <p:nvSpPr>
          <p:cNvPr id="4" name="Rectangle 3">
            <a:extLst>
              <a:ext uri="{FF2B5EF4-FFF2-40B4-BE49-F238E27FC236}">
                <a16:creationId xmlns:a16="http://schemas.microsoft.com/office/drawing/2014/main" id="{E8EC5E38-BAD9-072A-2244-C186BCD7D51E}"/>
              </a:ext>
            </a:extLst>
          </p:cNvPr>
          <p:cNvSpPr/>
          <p:nvPr/>
        </p:nvSpPr>
        <p:spPr>
          <a:xfrm>
            <a:off x="685800" y="283654"/>
            <a:ext cx="8153400" cy="769441"/>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1200" cap="none" spc="0" normalizeH="0" baseline="0" noProof="0" dirty="0">
                <a:ln>
                  <a:noFill/>
                </a:ln>
                <a:solidFill>
                  <a:srgbClr val="176F83"/>
                </a:solidFill>
                <a:effectLst/>
                <a:uLnTx/>
                <a:uFillTx/>
                <a:latin typeface="Calibri Light" panose="020F0302020204030204"/>
                <a:ea typeface="+mn-ea"/>
                <a:cs typeface="Arial" charset="0"/>
              </a:rPr>
              <a:t>Outline</a:t>
            </a:r>
            <a:endParaRPr kumimoji="0" lang="en-US" sz="2800" b="1" i="0" u="none" strike="noStrike" kern="1200" cap="none" spc="0" normalizeH="0" baseline="0" noProof="0" dirty="0">
              <a:ln>
                <a:noFill/>
              </a:ln>
              <a:solidFill>
                <a:srgbClr val="176F83"/>
              </a:solidFill>
              <a:effectLst/>
              <a:uLnTx/>
              <a:uFillTx/>
              <a:latin typeface="Calibri Light" panose="020F0302020204030204"/>
              <a:ea typeface="+mn-ea"/>
              <a:cs typeface="Arial" charset="0"/>
            </a:endParaRPr>
          </a:p>
        </p:txBody>
      </p:sp>
      <p:pic>
        <p:nvPicPr>
          <p:cNvPr id="5" name="Picture 4">
            <a:extLst>
              <a:ext uri="{FF2B5EF4-FFF2-40B4-BE49-F238E27FC236}">
                <a16:creationId xmlns:a16="http://schemas.microsoft.com/office/drawing/2014/main" id="{A55C7161-5283-78FB-25B8-F63346162D09}"/>
              </a:ext>
            </a:extLst>
          </p:cNvPr>
          <p:cNvPicPr>
            <a:picLocks noChangeAspect="1"/>
          </p:cNvPicPr>
          <p:nvPr/>
        </p:nvPicPr>
        <p:blipFill>
          <a:blip r:embed="rId3"/>
          <a:stretch>
            <a:fillRect/>
          </a:stretch>
        </p:blipFill>
        <p:spPr>
          <a:xfrm>
            <a:off x="2971800" y="5299911"/>
            <a:ext cx="2972956" cy="791561"/>
          </a:xfrm>
          <a:prstGeom prst="rect">
            <a:avLst/>
          </a:prstGeom>
        </p:spPr>
      </p:pic>
    </p:spTree>
    <p:extLst>
      <p:ext uri="{BB962C8B-B14F-4D97-AF65-F5344CB8AC3E}">
        <p14:creationId xmlns:p14="http://schemas.microsoft.com/office/powerpoint/2010/main" val="3727030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2300AB-E548-3037-D9DF-9EF660BDF34B}"/>
            </a:ext>
          </a:extLst>
        </p:cNvPr>
        <p:cNvGrpSpPr/>
        <p:nvPr/>
      </p:nvGrpSpPr>
      <p:grpSpPr>
        <a:xfrm>
          <a:off x="0" y="0"/>
          <a:ext cx="0" cy="0"/>
          <a:chOff x="0" y="0"/>
          <a:chExt cx="0" cy="0"/>
        </a:xfrm>
      </p:grpSpPr>
      <p:sp>
        <p:nvSpPr>
          <p:cNvPr id="10" name="Текстово поле 9">
            <a:extLst>
              <a:ext uri="{FF2B5EF4-FFF2-40B4-BE49-F238E27FC236}">
                <a16:creationId xmlns:a16="http://schemas.microsoft.com/office/drawing/2014/main" id="{A9A280DE-5EB9-20A0-FF19-2DBCF6910D83}"/>
              </a:ext>
            </a:extLst>
          </p:cNvPr>
          <p:cNvSpPr txBox="1"/>
          <p:nvPr/>
        </p:nvSpPr>
        <p:spPr>
          <a:xfrm>
            <a:off x="361949" y="5482458"/>
            <a:ext cx="2762251" cy="307777"/>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A4C5C"/>
                </a:solidFill>
                <a:effectLst/>
                <a:uLnTx/>
                <a:uFillTx/>
                <a:latin typeface="Bahnschrift Condensed" panose="020B0502040204020203" pitchFamily="34" charset="0"/>
                <a:ea typeface="+mn-ea"/>
                <a:cs typeface="Arial" charset="0"/>
              </a:rPr>
              <a:t>GLOBAL LABOR ORGANIZATION</a:t>
            </a:r>
            <a:endParaRPr kumimoji="0" lang="bg-BG" sz="1400" b="1" i="0" u="none" strike="noStrike" kern="1200" cap="none" spc="0" normalizeH="0" baseline="0" noProof="0" dirty="0">
              <a:ln>
                <a:noFill/>
              </a:ln>
              <a:solidFill>
                <a:srgbClr val="0A4C5C"/>
              </a:solidFill>
              <a:effectLst/>
              <a:uLnTx/>
              <a:uFillTx/>
              <a:latin typeface="Bahnschrift Condensed" panose="020B0502040204020203" pitchFamily="34" charset="0"/>
              <a:ea typeface="+mn-ea"/>
              <a:cs typeface="Arial" charset="0"/>
            </a:endParaRPr>
          </a:p>
        </p:txBody>
      </p:sp>
      <p:sp>
        <p:nvSpPr>
          <p:cNvPr id="11" name="Контейнер за долния колонтитул 6">
            <a:extLst>
              <a:ext uri="{FF2B5EF4-FFF2-40B4-BE49-F238E27FC236}">
                <a16:creationId xmlns:a16="http://schemas.microsoft.com/office/drawing/2014/main" id="{B788D575-3FD0-9EED-B138-5C56519DD5CE}"/>
              </a:ext>
            </a:extLst>
          </p:cNvPr>
          <p:cNvSpPr>
            <a:spLocks noGrp="1"/>
          </p:cNvSpPr>
          <p:nvPr>
            <p:ph type="ftr" idx="11"/>
          </p:nvPr>
        </p:nvSpPr>
        <p:spPr>
          <a:xfrm>
            <a:off x="3352800" y="5638800"/>
            <a:ext cx="2762250" cy="433512"/>
          </a:xfrm>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de-DE" sz="1350" b="0" i="0" u="none" strike="noStrike" kern="1200" cap="none" spc="0" normalizeH="0" baseline="0" noProof="0" dirty="0">
                <a:ln>
                  <a:noFill/>
                </a:ln>
                <a:solidFill>
                  <a:prstClr val="black">
                    <a:tint val="75000"/>
                  </a:prstClr>
                </a:solidFill>
                <a:effectLst/>
                <a:uLnTx/>
                <a:uFillTx/>
                <a:latin typeface="Calibri" panose="020F0502020204030204"/>
                <a:ea typeface="+mn-ea"/>
                <a:cs typeface="Arial" charset="0"/>
              </a:rPr>
              <a:t>Klaus F. Zimmermann</a:t>
            </a:r>
            <a:endParaRPr kumimoji="0" lang="bg-BG" sz="1350" b="0" i="0" u="none" strike="noStrike" kern="1200" cap="none" spc="0" normalizeH="0" baseline="0" noProof="0" dirty="0">
              <a:ln>
                <a:noFill/>
              </a:ln>
              <a:solidFill>
                <a:prstClr val="black">
                  <a:tint val="75000"/>
                </a:prstClr>
              </a:solidFill>
              <a:effectLst/>
              <a:uLnTx/>
              <a:uFillTx/>
              <a:latin typeface="Calibri" panose="020F0502020204030204"/>
              <a:ea typeface="+mn-ea"/>
              <a:cs typeface="Arial" charset="0"/>
            </a:endParaRPr>
          </a:p>
        </p:txBody>
      </p:sp>
      <p:sp>
        <p:nvSpPr>
          <p:cNvPr id="3" name="Правоъгълник 2">
            <a:extLst>
              <a:ext uri="{FF2B5EF4-FFF2-40B4-BE49-F238E27FC236}">
                <a16:creationId xmlns:a16="http://schemas.microsoft.com/office/drawing/2014/main" id="{6BBB0C7B-5B88-8D82-FDEB-5B209E639678}"/>
              </a:ext>
            </a:extLst>
          </p:cNvPr>
          <p:cNvSpPr/>
          <p:nvPr/>
        </p:nvSpPr>
        <p:spPr>
          <a:xfrm>
            <a:off x="0" y="6281760"/>
            <a:ext cx="9144000" cy="589856"/>
          </a:xfrm>
          <a:prstGeom prst="rect">
            <a:avLst/>
          </a:prstGeom>
          <a:solidFill>
            <a:srgbClr val="176F83"/>
          </a:solidFill>
          <a:ln>
            <a:noFill/>
          </a:ln>
        </p:spPr>
        <p:style>
          <a:lnRef idx="0">
            <a:scrgbClr r="0" g="0" b="0"/>
          </a:lnRef>
          <a:fillRef idx="1003">
            <a:schemeClr val="dk2"/>
          </a:fillRef>
          <a:effectRef idx="0">
            <a:scrgbClr r="0" g="0" b="0"/>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bg-BG"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2" name="Picture 2">
            <a:extLst>
              <a:ext uri="{FF2B5EF4-FFF2-40B4-BE49-F238E27FC236}">
                <a16:creationId xmlns:a16="http://schemas.microsoft.com/office/drawing/2014/main" id="{B345A481-93C8-EF6D-B384-27918CB9491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79690" y="5546330"/>
            <a:ext cx="589855" cy="589855"/>
          </a:xfrm>
          <a:prstGeom prst="rect">
            <a:avLst/>
          </a:prstGeom>
        </p:spPr>
      </p:pic>
      <p:sp>
        <p:nvSpPr>
          <p:cNvPr id="2" name="Rectangle 1">
            <a:extLst>
              <a:ext uri="{FF2B5EF4-FFF2-40B4-BE49-F238E27FC236}">
                <a16:creationId xmlns:a16="http://schemas.microsoft.com/office/drawing/2014/main" id="{BC23B464-F5F8-5F43-37D4-78CED944123C}"/>
              </a:ext>
            </a:extLst>
          </p:cNvPr>
          <p:cNvSpPr/>
          <p:nvPr/>
        </p:nvSpPr>
        <p:spPr>
          <a:xfrm>
            <a:off x="642257" y="1202426"/>
            <a:ext cx="7943852" cy="4278094"/>
          </a:xfrm>
          <a:prstGeom prst="rect">
            <a:avLst/>
          </a:prstGeom>
        </p:spPr>
        <p:txBody>
          <a:bodyPr wrap="square">
            <a:spAutoFit/>
          </a:bodyPr>
          <a:lstStyle/>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b="1" dirty="0">
                <a:solidFill>
                  <a:prstClr val="black"/>
                </a:solidFill>
              </a:rPr>
              <a:t>Any good theorizing is welcome. But the quantity – quality approach is in my view not outdated.</a:t>
            </a:r>
            <a:endParaRPr kumimoji="0" lang="en-US" b="1" i="0" u="none" strike="noStrike" kern="1200" cap="none" spc="0" normalizeH="0" baseline="0" noProof="0" dirty="0">
              <a:ln>
                <a:noFill/>
              </a:ln>
              <a:solidFill>
                <a:prstClr val="black"/>
              </a:solidFill>
              <a:effectLst/>
              <a:uLnTx/>
              <a:uFillTx/>
              <a:latin typeface="Arial" charset="0"/>
              <a:ea typeface="+mn-ea"/>
              <a:cs typeface="Arial"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b="1" i="0" u="none" strike="noStrike" kern="1200" cap="none" spc="0" normalizeH="0" baseline="0" noProof="0" dirty="0">
              <a:ln>
                <a:noFill/>
              </a:ln>
              <a:solidFill>
                <a:prstClr val="black"/>
              </a:solidFill>
              <a:effectLst/>
              <a:uLnTx/>
              <a:uFillTx/>
              <a:latin typeface="Arial" charset="0"/>
              <a:ea typeface="+mn-ea"/>
              <a:cs typeface="Arial"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b="1" dirty="0">
                <a:solidFill>
                  <a:prstClr val="black"/>
                </a:solidFill>
              </a:rPr>
              <a:t>Given the limited evidence of success of population policies in the past, I doubt that it will be possible to reverse fertility decline in the longer future. </a:t>
            </a:r>
            <a:endParaRPr kumimoji="0" lang="en-US" b="1" i="0" u="none" strike="noStrike" kern="1200" cap="none" spc="0" normalizeH="0" baseline="0" noProof="0" dirty="0">
              <a:ln>
                <a:noFill/>
              </a:ln>
              <a:solidFill>
                <a:prstClr val="black"/>
              </a:solidFill>
              <a:effectLst/>
              <a:uLnTx/>
              <a:uFillTx/>
              <a:latin typeface="Arial" charset="0"/>
              <a:ea typeface="+mn-ea"/>
              <a:cs typeface="Arial"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b="1" i="0" u="none" strike="noStrike" kern="1200" cap="none" spc="0" normalizeH="0" baseline="0" noProof="0" dirty="0">
              <a:ln>
                <a:noFill/>
              </a:ln>
              <a:solidFill>
                <a:prstClr val="black"/>
              </a:solidFill>
              <a:effectLst/>
              <a:uLnTx/>
              <a:uFillTx/>
              <a:latin typeface="Arial" charset="0"/>
              <a:ea typeface="+mn-ea"/>
              <a:cs typeface="Arial"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b="1" i="0" u="none" strike="noStrike" kern="1200" cap="none" spc="0" normalizeH="0" baseline="0" noProof="0" dirty="0">
                <a:ln>
                  <a:noFill/>
                </a:ln>
                <a:solidFill>
                  <a:prstClr val="black"/>
                </a:solidFill>
                <a:effectLst/>
                <a:uLnTx/>
                <a:uFillTx/>
                <a:latin typeface="Arial" charset="0"/>
                <a:ea typeface="+mn-ea"/>
                <a:cs typeface="Arial" charset="0"/>
              </a:rPr>
              <a:t>However, experiments with such policies followed by careful academic evaluations are very much needed.</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lang="en-US" b="1" dirty="0">
              <a:solidFill>
                <a:prstClr val="black"/>
              </a:solidFill>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b="1" i="0" u="none" strike="noStrike" kern="1200" cap="none" spc="0" normalizeH="0" baseline="0" noProof="0" dirty="0">
                <a:ln>
                  <a:noFill/>
                </a:ln>
                <a:solidFill>
                  <a:prstClr val="black"/>
                </a:solidFill>
                <a:effectLst/>
                <a:uLnTx/>
                <a:uFillTx/>
                <a:latin typeface="Arial" charset="0"/>
                <a:ea typeface="+mn-ea"/>
                <a:cs typeface="Arial" charset="0"/>
              </a:rPr>
              <a:t>Hart, R.K., </a:t>
            </a:r>
            <a:r>
              <a:rPr kumimoji="0" lang="en-US" b="1" i="0" u="none" strike="noStrike" kern="1200" cap="none" spc="0" normalizeH="0" baseline="0" noProof="0" dirty="0" err="1">
                <a:ln>
                  <a:noFill/>
                </a:ln>
                <a:solidFill>
                  <a:prstClr val="black"/>
                </a:solidFill>
                <a:effectLst/>
                <a:uLnTx/>
                <a:uFillTx/>
                <a:latin typeface="Arial" charset="0"/>
                <a:ea typeface="+mn-ea"/>
                <a:cs typeface="Arial" charset="0"/>
              </a:rPr>
              <a:t>Bergsvik</a:t>
            </a:r>
            <a:r>
              <a:rPr kumimoji="0" lang="en-US" b="1" i="0" u="none" strike="noStrike" kern="1200" cap="none" spc="0" normalizeH="0" baseline="0" noProof="0" dirty="0">
                <a:ln>
                  <a:noFill/>
                </a:ln>
                <a:solidFill>
                  <a:prstClr val="black"/>
                </a:solidFill>
                <a:effectLst/>
                <a:uLnTx/>
                <a:uFillTx/>
                <a:latin typeface="Arial" charset="0"/>
                <a:ea typeface="+mn-ea"/>
                <a:cs typeface="Arial" charset="0"/>
              </a:rPr>
              <a:t>, J., </a:t>
            </a:r>
            <a:r>
              <a:rPr kumimoji="0" lang="en-US" b="1" i="0" u="none" strike="noStrike" kern="1200" cap="none" spc="0" normalizeH="0" baseline="0" noProof="0" dirty="0" err="1">
                <a:ln>
                  <a:noFill/>
                </a:ln>
                <a:solidFill>
                  <a:prstClr val="black"/>
                </a:solidFill>
                <a:effectLst/>
                <a:uLnTx/>
                <a:uFillTx/>
                <a:latin typeface="Arial" charset="0"/>
                <a:ea typeface="+mn-ea"/>
                <a:cs typeface="Arial" charset="0"/>
              </a:rPr>
              <a:t>Fauske</a:t>
            </a:r>
            <a:r>
              <a:rPr kumimoji="0" lang="en-US" b="1" i="0" u="none" strike="noStrike" kern="1200" cap="none" spc="0" normalizeH="0" baseline="0" noProof="0" dirty="0">
                <a:ln>
                  <a:noFill/>
                </a:ln>
                <a:solidFill>
                  <a:prstClr val="black"/>
                </a:solidFill>
                <a:effectLst/>
                <a:uLnTx/>
                <a:uFillTx/>
                <a:latin typeface="Arial" charset="0"/>
                <a:ea typeface="+mn-ea"/>
                <a:cs typeface="Arial" charset="0"/>
              </a:rPr>
              <a:t>, A., Kim, W. (2024). Causal Analysis of Policy Effects on Fertility. In: Zimmermann, K.F. (eds) Handbook of Labor, Human Resources and Population Economics. Springer, Cham. https://doi.org/10.1007/978-3-319-57365-6_451-1</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2000" b="1" i="0" u="none" strike="noStrike" kern="1200" cap="none" spc="0" normalizeH="0" baseline="0" noProof="0" dirty="0">
              <a:ln>
                <a:noFill/>
              </a:ln>
              <a:solidFill>
                <a:prstClr val="black"/>
              </a:solidFill>
              <a:effectLst/>
              <a:uLnTx/>
              <a:uFillTx/>
              <a:latin typeface="Arial" charset="0"/>
              <a:ea typeface="+mn-ea"/>
              <a:cs typeface="Arial" charset="0"/>
            </a:endParaRPr>
          </a:p>
        </p:txBody>
      </p:sp>
      <p:sp>
        <p:nvSpPr>
          <p:cNvPr id="4" name="Rectangle 3">
            <a:extLst>
              <a:ext uri="{FF2B5EF4-FFF2-40B4-BE49-F238E27FC236}">
                <a16:creationId xmlns:a16="http://schemas.microsoft.com/office/drawing/2014/main" id="{832FBA68-47B1-130C-D5C5-7935DDB28419}"/>
              </a:ext>
            </a:extLst>
          </p:cNvPr>
          <p:cNvSpPr/>
          <p:nvPr/>
        </p:nvSpPr>
        <p:spPr>
          <a:xfrm>
            <a:off x="685800" y="283654"/>
            <a:ext cx="8153400" cy="769441"/>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4400" b="1" dirty="0">
                <a:solidFill>
                  <a:srgbClr val="176F83"/>
                </a:solidFill>
                <a:latin typeface="Calibri Light" panose="020F0302020204030204"/>
              </a:rPr>
              <a:t>Policy reflections</a:t>
            </a:r>
            <a:endParaRPr kumimoji="0" lang="en-US" sz="2800" b="1" i="0" u="none" strike="noStrike" kern="1200" cap="none" spc="0" normalizeH="0" baseline="0" noProof="0" dirty="0">
              <a:ln>
                <a:noFill/>
              </a:ln>
              <a:solidFill>
                <a:srgbClr val="176F83"/>
              </a:solidFill>
              <a:effectLst/>
              <a:uLnTx/>
              <a:uFillTx/>
              <a:latin typeface="Calibri Light" panose="020F0302020204030204"/>
              <a:ea typeface="+mn-ea"/>
              <a:cs typeface="Arial" charset="0"/>
            </a:endParaRPr>
          </a:p>
        </p:txBody>
      </p:sp>
      <p:pic>
        <p:nvPicPr>
          <p:cNvPr id="5" name="Picture 4">
            <a:extLst>
              <a:ext uri="{FF2B5EF4-FFF2-40B4-BE49-F238E27FC236}">
                <a16:creationId xmlns:a16="http://schemas.microsoft.com/office/drawing/2014/main" id="{8766514D-6C13-DB2A-2B7B-D26C8F1725CC}"/>
              </a:ext>
            </a:extLst>
          </p:cNvPr>
          <p:cNvPicPr>
            <a:picLocks noChangeAspect="1"/>
          </p:cNvPicPr>
          <p:nvPr/>
        </p:nvPicPr>
        <p:blipFill>
          <a:blip r:embed="rId3"/>
          <a:stretch>
            <a:fillRect/>
          </a:stretch>
        </p:blipFill>
        <p:spPr>
          <a:xfrm>
            <a:off x="2971800" y="5299911"/>
            <a:ext cx="2972956" cy="791561"/>
          </a:xfrm>
          <a:prstGeom prst="rect">
            <a:avLst/>
          </a:prstGeom>
        </p:spPr>
      </p:pic>
    </p:spTree>
    <p:extLst>
      <p:ext uri="{BB962C8B-B14F-4D97-AF65-F5344CB8AC3E}">
        <p14:creationId xmlns:p14="http://schemas.microsoft.com/office/powerpoint/2010/main" val="170858817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493BA3-B430-78B6-7D05-141CBE52BD57}"/>
            </a:ext>
          </a:extLst>
        </p:cNvPr>
        <p:cNvGrpSpPr/>
        <p:nvPr/>
      </p:nvGrpSpPr>
      <p:grpSpPr>
        <a:xfrm>
          <a:off x="0" y="0"/>
          <a:ext cx="0" cy="0"/>
          <a:chOff x="0" y="0"/>
          <a:chExt cx="0" cy="0"/>
        </a:xfrm>
      </p:grpSpPr>
      <p:sp>
        <p:nvSpPr>
          <p:cNvPr id="10" name="Текстово поле 9">
            <a:extLst>
              <a:ext uri="{FF2B5EF4-FFF2-40B4-BE49-F238E27FC236}">
                <a16:creationId xmlns:a16="http://schemas.microsoft.com/office/drawing/2014/main" id="{E83E9A51-715E-1A39-58D8-1AD211ADDF7B}"/>
              </a:ext>
            </a:extLst>
          </p:cNvPr>
          <p:cNvSpPr txBox="1"/>
          <p:nvPr/>
        </p:nvSpPr>
        <p:spPr>
          <a:xfrm>
            <a:off x="361949" y="5482458"/>
            <a:ext cx="2762251" cy="307777"/>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A4C5C"/>
                </a:solidFill>
                <a:effectLst/>
                <a:uLnTx/>
                <a:uFillTx/>
                <a:latin typeface="Bahnschrift Condensed" panose="020B0502040204020203" pitchFamily="34" charset="0"/>
                <a:ea typeface="+mn-ea"/>
                <a:cs typeface="Arial" charset="0"/>
              </a:rPr>
              <a:t>GLOBAL LABOR ORGANIZATION</a:t>
            </a:r>
            <a:endParaRPr kumimoji="0" lang="bg-BG" sz="1400" b="1" i="0" u="none" strike="noStrike" kern="1200" cap="none" spc="0" normalizeH="0" baseline="0" noProof="0" dirty="0">
              <a:ln>
                <a:noFill/>
              </a:ln>
              <a:solidFill>
                <a:srgbClr val="0A4C5C"/>
              </a:solidFill>
              <a:effectLst/>
              <a:uLnTx/>
              <a:uFillTx/>
              <a:latin typeface="Bahnschrift Condensed" panose="020B0502040204020203" pitchFamily="34" charset="0"/>
              <a:ea typeface="+mn-ea"/>
              <a:cs typeface="Arial" charset="0"/>
            </a:endParaRPr>
          </a:p>
        </p:txBody>
      </p:sp>
      <p:sp>
        <p:nvSpPr>
          <p:cNvPr id="11" name="Контейнер за долния колонтитул 6">
            <a:extLst>
              <a:ext uri="{FF2B5EF4-FFF2-40B4-BE49-F238E27FC236}">
                <a16:creationId xmlns:a16="http://schemas.microsoft.com/office/drawing/2014/main" id="{E1F77B74-8046-7427-4FA3-DAA6AA544B7C}"/>
              </a:ext>
            </a:extLst>
          </p:cNvPr>
          <p:cNvSpPr>
            <a:spLocks noGrp="1"/>
          </p:cNvSpPr>
          <p:nvPr>
            <p:ph type="ftr" idx="11"/>
          </p:nvPr>
        </p:nvSpPr>
        <p:spPr>
          <a:xfrm>
            <a:off x="3352800" y="5638800"/>
            <a:ext cx="2762250" cy="433512"/>
          </a:xfrm>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de-DE" sz="1350" b="0" i="0" u="none" strike="noStrike" kern="1200" cap="none" spc="0" normalizeH="0" baseline="0" noProof="0" dirty="0">
                <a:ln>
                  <a:noFill/>
                </a:ln>
                <a:solidFill>
                  <a:prstClr val="black">
                    <a:tint val="75000"/>
                  </a:prstClr>
                </a:solidFill>
                <a:effectLst/>
                <a:uLnTx/>
                <a:uFillTx/>
                <a:latin typeface="Calibri" panose="020F0502020204030204"/>
                <a:ea typeface="+mn-ea"/>
                <a:cs typeface="Arial" charset="0"/>
              </a:rPr>
              <a:t>Klaus F. Zimmermann</a:t>
            </a:r>
            <a:endParaRPr kumimoji="0" lang="bg-BG" sz="1350" b="0" i="0" u="none" strike="noStrike" kern="1200" cap="none" spc="0" normalizeH="0" baseline="0" noProof="0" dirty="0">
              <a:ln>
                <a:noFill/>
              </a:ln>
              <a:solidFill>
                <a:prstClr val="black">
                  <a:tint val="75000"/>
                </a:prstClr>
              </a:solidFill>
              <a:effectLst/>
              <a:uLnTx/>
              <a:uFillTx/>
              <a:latin typeface="Calibri" panose="020F0502020204030204"/>
              <a:ea typeface="+mn-ea"/>
              <a:cs typeface="Arial" charset="0"/>
            </a:endParaRPr>
          </a:p>
        </p:txBody>
      </p:sp>
      <p:sp>
        <p:nvSpPr>
          <p:cNvPr id="3" name="Правоъгълник 2">
            <a:extLst>
              <a:ext uri="{FF2B5EF4-FFF2-40B4-BE49-F238E27FC236}">
                <a16:creationId xmlns:a16="http://schemas.microsoft.com/office/drawing/2014/main" id="{ED011F59-4B8C-5D15-9955-7F402E1FE72B}"/>
              </a:ext>
            </a:extLst>
          </p:cNvPr>
          <p:cNvSpPr/>
          <p:nvPr/>
        </p:nvSpPr>
        <p:spPr>
          <a:xfrm>
            <a:off x="0" y="6281760"/>
            <a:ext cx="9144000" cy="589856"/>
          </a:xfrm>
          <a:prstGeom prst="rect">
            <a:avLst/>
          </a:prstGeom>
          <a:solidFill>
            <a:srgbClr val="176F83"/>
          </a:solidFill>
          <a:ln>
            <a:noFill/>
          </a:ln>
        </p:spPr>
        <p:style>
          <a:lnRef idx="0">
            <a:scrgbClr r="0" g="0" b="0"/>
          </a:lnRef>
          <a:fillRef idx="1003">
            <a:schemeClr val="dk2"/>
          </a:fillRef>
          <a:effectRef idx="0">
            <a:scrgbClr r="0" g="0" b="0"/>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bg-BG"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2" name="Picture 2">
            <a:extLst>
              <a:ext uri="{FF2B5EF4-FFF2-40B4-BE49-F238E27FC236}">
                <a16:creationId xmlns:a16="http://schemas.microsoft.com/office/drawing/2014/main" id="{0F187171-023B-CD1C-E5FA-98E35A7EAF5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79690" y="5546330"/>
            <a:ext cx="589855" cy="589855"/>
          </a:xfrm>
          <a:prstGeom prst="rect">
            <a:avLst/>
          </a:prstGeom>
        </p:spPr>
      </p:pic>
      <p:sp>
        <p:nvSpPr>
          <p:cNvPr id="2" name="Rectangle 1">
            <a:extLst>
              <a:ext uri="{FF2B5EF4-FFF2-40B4-BE49-F238E27FC236}">
                <a16:creationId xmlns:a16="http://schemas.microsoft.com/office/drawing/2014/main" id="{49A4E9AE-B403-BA34-19E9-641459899131}"/>
              </a:ext>
            </a:extLst>
          </p:cNvPr>
          <p:cNvSpPr/>
          <p:nvPr/>
        </p:nvSpPr>
        <p:spPr>
          <a:xfrm>
            <a:off x="561398" y="868106"/>
            <a:ext cx="7943852" cy="2308324"/>
          </a:xfrm>
          <a:prstGeom prst="rect">
            <a:avLst/>
          </a:prstGeom>
        </p:spPr>
        <p:txBody>
          <a:bodyPr wrap="square">
            <a:spAutoFit/>
          </a:bodyPr>
          <a:lstStyle/>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b="1" dirty="0">
                <a:solidFill>
                  <a:prstClr val="black"/>
                </a:solidFill>
              </a:rPr>
              <a:t>Any good theorizing is welcome. But the quantity – quality approach is in my view not outdated.</a:t>
            </a:r>
            <a:endParaRPr kumimoji="0" lang="en-US" b="1" i="0" u="none" strike="noStrike" kern="1200" cap="none" spc="0" normalizeH="0" baseline="0" noProof="0" dirty="0">
              <a:ln>
                <a:noFill/>
              </a:ln>
              <a:solidFill>
                <a:prstClr val="black"/>
              </a:solidFill>
              <a:effectLst/>
              <a:uLnTx/>
              <a:uFillTx/>
              <a:latin typeface="Arial" charset="0"/>
              <a:ea typeface="+mn-ea"/>
              <a:cs typeface="Arial"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b="1" i="0" u="none" strike="noStrike" kern="1200" cap="none" spc="0" normalizeH="0" baseline="0" noProof="0" dirty="0">
              <a:ln>
                <a:noFill/>
              </a:ln>
              <a:solidFill>
                <a:prstClr val="black"/>
              </a:solidFill>
              <a:effectLst/>
              <a:uLnTx/>
              <a:uFillTx/>
              <a:latin typeface="Arial" charset="0"/>
              <a:ea typeface="+mn-ea"/>
              <a:cs typeface="Arial"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b="1" i="0" u="none" strike="noStrike" kern="1200" cap="none" spc="0" normalizeH="0" baseline="0" noProof="0" dirty="0">
                <a:ln>
                  <a:noFill/>
                </a:ln>
                <a:solidFill>
                  <a:prstClr val="black"/>
                </a:solidFill>
                <a:effectLst/>
                <a:uLnTx/>
                <a:uFillTx/>
                <a:latin typeface="Arial" charset="0"/>
                <a:ea typeface="+mn-ea"/>
                <a:cs typeface="Arial" charset="0"/>
              </a:rPr>
              <a:t>If fertility rates have reached a lower stationary level, they may still fluctuate across time following business cycles, pandemic events or preference formation. </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lang="en-US" b="1" dirty="0">
              <a:solidFill>
                <a:prstClr val="black"/>
              </a:solidFill>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b="1" i="0" u="none" strike="noStrike" kern="1200" cap="none" spc="0" normalizeH="0" baseline="0" noProof="0" dirty="0">
                <a:ln>
                  <a:noFill/>
                </a:ln>
                <a:solidFill>
                  <a:prstClr val="black"/>
                </a:solidFill>
                <a:effectLst/>
                <a:uLnTx/>
                <a:uFillTx/>
                <a:latin typeface="Arial" charset="0"/>
                <a:ea typeface="+mn-ea"/>
                <a:cs typeface="Arial" charset="0"/>
              </a:rPr>
              <a:t>Studying the role of preferences important</a:t>
            </a:r>
          </a:p>
        </p:txBody>
      </p:sp>
      <p:sp>
        <p:nvSpPr>
          <p:cNvPr id="4" name="Rectangle 3">
            <a:extLst>
              <a:ext uri="{FF2B5EF4-FFF2-40B4-BE49-F238E27FC236}">
                <a16:creationId xmlns:a16="http://schemas.microsoft.com/office/drawing/2014/main" id="{1D8EE991-7886-B68B-AD4F-888B53944471}"/>
              </a:ext>
            </a:extLst>
          </p:cNvPr>
          <p:cNvSpPr/>
          <p:nvPr/>
        </p:nvSpPr>
        <p:spPr>
          <a:xfrm>
            <a:off x="657225" y="76200"/>
            <a:ext cx="8153400" cy="646331"/>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3600" b="1" dirty="0">
                <a:solidFill>
                  <a:srgbClr val="176F83"/>
                </a:solidFill>
                <a:latin typeface="Calibri Light" panose="020F0302020204030204"/>
              </a:rPr>
              <a:t>Research reflections</a:t>
            </a:r>
            <a:endParaRPr kumimoji="0" lang="en-US" sz="3600" b="1" i="0" u="none" strike="noStrike" kern="1200" cap="none" spc="0" normalizeH="0" baseline="0" noProof="0" dirty="0">
              <a:ln>
                <a:noFill/>
              </a:ln>
              <a:solidFill>
                <a:srgbClr val="176F83"/>
              </a:solidFill>
              <a:effectLst/>
              <a:uLnTx/>
              <a:uFillTx/>
              <a:latin typeface="Calibri Light" panose="020F0302020204030204"/>
              <a:ea typeface="+mn-ea"/>
              <a:cs typeface="Arial" charset="0"/>
            </a:endParaRPr>
          </a:p>
        </p:txBody>
      </p:sp>
      <p:pic>
        <p:nvPicPr>
          <p:cNvPr id="5" name="Picture 4">
            <a:extLst>
              <a:ext uri="{FF2B5EF4-FFF2-40B4-BE49-F238E27FC236}">
                <a16:creationId xmlns:a16="http://schemas.microsoft.com/office/drawing/2014/main" id="{5441BC46-A8CF-07E6-480C-119CAAEC3B36}"/>
              </a:ext>
            </a:extLst>
          </p:cNvPr>
          <p:cNvPicPr>
            <a:picLocks noChangeAspect="1"/>
          </p:cNvPicPr>
          <p:nvPr/>
        </p:nvPicPr>
        <p:blipFill>
          <a:blip r:embed="rId3"/>
          <a:stretch>
            <a:fillRect/>
          </a:stretch>
        </p:blipFill>
        <p:spPr>
          <a:xfrm>
            <a:off x="3046846" y="5394454"/>
            <a:ext cx="2972956" cy="791561"/>
          </a:xfrm>
          <a:prstGeom prst="rect">
            <a:avLst/>
          </a:prstGeom>
        </p:spPr>
      </p:pic>
      <p:sp>
        <p:nvSpPr>
          <p:cNvPr id="9" name="TextBox 8">
            <a:extLst>
              <a:ext uri="{FF2B5EF4-FFF2-40B4-BE49-F238E27FC236}">
                <a16:creationId xmlns:a16="http://schemas.microsoft.com/office/drawing/2014/main" id="{6B35D557-D78F-67E1-FDB5-55255397D5D6}"/>
              </a:ext>
            </a:extLst>
          </p:cNvPr>
          <p:cNvSpPr txBox="1"/>
          <p:nvPr/>
        </p:nvSpPr>
        <p:spPr>
          <a:xfrm>
            <a:off x="561398" y="3487673"/>
            <a:ext cx="5715000" cy="1569660"/>
          </a:xfrm>
          <a:prstGeom prst="rect">
            <a:avLst/>
          </a:prstGeom>
          <a:noFill/>
        </p:spPr>
        <p:txBody>
          <a:bodyPr wrap="square">
            <a:spAutoFit/>
          </a:bodyPr>
          <a:lstStyle/>
          <a:p>
            <a:r>
              <a:rPr lang="en-US" sz="1600" dirty="0"/>
              <a:t>Dick Easterlin: The Easterlin hypothesis is a theory of fertility preference formation, which suggests that fertility cycles depend on the changing aspirations of young people and intergenerational relative income across cohorts.</a:t>
            </a:r>
          </a:p>
          <a:p>
            <a:endParaRPr lang="en-US" sz="1600" dirty="0"/>
          </a:p>
          <a:p>
            <a:r>
              <a:rPr lang="en-US" sz="1600" dirty="0"/>
              <a:t>Died on December 16, 2024, at the age of 98</a:t>
            </a:r>
            <a:endParaRPr lang="en-DE" sz="1600" dirty="0"/>
          </a:p>
        </p:txBody>
      </p:sp>
      <p:pic>
        <p:nvPicPr>
          <p:cNvPr id="14" name="Picture 13">
            <a:extLst>
              <a:ext uri="{FF2B5EF4-FFF2-40B4-BE49-F238E27FC236}">
                <a16:creationId xmlns:a16="http://schemas.microsoft.com/office/drawing/2014/main" id="{7B2A1DAF-6E11-2BD0-7068-C32028BAC76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97932" y="3166200"/>
            <a:ext cx="1809750" cy="1952625"/>
          </a:xfrm>
          <a:prstGeom prst="rect">
            <a:avLst/>
          </a:prstGeom>
        </p:spPr>
      </p:pic>
    </p:spTree>
    <p:extLst>
      <p:ext uri="{BB962C8B-B14F-4D97-AF65-F5344CB8AC3E}">
        <p14:creationId xmlns:p14="http://schemas.microsoft.com/office/powerpoint/2010/main" val="354933337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09D72C-2CD7-5BD5-7D31-0C20FC3C480E}"/>
            </a:ext>
          </a:extLst>
        </p:cNvPr>
        <p:cNvGrpSpPr/>
        <p:nvPr/>
      </p:nvGrpSpPr>
      <p:grpSpPr>
        <a:xfrm>
          <a:off x="0" y="0"/>
          <a:ext cx="0" cy="0"/>
          <a:chOff x="0" y="0"/>
          <a:chExt cx="0" cy="0"/>
        </a:xfrm>
      </p:grpSpPr>
      <p:sp>
        <p:nvSpPr>
          <p:cNvPr id="10" name="Текстово поле 9">
            <a:extLst>
              <a:ext uri="{FF2B5EF4-FFF2-40B4-BE49-F238E27FC236}">
                <a16:creationId xmlns:a16="http://schemas.microsoft.com/office/drawing/2014/main" id="{801C4062-C9B1-6627-A882-80B55D2B5756}"/>
              </a:ext>
            </a:extLst>
          </p:cNvPr>
          <p:cNvSpPr txBox="1"/>
          <p:nvPr/>
        </p:nvSpPr>
        <p:spPr>
          <a:xfrm>
            <a:off x="361949" y="5482458"/>
            <a:ext cx="2762251" cy="307777"/>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A4C5C"/>
                </a:solidFill>
                <a:effectLst/>
                <a:uLnTx/>
                <a:uFillTx/>
                <a:latin typeface="Bahnschrift Condensed" panose="020B0502040204020203" pitchFamily="34" charset="0"/>
                <a:ea typeface="+mn-ea"/>
                <a:cs typeface="Arial" charset="0"/>
              </a:rPr>
              <a:t>GLOBAL LABOR ORGANIZATION</a:t>
            </a:r>
            <a:endParaRPr kumimoji="0" lang="bg-BG" sz="1400" b="1" i="0" u="none" strike="noStrike" kern="1200" cap="none" spc="0" normalizeH="0" baseline="0" noProof="0" dirty="0">
              <a:ln>
                <a:noFill/>
              </a:ln>
              <a:solidFill>
                <a:srgbClr val="0A4C5C"/>
              </a:solidFill>
              <a:effectLst/>
              <a:uLnTx/>
              <a:uFillTx/>
              <a:latin typeface="Bahnschrift Condensed" panose="020B0502040204020203" pitchFamily="34" charset="0"/>
              <a:ea typeface="+mn-ea"/>
              <a:cs typeface="Arial" charset="0"/>
            </a:endParaRPr>
          </a:p>
        </p:txBody>
      </p:sp>
      <p:sp>
        <p:nvSpPr>
          <p:cNvPr id="11" name="Контейнер за долния колонтитул 6">
            <a:extLst>
              <a:ext uri="{FF2B5EF4-FFF2-40B4-BE49-F238E27FC236}">
                <a16:creationId xmlns:a16="http://schemas.microsoft.com/office/drawing/2014/main" id="{E28A8E4F-A4BF-B84D-646A-B23AA273E301}"/>
              </a:ext>
            </a:extLst>
          </p:cNvPr>
          <p:cNvSpPr>
            <a:spLocks noGrp="1"/>
          </p:cNvSpPr>
          <p:nvPr>
            <p:ph type="ftr" idx="11"/>
          </p:nvPr>
        </p:nvSpPr>
        <p:spPr>
          <a:xfrm>
            <a:off x="3352800" y="5638800"/>
            <a:ext cx="2762250" cy="433512"/>
          </a:xfrm>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de-DE" sz="1350" b="0" i="0" u="none" strike="noStrike" kern="1200" cap="none" spc="0" normalizeH="0" baseline="0" noProof="0" dirty="0">
                <a:ln>
                  <a:noFill/>
                </a:ln>
                <a:solidFill>
                  <a:prstClr val="black">
                    <a:tint val="75000"/>
                  </a:prstClr>
                </a:solidFill>
                <a:effectLst/>
                <a:uLnTx/>
                <a:uFillTx/>
                <a:latin typeface="Calibri" panose="020F0502020204030204"/>
                <a:ea typeface="+mn-ea"/>
                <a:cs typeface="Arial" charset="0"/>
              </a:rPr>
              <a:t>Klaus F. Zimmermann</a:t>
            </a:r>
            <a:endParaRPr kumimoji="0" lang="bg-BG" sz="1350" b="0" i="0" u="none" strike="noStrike" kern="1200" cap="none" spc="0" normalizeH="0" baseline="0" noProof="0" dirty="0">
              <a:ln>
                <a:noFill/>
              </a:ln>
              <a:solidFill>
                <a:prstClr val="black">
                  <a:tint val="75000"/>
                </a:prstClr>
              </a:solidFill>
              <a:effectLst/>
              <a:uLnTx/>
              <a:uFillTx/>
              <a:latin typeface="Calibri" panose="020F0502020204030204"/>
              <a:ea typeface="+mn-ea"/>
              <a:cs typeface="Arial" charset="0"/>
            </a:endParaRPr>
          </a:p>
        </p:txBody>
      </p:sp>
      <p:sp>
        <p:nvSpPr>
          <p:cNvPr id="3" name="Правоъгълник 2">
            <a:extLst>
              <a:ext uri="{FF2B5EF4-FFF2-40B4-BE49-F238E27FC236}">
                <a16:creationId xmlns:a16="http://schemas.microsoft.com/office/drawing/2014/main" id="{65DAA6AE-AE0B-92A0-ABC5-E8DA1546F8B0}"/>
              </a:ext>
            </a:extLst>
          </p:cNvPr>
          <p:cNvSpPr/>
          <p:nvPr/>
        </p:nvSpPr>
        <p:spPr>
          <a:xfrm>
            <a:off x="0" y="6281760"/>
            <a:ext cx="9144000" cy="589856"/>
          </a:xfrm>
          <a:prstGeom prst="rect">
            <a:avLst/>
          </a:prstGeom>
          <a:solidFill>
            <a:srgbClr val="176F83"/>
          </a:solidFill>
          <a:ln>
            <a:noFill/>
          </a:ln>
        </p:spPr>
        <p:style>
          <a:lnRef idx="0">
            <a:scrgbClr r="0" g="0" b="0"/>
          </a:lnRef>
          <a:fillRef idx="1003">
            <a:schemeClr val="dk2"/>
          </a:fillRef>
          <a:effectRef idx="0">
            <a:scrgbClr r="0" g="0" b="0"/>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bg-BG"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2" name="Picture 2">
            <a:extLst>
              <a:ext uri="{FF2B5EF4-FFF2-40B4-BE49-F238E27FC236}">
                <a16:creationId xmlns:a16="http://schemas.microsoft.com/office/drawing/2014/main" id="{F4972E83-5AD6-5268-2841-D5C07F433DB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79690" y="5546330"/>
            <a:ext cx="589855" cy="589855"/>
          </a:xfrm>
          <a:prstGeom prst="rect">
            <a:avLst/>
          </a:prstGeom>
        </p:spPr>
      </p:pic>
      <p:sp>
        <p:nvSpPr>
          <p:cNvPr id="4" name="Rectangle 3">
            <a:extLst>
              <a:ext uri="{FF2B5EF4-FFF2-40B4-BE49-F238E27FC236}">
                <a16:creationId xmlns:a16="http://schemas.microsoft.com/office/drawing/2014/main" id="{ED596487-0D0A-9997-992C-969350A11F45}"/>
              </a:ext>
            </a:extLst>
          </p:cNvPr>
          <p:cNvSpPr/>
          <p:nvPr/>
        </p:nvSpPr>
        <p:spPr>
          <a:xfrm>
            <a:off x="668694" y="535552"/>
            <a:ext cx="2667000" cy="2800767"/>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4400" b="1" i="0" u="none" strike="noStrike" kern="1200" cap="none" spc="0" normalizeH="0" baseline="0" noProof="0" dirty="0">
              <a:ln>
                <a:noFill/>
              </a:ln>
              <a:solidFill>
                <a:srgbClr val="176F83"/>
              </a:solidFill>
              <a:effectLst/>
              <a:uLnTx/>
              <a:uFillTx/>
              <a:latin typeface="Calibri Light" panose="020F0302020204030204"/>
              <a:ea typeface="+mn-ea"/>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en-US" sz="4400" b="1" dirty="0">
                <a:solidFill>
                  <a:srgbClr val="176F83"/>
                </a:solidFill>
                <a:latin typeface="Calibri Light" panose="020F0302020204030204"/>
              </a:rPr>
              <a:t>Life expectancy</a:t>
            </a:r>
            <a:br>
              <a:rPr kumimoji="0" lang="en-US" sz="4400" b="1" i="0" u="none" strike="noStrike" kern="1200" cap="none" spc="0" normalizeH="0" baseline="0" noProof="0" dirty="0">
                <a:ln>
                  <a:noFill/>
                </a:ln>
                <a:solidFill>
                  <a:srgbClr val="176F83"/>
                </a:solidFill>
                <a:effectLst/>
                <a:uLnTx/>
                <a:uFillTx/>
                <a:latin typeface="Calibri Light" panose="020F0302020204030204"/>
                <a:ea typeface="+mn-ea"/>
                <a:cs typeface="Arial" charset="0"/>
              </a:rPr>
            </a:br>
            <a:r>
              <a:rPr lang="en-US" sz="4400" b="1" dirty="0">
                <a:solidFill>
                  <a:srgbClr val="176F83"/>
                </a:solidFill>
                <a:latin typeface="Calibri Light" panose="020F0302020204030204"/>
              </a:rPr>
              <a:t>&amp; fertility</a:t>
            </a:r>
            <a:endParaRPr kumimoji="0" lang="en-US" sz="2800" b="1" i="0" u="none" strike="noStrike" kern="1200" cap="none" spc="0" normalizeH="0" baseline="0" noProof="0" dirty="0">
              <a:ln>
                <a:noFill/>
              </a:ln>
              <a:solidFill>
                <a:srgbClr val="176F83"/>
              </a:solidFill>
              <a:effectLst/>
              <a:uLnTx/>
              <a:uFillTx/>
              <a:latin typeface="Calibri Light" panose="020F0302020204030204"/>
              <a:ea typeface="+mn-ea"/>
              <a:cs typeface="Arial" charset="0"/>
            </a:endParaRPr>
          </a:p>
        </p:txBody>
      </p:sp>
      <p:pic>
        <p:nvPicPr>
          <p:cNvPr id="5" name="Picture 4">
            <a:extLst>
              <a:ext uri="{FF2B5EF4-FFF2-40B4-BE49-F238E27FC236}">
                <a16:creationId xmlns:a16="http://schemas.microsoft.com/office/drawing/2014/main" id="{BB298582-DA9E-FB35-666C-92C39C6A9F54}"/>
              </a:ext>
            </a:extLst>
          </p:cNvPr>
          <p:cNvPicPr>
            <a:picLocks noChangeAspect="1"/>
          </p:cNvPicPr>
          <p:nvPr/>
        </p:nvPicPr>
        <p:blipFill>
          <a:blip r:embed="rId5"/>
          <a:stretch>
            <a:fillRect/>
          </a:stretch>
        </p:blipFill>
        <p:spPr>
          <a:xfrm>
            <a:off x="2971800" y="5299911"/>
            <a:ext cx="2972956" cy="791561"/>
          </a:xfrm>
          <a:prstGeom prst="rect">
            <a:avLst/>
          </a:prstGeom>
        </p:spPr>
      </p:pic>
      <p:pic>
        <p:nvPicPr>
          <p:cNvPr id="13" name="1730300802141">
            <a:hlinkClick r:id="" action="ppaction://media"/>
            <a:extLst>
              <a:ext uri="{FF2B5EF4-FFF2-40B4-BE49-F238E27FC236}">
                <a16:creationId xmlns:a16="http://schemas.microsoft.com/office/drawing/2014/main" id="{690297D6-3241-799F-DC77-3854A553495B}"/>
              </a:ext>
            </a:extLst>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3726513" y="382415"/>
            <a:ext cx="4364469" cy="4449431"/>
          </a:xfrm>
          <a:prstGeom prst="rect">
            <a:avLst/>
          </a:prstGeom>
        </p:spPr>
      </p:pic>
      <p:sp>
        <p:nvSpPr>
          <p:cNvPr id="15" name="TextBox 14">
            <a:extLst>
              <a:ext uri="{FF2B5EF4-FFF2-40B4-BE49-F238E27FC236}">
                <a16:creationId xmlns:a16="http://schemas.microsoft.com/office/drawing/2014/main" id="{97B0F9E2-AFC8-9807-23AB-6E5C4A7550CA}"/>
              </a:ext>
            </a:extLst>
          </p:cNvPr>
          <p:cNvSpPr txBox="1"/>
          <p:nvPr/>
        </p:nvSpPr>
        <p:spPr>
          <a:xfrm>
            <a:off x="329816" y="4831846"/>
            <a:ext cx="6793394" cy="369332"/>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charset="0"/>
                <a:ea typeface="+mn-ea"/>
                <a:cs typeface="Arial" charset="0"/>
              </a:rPr>
              <a:t>Source: United Nations, World Population Prospects 2024</a:t>
            </a:r>
            <a:endParaRPr kumimoji="0" lang="en-DE" sz="1800" b="0" i="0" u="none" strike="noStrike" kern="1200" cap="none" spc="0" normalizeH="0" baseline="0" noProof="0" dirty="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338693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5000"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0">
                <p:cTn id="7" fill="hold" display="0">
                  <p:stCondLst>
                    <p:cond delay="indefinite"/>
                  </p:stCondLst>
                </p:cTn>
                <p:tgtEl>
                  <p:spTgt spid="13"/>
                </p:tgtEl>
              </p:cMediaNode>
            </p:video>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3"/>
                                        </p:tgtEl>
                                      </p:cBhvr>
                                    </p:cmd>
                                  </p:childTnLst>
                                </p:cTn>
                              </p:par>
                            </p:childTnLst>
                          </p:cTn>
                        </p:par>
                      </p:childTnLst>
                    </p:cTn>
                  </p:par>
                </p:childTnLst>
              </p:cTn>
              <p:nextCondLst>
                <p:cond evt="onClick" delay="0">
                  <p:tgtEl>
                    <p:spTgt spid="13"/>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09D72C-2CD7-5BD5-7D31-0C20FC3C480E}"/>
            </a:ext>
          </a:extLst>
        </p:cNvPr>
        <p:cNvGrpSpPr/>
        <p:nvPr/>
      </p:nvGrpSpPr>
      <p:grpSpPr>
        <a:xfrm>
          <a:off x="0" y="0"/>
          <a:ext cx="0" cy="0"/>
          <a:chOff x="0" y="0"/>
          <a:chExt cx="0" cy="0"/>
        </a:xfrm>
      </p:grpSpPr>
      <p:sp>
        <p:nvSpPr>
          <p:cNvPr id="10" name="Текстово поле 9">
            <a:extLst>
              <a:ext uri="{FF2B5EF4-FFF2-40B4-BE49-F238E27FC236}">
                <a16:creationId xmlns:a16="http://schemas.microsoft.com/office/drawing/2014/main" id="{801C4062-C9B1-6627-A882-80B55D2B5756}"/>
              </a:ext>
            </a:extLst>
          </p:cNvPr>
          <p:cNvSpPr txBox="1"/>
          <p:nvPr/>
        </p:nvSpPr>
        <p:spPr>
          <a:xfrm>
            <a:off x="361949" y="5482458"/>
            <a:ext cx="2762251" cy="307777"/>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A4C5C"/>
                </a:solidFill>
                <a:effectLst/>
                <a:uLnTx/>
                <a:uFillTx/>
                <a:latin typeface="Bahnschrift Condensed" panose="020B0502040204020203" pitchFamily="34" charset="0"/>
                <a:ea typeface="+mn-ea"/>
                <a:cs typeface="Arial" charset="0"/>
              </a:rPr>
              <a:t>GLOBAL LABOR ORGANIZATION</a:t>
            </a:r>
            <a:endParaRPr kumimoji="0" lang="bg-BG" sz="1400" b="1" i="0" u="none" strike="noStrike" kern="1200" cap="none" spc="0" normalizeH="0" baseline="0" noProof="0" dirty="0">
              <a:ln>
                <a:noFill/>
              </a:ln>
              <a:solidFill>
                <a:srgbClr val="0A4C5C"/>
              </a:solidFill>
              <a:effectLst/>
              <a:uLnTx/>
              <a:uFillTx/>
              <a:latin typeface="Bahnschrift Condensed" panose="020B0502040204020203" pitchFamily="34" charset="0"/>
              <a:ea typeface="+mn-ea"/>
              <a:cs typeface="Arial" charset="0"/>
            </a:endParaRPr>
          </a:p>
        </p:txBody>
      </p:sp>
      <p:sp>
        <p:nvSpPr>
          <p:cNvPr id="11" name="Контейнер за долния колонтитул 6">
            <a:extLst>
              <a:ext uri="{FF2B5EF4-FFF2-40B4-BE49-F238E27FC236}">
                <a16:creationId xmlns:a16="http://schemas.microsoft.com/office/drawing/2014/main" id="{E28A8E4F-A4BF-B84D-646A-B23AA273E301}"/>
              </a:ext>
            </a:extLst>
          </p:cNvPr>
          <p:cNvSpPr>
            <a:spLocks noGrp="1"/>
          </p:cNvSpPr>
          <p:nvPr>
            <p:ph type="ftr" idx="11"/>
          </p:nvPr>
        </p:nvSpPr>
        <p:spPr>
          <a:xfrm>
            <a:off x="3352800" y="5638800"/>
            <a:ext cx="2762250" cy="433512"/>
          </a:xfrm>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de-DE" sz="1350" b="0" i="0" u="none" strike="noStrike" kern="1200" cap="none" spc="0" normalizeH="0" baseline="0" noProof="0" dirty="0">
                <a:ln>
                  <a:noFill/>
                </a:ln>
                <a:solidFill>
                  <a:prstClr val="black">
                    <a:tint val="75000"/>
                  </a:prstClr>
                </a:solidFill>
                <a:effectLst/>
                <a:uLnTx/>
                <a:uFillTx/>
                <a:latin typeface="Calibri" panose="020F0502020204030204"/>
                <a:ea typeface="+mn-ea"/>
                <a:cs typeface="Arial" charset="0"/>
              </a:rPr>
              <a:t>Klaus F. Zimmermann</a:t>
            </a:r>
            <a:endParaRPr kumimoji="0" lang="bg-BG" sz="1350" b="0" i="0" u="none" strike="noStrike" kern="1200" cap="none" spc="0" normalizeH="0" baseline="0" noProof="0" dirty="0">
              <a:ln>
                <a:noFill/>
              </a:ln>
              <a:solidFill>
                <a:prstClr val="black">
                  <a:tint val="75000"/>
                </a:prstClr>
              </a:solidFill>
              <a:effectLst/>
              <a:uLnTx/>
              <a:uFillTx/>
              <a:latin typeface="Calibri" panose="020F0502020204030204"/>
              <a:ea typeface="+mn-ea"/>
              <a:cs typeface="Arial" charset="0"/>
            </a:endParaRPr>
          </a:p>
        </p:txBody>
      </p:sp>
      <p:sp>
        <p:nvSpPr>
          <p:cNvPr id="3" name="Правоъгълник 2">
            <a:extLst>
              <a:ext uri="{FF2B5EF4-FFF2-40B4-BE49-F238E27FC236}">
                <a16:creationId xmlns:a16="http://schemas.microsoft.com/office/drawing/2014/main" id="{65DAA6AE-AE0B-92A0-ABC5-E8DA1546F8B0}"/>
              </a:ext>
            </a:extLst>
          </p:cNvPr>
          <p:cNvSpPr/>
          <p:nvPr/>
        </p:nvSpPr>
        <p:spPr>
          <a:xfrm>
            <a:off x="0" y="6281760"/>
            <a:ext cx="9144000" cy="589856"/>
          </a:xfrm>
          <a:prstGeom prst="rect">
            <a:avLst/>
          </a:prstGeom>
          <a:solidFill>
            <a:srgbClr val="176F83"/>
          </a:solidFill>
          <a:ln>
            <a:noFill/>
          </a:ln>
        </p:spPr>
        <p:style>
          <a:lnRef idx="0">
            <a:scrgbClr r="0" g="0" b="0"/>
          </a:lnRef>
          <a:fillRef idx="1003">
            <a:schemeClr val="dk2"/>
          </a:fillRef>
          <a:effectRef idx="0">
            <a:scrgbClr r="0" g="0" b="0"/>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bg-BG"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2" name="Picture 2">
            <a:extLst>
              <a:ext uri="{FF2B5EF4-FFF2-40B4-BE49-F238E27FC236}">
                <a16:creationId xmlns:a16="http://schemas.microsoft.com/office/drawing/2014/main" id="{F4972E83-5AD6-5268-2841-D5C07F433DB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79690" y="5546330"/>
            <a:ext cx="589855" cy="589855"/>
          </a:xfrm>
          <a:prstGeom prst="rect">
            <a:avLst/>
          </a:prstGeom>
        </p:spPr>
      </p:pic>
      <p:sp>
        <p:nvSpPr>
          <p:cNvPr id="4" name="Rectangle 3">
            <a:extLst>
              <a:ext uri="{FF2B5EF4-FFF2-40B4-BE49-F238E27FC236}">
                <a16:creationId xmlns:a16="http://schemas.microsoft.com/office/drawing/2014/main" id="{ED596487-0D0A-9997-992C-969350A11F45}"/>
              </a:ext>
            </a:extLst>
          </p:cNvPr>
          <p:cNvSpPr/>
          <p:nvPr/>
        </p:nvSpPr>
        <p:spPr>
          <a:xfrm>
            <a:off x="685800" y="283654"/>
            <a:ext cx="8153400" cy="1323439"/>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176F83"/>
                </a:solidFill>
                <a:effectLst/>
                <a:uLnTx/>
                <a:uFillTx/>
                <a:latin typeface="Calibri Light" panose="020F0302020204030204"/>
                <a:ea typeface="+mn-ea"/>
                <a:cs typeface="Arial" charset="0"/>
              </a:rPr>
              <a:t>China announced new demographic policies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4400" b="1" i="0" u="none" strike="noStrike" kern="1200" cap="none" spc="0" normalizeH="0" baseline="0" noProof="0" dirty="0">
              <a:ln>
                <a:noFill/>
              </a:ln>
              <a:solidFill>
                <a:srgbClr val="176F83"/>
              </a:solidFill>
              <a:effectLst/>
              <a:uLnTx/>
              <a:uFillTx/>
              <a:latin typeface="Calibri Light" panose="020F0302020204030204"/>
              <a:ea typeface="+mn-ea"/>
              <a:cs typeface="Arial" charset="0"/>
            </a:endParaRPr>
          </a:p>
        </p:txBody>
      </p:sp>
      <p:pic>
        <p:nvPicPr>
          <p:cNvPr id="5" name="Picture 4">
            <a:extLst>
              <a:ext uri="{FF2B5EF4-FFF2-40B4-BE49-F238E27FC236}">
                <a16:creationId xmlns:a16="http://schemas.microsoft.com/office/drawing/2014/main" id="{BB298582-DA9E-FB35-666C-92C39C6A9F54}"/>
              </a:ext>
            </a:extLst>
          </p:cNvPr>
          <p:cNvPicPr>
            <a:picLocks noChangeAspect="1"/>
          </p:cNvPicPr>
          <p:nvPr/>
        </p:nvPicPr>
        <p:blipFill>
          <a:blip r:embed="rId3"/>
          <a:stretch>
            <a:fillRect/>
          </a:stretch>
        </p:blipFill>
        <p:spPr>
          <a:xfrm>
            <a:off x="2971800" y="5299911"/>
            <a:ext cx="2972956" cy="791561"/>
          </a:xfrm>
          <a:prstGeom prst="rect">
            <a:avLst/>
          </a:prstGeom>
        </p:spPr>
      </p:pic>
      <p:pic>
        <p:nvPicPr>
          <p:cNvPr id="1026" name="Picture 2" descr="Image">
            <a:extLst>
              <a:ext uri="{FF2B5EF4-FFF2-40B4-BE49-F238E27FC236}">
                <a16:creationId xmlns:a16="http://schemas.microsoft.com/office/drawing/2014/main" id="{F3FAE2E6-9560-9621-C3FD-76B003B51BA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10931" y="1152546"/>
            <a:ext cx="4894694" cy="3865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632229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DD062A-48F3-5E5C-C7E3-AB733EE34E18}"/>
            </a:ext>
          </a:extLst>
        </p:cNvPr>
        <p:cNvGrpSpPr/>
        <p:nvPr/>
      </p:nvGrpSpPr>
      <p:grpSpPr>
        <a:xfrm>
          <a:off x="0" y="0"/>
          <a:ext cx="0" cy="0"/>
          <a:chOff x="0" y="0"/>
          <a:chExt cx="0" cy="0"/>
        </a:xfrm>
      </p:grpSpPr>
      <p:sp>
        <p:nvSpPr>
          <p:cNvPr id="10" name="Текстово поле 9">
            <a:extLst>
              <a:ext uri="{FF2B5EF4-FFF2-40B4-BE49-F238E27FC236}">
                <a16:creationId xmlns:a16="http://schemas.microsoft.com/office/drawing/2014/main" id="{3B4558CA-2C1C-5608-C775-FD69E76B68CB}"/>
              </a:ext>
            </a:extLst>
          </p:cNvPr>
          <p:cNvSpPr txBox="1"/>
          <p:nvPr/>
        </p:nvSpPr>
        <p:spPr>
          <a:xfrm>
            <a:off x="361949" y="5482458"/>
            <a:ext cx="2762251" cy="307777"/>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A4C5C"/>
                </a:solidFill>
                <a:effectLst/>
                <a:uLnTx/>
                <a:uFillTx/>
                <a:latin typeface="Bahnschrift Condensed" panose="020B0502040204020203" pitchFamily="34" charset="0"/>
                <a:ea typeface="+mn-ea"/>
                <a:cs typeface="Arial" charset="0"/>
              </a:rPr>
              <a:t>GLOBAL LABOR ORGANIZATION</a:t>
            </a:r>
            <a:endParaRPr kumimoji="0" lang="bg-BG" sz="1400" b="1" i="0" u="none" strike="noStrike" kern="1200" cap="none" spc="0" normalizeH="0" baseline="0" noProof="0" dirty="0">
              <a:ln>
                <a:noFill/>
              </a:ln>
              <a:solidFill>
                <a:srgbClr val="0A4C5C"/>
              </a:solidFill>
              <a:effectLst/>
              <a:uLnTx/>
              <a:uFillTx/>
              <a:latin typeface="Bahnschrift Condensed" panose="020B0502040204020203" pitchFamily="34" charset="0"/>
              <a:ea typeface="+mn-ea"/>
              <a:cs typeface="Arial" charset="0"/>
            </a:endParaRPr>
          </a:p>
        </p:txBody>
      </p:sp>
      <p:sp>
        <p:nvSpPr>
          <p:cNvPr id="11" name="Контейнер за долния колонтитул 6">
            <a:extLst>
              <a:ext uri="{FF2B5EF4-FFF2-40B4-BE49-F238E27FC236}">
                <a16:creationId xmlns:a16="http://schemas.microsoft.com/office/drawing/2014/main" id="{07FD395C-2226-E430-AB4F-D9C468A93581}"/>
              </a:ext>
            </a:extLst>
          </p:cNvPr>
          <p:cNvSpPr>
            <a:spLocks noGrp="1"/>
          </p:cNvSpPr>
          <p:nvPr>
            <p:ph type="ftr" idx="11"/>
          </p:nvPr>
        </p:nvSpPr>
        <p:spPr>
          <a:xfrm>
            <a:off x="3352800" y="5638800"/>
            <a:ext cx="2762250" cy="433512"/>
          </a:xfrm>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de-DE" sz="1350" b="0" i="0" u="none" strike="noStrike" kern="1200" cap="none" spc="0" normalizeH="0" baseline="0" noProof="0" dirty="0">
                <a:ln>
                  <a:noFill/>
                </a:ln>
                <a:solidFill>
                  <a:prstClr val="black">
                    <a:tint val="75000"/>
                  </a:prstClr>
                </a:solidFill>
                <a:effectLst/>
                <a:uLnTx/>
                <a:uFillTx/>
                <a:latin typeface="Calibri" panose="020F0502020204030204"/>
                <a:ea typeface="+mn-ea"/>
                <a:cs typeface="Arial" charset="0"/>
              </a:rPr>
              <a:t>Klaus F. Zimmermann</a:t>
            </a:r>
            <a:endParaRPr kumimoji="0" lang="bg-BG" sz="1350" b="0" i="0" u="none" strike="noStrike" kern="1200" cap="none" spc="0" normalizeH="0" baseline="0" noProof="0" dirty="0">
              <a:ln>
                <a:noFill/>
              </a:ln>
              <a:solidFill>
                <a:prstClr val="black">
                  <a:tint val="75000"/>
                </a:prstClr>
              </a:solidFill>
              <a:effectLst/>
              <a:uLnTx/>
              <a:uFillTx/>
              <a:latin typeface="Calibri" panose="020F0502020204030204"/>
              <a:ea typeface="+mn-ea"/>
              <a:cs typeface="Arial" charset="0"/>
            </a:endParaRPr>
          </a:p>
        </p:txBody>
      </p:sp>
      <p:sp>
        <p:nvSpPr>
          <p:cNvPr id="3" name="Правоъгълник 2">
            <a:extLst>
              <a:ext uri="{FF2B5EF4-FFF2-40B4-BE49-F238E27FC236}">
                <a16:creationId xmlns:a16="http://schemas.microsoft.com/office/drawing/2014/main" id="{13370012-EEE3-0860-0C39-FD7CDFAD6A64}"/>
              </a:ext>
            </a:extLst>
          </p:cNvPr>
          <p:cNvSpPr/>
          <p:nvPr/>
        </p:nvSpPr>
        <p:spPr>
          <a:xfrm>
            <a:off x="0" y="6281760"/>
            <a:ext cx="9144000" cy="589856"/>
          </a:xfrm>
          <a:prstGeom prst="rect">
            <a:avLst/>
          </a:prstGeom>
          <a:solidFill>
            <a:srgbClr val="176F83"/>
          </a:solidFill>
          <a:ln>
            <a:noFill/>
          </a:ln>
        </p:spPr>
        <p:style>
          <a:lnRef idx="0">
            <a:scrgbClr r="0" g="0" b="0"/>
          </a:lnRef>
          <a:fillRef idx="1003">
            <a:schemeClr val="dk2"/>
          </a:fillRef>
          <a:effectRef idx="0">
            <a:scrgbClr r="0" g="0" b="0"/>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bg-BG"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2" name="Picture 2">
            <a:extLst>
              <a:ext uri="{FF2B5EF4-FFF2-40B4-BE49-F238E27FC236}">
                <a16:creationId xmlns:a16="http://schemas.microsoft.com/office/drawing/2014/main" id="{26CCBF02-63AF-546C-62FA-E9E64D4FF39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79690" y="5546330"/>
            <a:ext cx="589855" cy="589855"/>
          </a:xfrm>
          <a:prstGeom prst="rect">
            <a:avLst/>
          </a:prstGeom>
        </p:spPr>
      </p:pic>
      <p:sp>
        <p:nvSpPr>
          <p:cNvPr id="4" name="Rectangle 3">
            <a:extLst>
              <a:ext uri="{FF2B5EF4-FFF2-40B4-BE49-F238E27FC236}">
                <a16:creationId xmlns:a16="http://schemas.microsoft.com/office/drawing/2014/main" id="{43192090-B61E-CCB4-30F9-6C328C796979}"/>
              </a:ext>
            </a:extLst>
          </p:cNvPr>
          <p:cNvSpPr/>
          <p:nvPr/>
        </p:nvSpPr>
        <p:spPr>
          <a:xfrm>
            <a:off x="685800" y="283654"/>
            <a:ext cx="8153400" cy="1015663"/>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176F83"/>
                </a:solidFill>
                <a:effectLst/>
                <a:uLnTx/>
                <a:uFillTx/>
                <a:latin typeface="Calibri Light" panose="020F0302020204030204"/>
                <a:ea typeface="+mn-ea"/>
                <a:cs typeface="Arial" charset="0"/>
              </a:rPr>
              <a:t>China announced new demographic policies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1" i="0" u="none" strike="noStrike" kern="1200" cap="none" spc="0" normalizeH="0" baseline="0" noProof="0" dirty="0">
              <a:ln>
                <a:noFill/>
              </a:ln>
              <a:solidFill>
                <a:srgbClr val="176F83"/>
              </a:solidFill>
              <a:effectLst/>
              <a:uLnTx/>
              <a:uFillTx/>
              <a:latin typeface="Calibri Light" panose="020F0302020204030204"/>
              <a:ea typeface="+mn-ea"/>
              <a:cs typeface="Arial" charset="0"/>
            </a:endParaRPr>
          </a:p>
        </p:txBody>
      </p:sp>
      <p:pic>
        <p:nvPicPr>
          <p:cNvPr id="5" name="Picture 4">
            <a:extLst>
              <a:ext uri="{FF2B5EF4-FFF2-40B4-BE49-F238E27FC236}">
                <a16:creationId xmlns:a16="http://schemas.microsoft.com/office/drawing/2014/main" id="{E970264F-7436-7FD2-7CA0-F2CD07F96C9B}"/>
              </a:ext>
            </a:extLst>
          </p:cNvPr>
          <p:cNvPicPr>
            <a:picLocks noChangeAspect="1"/>
          </p:cNvPicPr>
          <p:nvPr/>
        </p:nvPicPr>
        <p:blipFill>
          <a:blip r:embed="rId3"/>
          <a:stretch>
            <a:fillRect/>
          </a:stretch>
        </p:blipFill>
        <p:spPr>
          <a:xfrm>
            <a:off x="2971800" y="5299911"/>
            <a:ext cx="2972956" cy="791561"/>
          </a:xfrm>
          <a:prstGeom prst="rect">
            <a:avLst/>
          </a:prstGeom>
        </p:spPr>
      </p:pic>
      <p:sp>
        <p:nvSpPr>
          <p:cNvPr id="7" name="TextBox 6">
            <a:extLst>
              <a:ext uri="{FF2B5EF4-FFF2-40B4-BE49-F238E27FC236}">
                <a16:creationId xmlns:a16="http://schemas.microsoft.com/office/drawing/2014/main" id="{76146A19-FFC9-AE4E-DCE5-9D08A807D135}"/>
              </a:ext>
            </a:extLst>
          </p:cNvPr>
          <p:cNvSpPr txBox="1"/>
          <p:nvPr/>
        </p:nvSpPr>
        <p:spPr>
          <a:xfrm>
            <a:off x="425966" y="979806"/>
            <a:ext cx="8248651" cy="4247317"/>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1" u="none" strike="noStrike" kern="1200" cap="none" spc="0" normalizeH="0" baseline="0" noProof="0" dirty="0">
                <a:ln>
                  <a:noFill/>
                </a:ln>
                <a:solidFill>
                  <a:prstClr val="black"/>
                </a:solidFill>
                <a:effectLst/>
                <a:uLnTx/>
                <a:uFillTx/>
                <a:latin typeface="Arial" charset="0"/>
                <a:ea typeface="+mn-ea"/>
                <a:cs typeface="Arial" charset="0"/>
              </a:rPr>
              <a:t>They include: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charset="0"/>
              <a:ea typeface="+mn-ea"/>
              <a:cs typeface="Arial"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charset="0"/>
                <a:ea typeface="+mn-ea"/>
                <a:cs typeface="Arial" charset="0"/>
              </a:rPr>
              <a:t>a revamped maternity subsidy system, </a:t>
            </a:r>
            <a:br>
              <a:rPr kumimoji="0" lang="en-US" sz="1800" b="0" i="0" u="none" strike="noStrike" kern="1200" cap="none" spc="0" normalizeH="0" baseline="0" noProof="0" dirty="0">
                <a:ln>
                  <a:noFill/>
                </a:ln>
                <a:solidFill>
                  <a:prstClr val="black"/>
                </a:solidFill>
                <a:effectLst/>
                <a:uLnTx/>
                <a:uFillTx/>
                <a:latin typeface="Arial" charset="0"/>
                <a:ea typeface="+mn-ea"/>
                <a:cs typeface="Arial" charset="0"/>
              </a:rPr>
            </a:br>
            <a:endParaRPr kumimoji="0" lang="en-US" sz="1800" b="0" i="0" u="none" strike="noStrike" kern="1200" cap="none" spc="0" normalizeH="0" baseline="0" noProof="0" dirty="0">
              <a:ln>
                <a:noFill/>
              </a:ln>
              <a:solidFill>
                <a:prstClr val="black"/>
              </a:solidFill>
              <a:effectLst/>
              <a:uLnTx/>
              <a:uFillTx/>
              <a:latin typeface="Arial" charset="0"/>
              <a:ea typeface="+mn-ea"/>
              <a:cs typeface="Arial"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charset="0"/>
                <a:ea typeface="+mn-ea"/>
                <a:cs typeface="Arial" charset="0"/>
              </a:rPr>
              <a:t>the expansion of childbirth and childcare services, </a:t>
            </a:r>
            <a:br>
              <a:rPr kumimoji="0" lang="en-US" sz="1800" b="0" i="0" u="none" strike="noStrike" kern="1200" cap="none" spc="0" normalizeH="0" baseline="0" noProof="0" dirty="0">
                <a:ln>
                  <a:noFill/>
                </a:ln>
                <a:solidFill>
                  <a:prstClr val="black"/>
                </a:solidFill>
                <a:effectLst/>
                <a:uLnTx/>
                <a:uFillTx/>
                <a:latin typeface="Arial" charset="0"/>
                <a:ea typeface="+mn-ea"/>
                <a:cs typeface="Arial" charset="0"/>
              </a:rPr>
            </a:br>
            <a:endParaRPr kumimoji="0" lang="en-US" sz="1800" b="0" i="0" u="none" strike="noStrike" kern="1200" cap="none" spc="0" normalizeH="0" baseline="0" noProof="0" dirty="0">
              <a:ln>
                <a:noFill/>
              </a:ln>
              <a:solidFill>
                <a:prstClr val="black"/>
              </a:solidFill>
              <a:effectLst/>
              <a:uLnTx/>
              <a:uFillTx/>
              <a:latin typeface="Arial" charset="0"/>
              <a:ea typeface="+mn-ea"/>
              <a:cs typeface="Arial"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charset="0"/>
                <a:ea typeface="+mn-ea"/>
                <a:cs typeface="Arial" charset="0"/>
              </a:rPr>
              <a:t>expansion of maternal and paternal leave, </a:t>
            </a:r>
            <a:br>
              <a:rPr kumimoji="0" lang="en-US" sz="1800" b="0" i="0" u="none" strike="noStrike" kern="1200" cap="none" spc="0" normalizeH="0" baseline="0" noProof="0" dirty="0">
                <a:ln>
                  <a:noFill/>
                </a:ln>
                <a:solidFill>
                  <a:prstClr val="black"/>
                </a:solidFill>
                <a:effectLst/>
                <a:uLnTx/>
                <a:uFillTx/>
                <a:latin typeface="Arial" charset="0"/>
                <a:ea typeface="+mn-ea"/>
                <a:cs typeface="Arial" charset="0"/>
              </a:rPr>
            </a:br>
            <a:endParaRPr kumimoji="0" lang="en-US" sz="1800" b="0" i="0" u="none" strike="noStrike" kern="1200" cap="none" spc="0" normalizeH="0" baseline="0" noProof="0" dirty="0">
              <a:ln>
                <a:noFill/>
              </a:ln>
              <a:solidFill>
                <a:prstClr val="black"/>
              </a:solidFill>
              <a:effectLst/>
              <a:uLnTx/>
              <a:uFillTx/>
              <a:latin typeface="Arial" charset="0"/>
              <a:ea typeface="+mn-ea"/>
              <a:cs typeface="Arial"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charset="0"/>
                <a:ea typeface="+mn-ea"/>
                <a:cs typeface="Arial" charset="0"/>
              </a:rPr>
              <a:t>incentives for flexible working hours and remote work arrangements,</a:t>
            </a:r>
            <a:br>
              <a:rPr kumimoji="0" lang="en-US" sz="1800" b="0" i="0" u="none" strike="noStrike" kern="1200" cap="none" spc="0" normalizeH="0" baseline="0" noProof="0" dirty="0">
                <a:ln>
                  <a:noFill/>
                </a:ln>
                <a:solidFill>
                  <a:prstClr val="black"/>
                </a:solidFill>
                <a:effectLst/>
                <a:uLnTx/>
                <a:uFillTx/>
                <a:latin typeface="Arial" charset="0"/>
                <a:ea typeface="+mn-ea"/>
                <a:cs typeface="Arial" charset="0"/>
              </a:rPr>
            </a:br>
            <a:r>
              <a:rPr kumimoji="0" lang="en-US" sz="1800" b="0" i="0" u="none" strike="noStrike" kern="1200" cap="none" spc="0" normalizeH="0" baseline="0" noProof="0" dirty="0">
                <a:ln>
                  <a:noFill/>
                </a:ln>
                <a:solidFill>
                  <a:prstClr val="black"/>
                </a:solidFill>
                <a:effectLst/>
                <a:uLnTx/>
                <a:uFillTx/>
                <a:latin typeface="Arial" charset="0"/>
                <a:ea typeface="+mn-ea"/>
                <a:cs typeface="Arial" charset="0"/>
              </a:rPr>
              <a:t> </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charset="0"/>
                <a:ea typeface="+mn-ea"/>
                <a:cs typeface="Arial" charset="0"/>
              </a:rPr>
              <a:t>housing assistance, </a:t>
            </a:r>
            <a:br>
              <a:rPr kumimoji="0" lang="en-US" sz="1800" b="0" i="0" u="none" strike="noStrike" kern="1200" cap="none" spc="0" normalizeH="0" baseline="0" noProof="0" dirty="0">
                <a:ln>
                  <a:noFill/>
                </a:ln>
                <a:solidFill>
                  <a:prstClr val="black"/>
                </a:solidFill>
                <a:effectLst/>
                <a:uLnTx/>
                <a:uFillTx/>
                <a:latin typeface="Arial" charset="0"/>
                <a:ea typeface="+mn-ea"/>
                <a:cs typeface="Arial" charset="0"/>
              </a:rPr>
            </a:br>
            <a:endParaRPr kumimoji="0" lang="en-US" sz="1800" b="0" i="0" u="none" strike="noStrike" kern="1200" cap="none" spc="0" normalizeH="0" baseline="0" noProof="0" dirty="0">
              <a:ln>
                <a:noFill/>
              </a:ln>
              <a:solidFill>
                <a:prstClr val="black"/>
              </a:solidFill>
              <a:effectLst/>
              <a:uLnTx/>
              <a:uFillTx/>
              <a:latin typeface="Arial" charset="0"/>
              <a:ea typeface="+mn-ea"/>
              <a:cs typeface="Arial"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charset="0"/>
                <a:ea typeface="+mn-ea"/>
                <a:cs typeface="Arial" charset="0"/>
              </a:rPr>
              <a:t>and the promotion of pro-marriage and family culture.</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Arial" charset="0"/>
              <a:ea typeface="+mn-ea"/>
              <a:cs typeface="Arial"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charset="0"/>
                <a:ea typeface="+mn-ea"/>
                <a:cs typeface="Arial" charset="0"/>
              </a:rPr>
              <a:t>Source: The State Council of The People’s Republic of China</a:t>
            </a:r>
            <a:endParaRPr kumimoji="0" lang="en-DE" sz="1800" b="0" i="0" u="none" strike="noStrike" kern="1200" cap="none" spc="0" normalizeH="0" baseline="0" noProof="0" dirty="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215752488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Текстово поле 9">
            <a:extLst>
              <a:ext uri="{FF2B5EF4-FFF2-40B4-BE49-F238E27FC236}">
                <a16:creationId xmlns:a16="http://schemas.microsoft.com/office/drawing/2014/main" id="{DCAE26F0-E261-4665-ACEF-5F00516F92E5}"/>
              </a:ext>
            </a:extLst>
          </p:cNvPr>
          <p:cNvSpPr txBox="1"/>
          <p:nvPr/>
        </p:nvSpPr>
        <p:spPr>
          <a:xfrm>
            <a:off x="381000" y="5466777"/>
            <a:ext cx="2819400" cy="523220"/>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A4C5C"/>
                </a:solidFill>
                <a:effectLst/>
                <a:uLnTx/>
                <a:uFillTx/>
                <a:latin typeface="Bahnschrift Condensed" panose="020B0502040204020203" pitchFamily="34" charset="0"/>
                <a:ea typeface="+mn-ea"/>
                <a:cs typeface="Arial" charset="0"/>
              </a:rPr>
              <a:t>GLOBAL LABOR ORGANIZATION</a:t>
            </a:r>
            <a:endParaRPr kumimoji="0" lang="bg-BG" sz="1400" b="1" i="0" u="none" strike="noStrike" kern="1200" cap="none" spc="0" normalizeH="0" baseline="0" noProof="0" dirty="0">
              <a:ln>
                <a:noFill/>
              </a:ln>
              <a:solidFill>
                <a:srgbClr val="0A4C5C"/>
              </a:solidFill>
              <a:effectLst/>
              <a:uLnTx/>
              <a:uFillTx/>
              <a:latin typeface="Bahnschrift Condensed" panose="020B0502040204020203" pitchFamily="34" charset="0"/>
              <a:ea typeface="+mn-ea"/>
              <a:cs typeface="Arial" charset="0"/>
            </a:endParaRPr>
          </a:p>
        </p:txBody>
      </p:sp>
      <p:sp>
        <p:nvSpPr>
          <p:cNvPr id="3" name="Правоъгълник 2">
            <a:extLst>
              <a:ext uri="{FF2B5EF4-FFF2-40B4-BE49-F238E27FC236}">
                <a16:creationId xmlns:a16="http://schemas.microsoft.com/office/drawing/2014/main" id="{86DC52B8-448A-411F-8127-89B96DEA4651}"/>
              </a:ext>
            </a:extLst>
          </p:cNvPr>
          <p:cNvSpPr/>
          <p:nvPr/>
        </p:nvSpPr>
        <p:spPr>
          <a:xfrm>
            <a:off x="0" y="6281760"/>
            <a:ext cx="9144000" cy="589856"/>
          </a:xfrm>
          <a:prstGeom prst="rect">
            <a:avLst/>
          </a:prstGeom>
          <a:solidFill>
            <a:srgbClr val="176F83"/>
          </a:solidFill>
          <a:ln>
            <a:noFill/>
          </a:ln>
        </p:spPr>
        <p:style>
          <a:lnRef idx="0">
            <a:scrgbClr r="0" g="0" b="0"/>
          </a:lnRef>
          <a:fillRef idx="1003">
            <a:schemeClr val="dk2"/>
          </a:fillRef>
          <a:effectRef idx="0">
            <a:scrgbClr r="0" g="0" b="0"/>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bg-BG"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2" name="Picture 2">
            <a:extLst>
              <a:ext uri="{FF2B5EF4-FFF2-40B4-BE49-F238E27FC236}">
                <a16:creationId xmlns:a16="http://schemas.microsoft.com/office/drawing/2014/main" id="{37D7B899-1815-493C-90E5-4BE50B8296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00" y="5539601"/>
            <a:ext cx="589855" cy="589855"/>
          </a:xfrm>
          <a:prstGeom prst="rect">
            <a:avLst/>
          </a:prstGeom>
        </p:spPr>
      </p:pic>
      <p:sp>
        <p:nvSpPr>
          <p:cNvPr id="2" name="Rectangle 1">
            <a:extLst>
              <a:ext uri="{FF2B5EF4-FFF2-40B4-BE49-F238E27FC236}">
                <a16:creationId xmlns:a16="http://schemas.microsoft.com/office/drawing/2014/main" id="{8585EA57-460B-4652-8831-EA1D7E422B0E}"/>
              </a:ext>
            </a:extLst>
          </p:cNvPr>
          <p:cNvSpPr/>
          <p:nvPr/>
        </p:nvSpPr>
        <p:spPr>
          <a:xfrm>
            <a:off x="304452" y="1129305"/>
            <a:ext cx="8382000" cy="2122119"/>
          </a:xfrm>
          <a:prstGeom prst="rect">
            <a:avLst/>
          </a:prstGeom>
        </p:spPr>
        <p:txBody>
          <a:bodyPr wrap="square">
            <a:spAutoFit/>
          </a:bodyPr>
          <a:lstStyle/>
          <a:p>
            <a:pPr marL="647700" marR="0" lvl="0" indent="-457200" algn="l" defTabSz="914400" rtl="0" eaLnBrk="1" fontAlgn="auto" latinLnBrk="0" hangingPunct="1">
              <a:lnSpc>
                <a:spcPct val="90000"/>
              </a:lnSpc>
              <a:spcBef>
                <a:spcPts val="1100"/>
              </a:spcBef>
              <a:spcAft>
                <a:spcPts val="0"/>
              </a:spcAft>
              <a:buClr>
                <a:srgbClr val="000000"/>
              </a:buClr>
              <a:buSzPct val="100000"/>
              <a:buFont typeface="Arial" panose="020B0604020202020204" pitchFamily="34" charset="0"/>
              <a:buChar char="•"/>
              <a:tabLst/>
              <a:defRPr/>
            </a:pPr>
            <a:endParaRPr kumimoji="0" lang="en-US" sz="2400" b="1" i="0" u="none" strike="noStrike" kern="0" cap="none" spc="0" normalizeH="0" baseline="0" noProof="0" dirty="0">
              <a:ln>
                <a:noFill/>
              </a:ln>
              <a:solidFill>
                <a:srgbClr val="000000"/>
              </a:solidFill>
              <a:effectLst/>
              <a:uLnTx/>
              <a:uFillTx/>
              <a:latin typeface="Open Sans"/>
              <a:ea typeface="Open Sans"/>
              <a:cs typeface="Open Sans"/>
              <a:sym typeface="Open Sans"/>
            </a:endParaRPr>
          </a:p>
          <a:p>
            <a:pPr marL="190500" marR="0" lvl="0" indent="0" algn="l" defTabSz="914400" rtl="0" eaLnBrk="1" fontAlgn="auto" latinLnBrk="0" hangingPunct="1">
              <a:lnSpc>
                <a:spcPct val="90000"/>
              </a:lnSpc>
              <a:spcBef>
                <a:spcPts val="1100"/>
              </a:spcBef>
              <a:spcAft>
                <a:spcPts val="0"/>
              </a:spcAft>
              <a:buClr>
                <a:srgbClr val="000000"/>
              </a:buClr>
              <a:buSzPct val="100000"/>
              <a:buFontTx/>
              <a:buNone/>
              <a:tabLst/>
              <a:defRPr/>
            </a:pPr>
            <a:endParaRPr kumimoji="0" lang="en-US" sz="2400" b="1" i="0" u="none" strike="noStrike" kern="0" cap="none" spc="0" normalizeH="0" baseline="0" noProof="0" dirty="0">
              <a:ln>
                <a:noFill/>
              </a:ln>
              <a:solidFill>
                <a:srgbClr val="000000"/>
              </a:solidFill>
              <a:effectLst/>
              <a:uLnTx/>
              <a:uFillTx/>
              <a:latin typeface="Open Sans"/>
              <a:ea typeface="Open Sans"/>
              <a:cs typeface="Open Sans"/>
              <a:sym typeface="Open Sans"/>
            </a:endParaRPr>
          </a:p>
          <a:p>
            <a:pPr marL="190500" marR="0" lvl="0" indent="0" algn="l" defTabSz="914400" rtl="0" eaLnBrk="1" fontAlgn="auto" latinLnBrk="0" hangingPunct="1">
              <a:lnSpc>
                <a:spcPct val="90000"/>
              </a:lnSpc>
              <a:spcBef>
                <a:spcPts val="1100"/>
              </a:spcBef>
              <a:spcAft>
                <a:spcPts val="0"/>
              </a:spcAft>
              <a:buClr>
                <a:srgbClr val="000000"/>
              </a:buClr>
              <a:buSzPct val="100000"/>
              <a:buFontTx/>
              <a:buNone/>
              <a:tabLst/>
              <a:defRPr/>
            </a:pPr>
            <a:endParaRPr kumimoji="0" lang="en-US" sz="2400" b="1" i="0" u="none" strike="noStrike" kern="0" cap="none" spc="0" normalizeH="0" baseline="0" noProof="0" dirty="0">
              <a:ln>
                <a:noFill/>
              </a:ln>
              <a:solidFill>
                <a:srgbClr val="000000"/>
              </a:solidFill>
              <a:effectLst/>
              <a:uLnTx/>
              <a:uFillTx/>
              <a:latin typeface="Open Sans"/>
              <a:ea typeface="Open Sans"/>
              <a:cs typeface="Open Sans"/>
              <a:sym typeface="Open Sans"/>
            </a:endParaRPr>
          </a:p>
          <a:p>
            <a:pPr marL="190500" marR="0" lvl="0" indent="0" algn="l" defTabSz="914400" rtl="0" eaLnBrk="1" fontAlgn="auto" latinLnBrk="0" hangingPunct="1">
              <a:lnSpc>
                <a:spcPct val="90000"/>
              </a:lnSpc>
              <a:spcBef>
                <a:spcPts val="1100"/>
              </a:spcBef>
              <a:spcAft>
                <a:spcPts val="0"/>
              </a:spcAft>
              <a:buClr>
                <a:srgbClr val="000000"/>
              </a:buClr>
              <a:buSzPct val="100000"/>
              <a:buFontTx/>
              <a:buNone/>
              <a:tabLst/>
              <a:defRPr/>
            </a:pPr>
            <a:endParaRPr kumimoji="0" lang="en-US" sz="2400" b="1" i="0" u="none" strike="noStrike" kern="0" cap="none" spc="0" normalizeH="0" baseline="0" noProof="0" dirty="0">
              <a:ln>
                <a:noFill/>
              </a:ln>
              <a:solidFill>
                <a:srgbClr val="000000"/>
              </a:solidFill>
              <a:effectLst/>
              <a:uLnTx/>
              <a:uFillTx/>
              <a:latin typeface="Open Sans"/>
              <a:ea typeface="Open Sans"/>
              <a:cs typeface="Open Sans"/>
              <a:sym typeface="Open San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Arial" charset="0"/>
              <a:ea typeface="+mn-ea"/>
              <a:cs typeface="Arial" charset="0"/>
            </a:endParaRPr>
          </a:p>
        </p:txBody>
      </p:sp>
      <p:sp>
        <p:nvSpPr>
          <p:cNvPr id="4" name="Rectangle 3">
            <a:extLst>
              <a:ext uri="{FF2B5EF4-FFF2-40B4-BE49-F238E27FC236}">
                <a16:creationId xmlns:a16="http://schemas.microsoft.com/office/drawing/2014/main" id="{71235067-7CED-408A-B8BA-81D004357AE0}"/>
              </a:ext>
            </a:extLst>
          </p:cNvPr>
          <p:cNvSpPr/>
          <p:nvPr/>
        </p:nvSpPr>
        <p:spPr>
          <a:xfrm>
            <a:off x="228600" y="196128"/>
            <a:ext cx="8308110" cy="769441"/>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1200" cap="none" spc="0" normalizeH="0" baseline="0" noProof="0" dirty="0">
                <a:ln>
                  <a:noFill/>
                </a:ln>
                <a:solidFill>
                  <a:srgbClr val="176F83"/>
                </a:solidFill>
                <a:effectLst/>
                <a:uLnTx/>
                <a:uFillTx/>
                <a:latin typeface="Calibri Light" panose="020F0302020204030204"/>
                <a:ea typeface="+mn-ea"/>
                <a:cs typeface="Arial" charset="0"/>
              </a:rPr>
              <a:t>JOPE: </a:t>
            </a:r>
            <a:r>
              <a:rPr kumimoji="0" lang="en-US" sz="2400" b="1" i="0" u="none" strike="noStrike" kern="1200" cap="none" spc="0" normalizeH="0" baseline="0" noProof="0" dirty="0">
                <a:ln>
                  <a:noFill/>
                </a:ln>
                <a:solidFill>
                  <a:srgbClr val="176F83"/>
                </a:solidFill>
                <a:effectLst/>
                <a:uLnTx/>
                <a:uFillTx/>
                <a:latin typeface="Calibri Light" panose="020F0302020204030204"/>
                <a:ea typeface="+mn-ea"/>
                <a:cs typeface="Arial" charset="0"/>
              </a:rPr>
              <a:t>https://link.springer.com/journal/148/collections </a:t>
            </a:r>
            <a:endParaRPr kumimoji="0" lang="en-US" sz="2400" b="1" i="0" u="sng" strike="noStrike" kern="1200" cap="none" spc="0" normalizeH="0" baseline="0" noProof="0" dirty="0">
              <a:ln>
                <a:noFill/>
              </a:ln>
              <a:solidFill>
                <a:srgbClr val="176F83"/>
              </a:solidFill>
              <a:effectLst/>
              <a:uLnTx/>
              <a:uFillTx/>
              <a:latin typeface="Calibri Light" panose="020F0302020204030204"/>
              <a:ea typeface="+mn-ea"/>
              <a:cs typeface="Arial" charset="0"/>
            </a:endParaRPr>
          </a:p>
        </p:txBody>
      </p:sp>
      <p:sp>
        <p:nvSpPr>
          <p:cNvPr id="6" name="Rectangle 5"/>
          <p:cNvSpPr/>
          <p:nvPr/>
        </p:nvSpPr>
        <p:spPr>
          <a:xfrm>
            <a:off x="4382655" y="5533065"/>
            <a:ext cx="838200" cy="369332"/>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charset="0"/>
                <a:ea typeface="+mn-ea"/>
                <a:cs typeface="Arial" charset="0"/>
              </a:rPr>
              <a:t>	</a:t>
            </a:r>
            <a:endParaRPr kumimoji="0" lang="en-US" sz="1100" b="0" i="0" u="none" strike="noStrike" kern="1200" cap="none" spc="0" normalizeH="0" baseline="0" noProof="0" dirty="0">
              <a:ln>
                <a:noFill/>
              </a:ln>
              <a:solidFill>
                <a:prstClr val="black"/>
              </a:solidFill>
              <a:effectLst/>
              <a:uLnTx/>
              <a:uFillTx/>
              <a:latin typeface="Arial" charset="0"/>
              <a:ea typeface="+mn-ea"/>
              <a:cs typeface="Arial" charset="0"/>
            </a:endParaRPr>
          </a:p>
        </p:txBody>
      </p:sp>
      <p:pic>
        <p:nvPicPr>
          <p:cNvPr id="9" name="Picture 8">
            <a:extLst>
              <a:ext uri="{FF2B5EF4-FFF2-40B4-BE49-F238E27FC236}">
                <a16:creationId xmlns:a16="http://schemas.microsoft.com/office/drawing/2014/main" id="{10235B94-2BA5-C869-E8F5-3A943E79F2CC}"/>
              </a:ext>
            </a:extLst>
          </p:cNvPr>
          <p:cNvPicPr>
            <a:picLocks noChangeAspect="1"/>
          </p:cNvPicPr>
          <p:nvPr/>
        </p:nvPicPr>
        <p:blipFill>
          <a:blip r:embed="rId4"/>
          <a:stretch>
            <a:fillRect/>
          </a:stretch>
        </p:blipFill>
        <p:spPr>
          <a:xfrm>
            <a:off x="609600" y="1205276"/>
            <a:ext cx="3215919" cy="4092295"/>
          </a:xfrm>
          <a:prstGeom prst="rect">
            <a:avLst/>
          </a:prstGeom>
        </p:spPr>
      </p:pic>
      <p:pic>
        <p:nvPicPr>
          <p:cNvPr id="14" name="Picture 13">
            <a:extLst>
              <a:ext uri="{FF2B5EF4-FFF2-40B4-BE49-F238E27FC236}">
                <a16:creationId xmlns:a16="http://schemas.microsoft.com/office/drawing/2014/main" id="{1436284B-9E90-559C-CB84-B6F0FF0562D5}"/>
              </a:ext>
            </a:extLst>
          </p:cNvPr>
          <p:cNvPicPr>
            <a:picLocks noChangeAspect="1"/>
          </p:cNvPicPr>
          <p:nvPr/>
        </p:nvPicPr>
        <p:blipFill>
          <a:blip r:embed="rId5"/>
          <a:stretch>
            <a:fillRect/>
          </a:stretch>
        </p:blipFill>
        <p:spPr>
          <a:xfrm>
            <a:off x="4486655" y="965569"/>
            <a:ext cx="3185436" cy="3322608"/>
          </a:xfrm>
          <a:prstGeom prst="rect">
            <a:avLst/>
          </a:prstGeom>
        </p:spPr>
      </p:pic>
      <p:pic>
        <p:nvPicPr>
          <p:cNvPr id="15" name="Picture 14">
            <a:extLst>
              <a:ext uri="{FF2B5EF4-FFF2-40B4-BE49-F238E27FC236}">
                <a16:creationId xmlns:a16="http://schemas.microsoft.com/office/drawing/2014/main" id="{6177C15F-FD33-170F-3464-D555CA9DC211}"/>
              </a:ext>
            </a:extLst>
          </p:cNvPr>
          <p:cNvPicPr>
            <a:picLocks noChangeAspect="1"/>
          </p:cNvPicPr>
          <p:nvPr/>
        </p:nvPicPr>
        <p:blipFill>
          <a:blip r:embed="rId6"/>
          <a:stretch>
            <a:fillRect/>
          </a:stretch>
        </p:blipFill>
        <p:spPr>
          <a:xfrm>
            <a:off x="3045823" y="5438756"/>
            <a:ext cx="2972956" cy="791561"/>
          </a:xfrm>
          <a:prstGeom prst="rect">
            <a:avLst/>
          </a:prstGeom>
        </p:spPr>
      </p:pic>
      <p:pic>
        <p:nvPicPr>
          <p:cNvPr id="7" name="Picture 6">
            <a:extLst>
              <a:ext uri="{FF2B5EF4-FFF2-40B4-BE49-F238E27FC236}">
                <a16:creationId xmlns:a16="http://schemas.microsoft.com/office/drawing/2014/main" id="{6BFEE864-9113-E7E6-5B5E-98F739D6F96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71104" y="4339620"/>
            <a:ext cx="3414277" cy="995367"/>
          </a:xfrm>
          <a:prstGeom prst="rect">
            <a:avLst/>
          </a:prstGeom>
        </p:spPr>
      </p:pic>
    </p:spTree>
    <p:extLst>
      <p:ext uri="{BB962C8B-B14F-4D97-AF65-F5344CB8AC3E}">
        <p14:creationId xmlns:p14="http://schemas.microsoft.com/office/powerpoint/2010/main" val="79021784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5EF461-3E8D-5091-FD26-05626250DAE5}"/>
            </a:ext>
          </a:extLst>
        </p:cNvPr>
        <p:cNvGrpSpPr/>
        <p:nvPr/>
      </p:nvGrpSpPr>
      <p:grpSpPr>
        <a:xfrm>
          <a:off x="0" y="0"/>
          <a:ext cx="0" cy="0"/>
          <a:chOff x="0" y="0"/>
          <a:chExt cx="0" cy="0"/>
        </a:xfrm>
      </p:grpSpPr>
      <p:sp>
        <p:nvSpPr>
          <p:cNvPr id="10" name="Текстово поле 9">
            <a:extLst>
              <a:ext uri="{FF2B5EF4-FFF2-40B4-BE49-F238E27FC236}">
                <a16:creationId xmlns:a16="http://schemas.microsoft.com/office/drawing/2014/main" id="{1B3E56AB-57EA-E7DB-C3C6-0FB5A1E3B707}"/>
              </a:ext>
            </a:extLst>
          </p:cNvPr>
          <p:cNvSpPr txBox="1"/>
          <p:nvPr/>
        </p:nvSpPr>
        <p:spPr>
          <a:xfrm>
            <a:off x="381000" y="5466777"/>
            <a:ext cx="2819400" cy="523220"/>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A4C5C"/>
                </a:solidFill>
                <a:effectLst/>
                <a:uLnTx/>
                <a:uFillTx/>
                <a:latin typeface="Bahnschrift Condensed" panose="020B0502040204020203" pitchFamily="34" charset="0"/>
                <a:ea typeface="+mn-ea"/>
                <a:cs typeface="Arial" charset="0"/>
              </a:rPr>
              <a:t>GLOBAL LABOR ORGANIZATION</a:t>
            </a:r>
            <a:endParaRPr kumimoji="0" lang="bg-BG" sz="1400" b="1" i="0" u="none" strike="noStrike" kern="1200" cap="none" spc="0" normalizeH="0" baseline="0" noProof="0" dirty="0">
              <a:ln>
                <a:noFill/>
              </a:ln>
              <a:solidFill>
                <a:srgbClr val="0A4C5C"/>
              </a:solidFill>
              <a:effectLst/>
              <a:uLnTx/>
              <a:uFillTx/>
              <a:latin typeface="Bahnschrift Condensed" panose="020B0502040204020203" pitchFamily="34" charset="0"/>
              <a:ea typeface="+mn-ea"/>
              <a:cs typeface="Arial" charset="0"/>
            </a:endParaRPr>
          </a:p>
        </p:txBody>
      </p:sp>
      <p:sp>
        <p:nvSpPr>
          <p:cNvPr id="3" name="Правоъгълник 2">
            <a:extLst>
              <a:ext uri="{FF2B5EF4-FFF2-40B4-BE49-F238E27FC236}">
                <a16:creationId xmlns:a16="http://schemas.microsoft.com/office/drawing/2014/main" id="{5886950C-77FE-025E-08C0-3ACF759943FE}"/>
              </a:ext>
            </a:extLst>
          </p:cNvPr>
          <p:cNvSpPr/>
          <p:nvPr/>
        </p:nvSpPr>
        <p:spPr>
          <a:xfrm>
            <a:off x="0" y="6281760"/>
            <a:ext cx="9144000" cy="589856"/>
          </a:xfrm>
          <a:prstGeom prst="rect">
            <a:avLst/>
          </a:prstGeom>
          <a:solidFill>
            <a:srgbClr val="176F83"/>
          </a:solidFill>
          <a:ln>
            <a:noFill/>
          </a:ln>
        </p:spPr>
        <p:style>
          <a:lnRef idx="0">
            <a:scrgbClr r="0" g="0" b="0"/>
          </a:lnRef>
          <a:fillRef idx="1003">
            <a:schemeClr val="dk2"/>
          </a:fillRef>
          <a:effectRef idx="0">
            <a:scrgbClr r="0" g="0" b="0"/>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bg-BG"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2" name="Picture 2">
            <a:extLst>
              <a:ext uri="{FF2B5EF4-FFF2-40B4-BE49-F238E27FC236}">
                <a16:creationId xmlns:a16="http://schemas.microsoft.com/office/drawing/2014/main" id="{32FB8E8F-1AB7-6A20-6738-38A9864348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00" y="5539601"/>
            <a:ext cx="589855" cy="589855"/>
          </a:xfrm>
          <a:prstGeom prst="rect">
            <a:avLst/>
          </a:prstGeom>
        </p:spPr>
      </p:pic>
      <p:sp>
        <p:nvSpPr>
          <p:cNvPr id="2" name="Rectangle 1">
            <a:extLst>
              <a:ext uri="{FF2B5EF4-FFF2-40B4-BE49-F238E27FC236}">
                <a16:creationId xmlns:a16="http://schemas.microsoft.com/office/drawing/2014/main" id="{CBA2F0C6-97D1-2EF4-58FF-AC73A33AD4EF}"/>
              </a:ext>
            </a:extLst>
          </p:cNvPr>
          <p:cNvSpPr/>
          <p:nvPr/>
        </p:nvSpPr>
        <p:spPr>
          <a:xfrm>
            <a:off x="304452" y="1129305"/>
            <a:ext cx="8382000" cy="2122119"/>
          </a:xfrm>
          <a:prstGeom prst="rect">
            <a:avLst/>
          </a:prstGeom>
        </p:spPr>
        <p:txBody>
          <a:bodyPr wrap="square">
            <a:spAutoFit/>
          </a:bodyPr>
          <a:lstStyle/>
          <a:p>
            <a:pPr marL="647700" marR="0" lvl="0" indent="-457200" algn="l" defTabSz="914400" rtl="0" eaLnBrk="1" fontAlgn="auto" latinLnBrk="0" hangingPunct="1">
              <a:lnSpc>
                <a:spcPct val="90000"/>
              </a:lnSpc>
              <a:spcBef>
                <a:spcPts val="1100"/>
              </a:spcBef>
              <a:spcAft>
                <a:spcPts val="0"/>
              </a:spcAft>
              <a:buClr>
                <a:srgbClr val="000000"/>
              </a:buClr>
              <a:buSzPct val="100000"/>
              <a:buFont typeface="Arial" panose="020B0604020202020204" pitchFamily="34" charset="0"/>
              <a:buChar char="•"/>
              <a:tabLst/>
              <a:defRPr/>
            </a:pPr>
            <a:endParaRPr kumimoji="0" lang="en-US" sz="2400" b="1" i="0" u="none" strike="noStrike" kern="0" cap="none" spc="0" normalizeH="0" baseline="0" noProof="0" dirty="0">
              <a:ln>
                <a:noFill/>
              </a:ln>
              <a:solidFill>
                <a:srgbClr val="000000"/>
              </a:solidFill>
              <a:effectLst/>
              <a:uLnTx/>
              <a:uFillTx/>
              <a:latin typeface="Open Sans"/>
              <a:ea typeface="Open Sans"/>
              <a:cs typeface="Open Sans"/>
              <a:sym typeface="Open Sans"/>
            </a:endParaRPr>
          </a:p>
          <a:p>
            <a:pPr marL="190500" marR="0" lvl="0" indent="0" algn="l" defTabSz="914400" rtl="0" eaLnBrk="1" fontAlgn="auto" latinLnBrk="0" hangingPunct="1">
              <a:lnSpc>
                <a:spcPct val="90000"/>
              </a:lnSpc>
              <a:spcBef>
                <a:spcPts val="1100"/>
              </a:spcBef>
              <a:spcAft>
                <a:spcPts val="0"/>
              </a:spcAft>
              <a:buClr>
                <a:srgbClr val="000000"/>
              </a:buClr>
              <a:buSzPct val="100000"/>
              <a:buFontTx/>
              <a:buNone/>
              <a:tabLst/>
              <a:defRPr/>
            </a:pPr>
            <a:endParaRPr kumimoji="0" lang="en-US" sz="2400" b="1" i="0" u="none" strike="noStrike" kern="0" cap="none" spc="0" normalizeH="0" baseline="0" noProof="0" dirty="0">
              <a:ln>
                <a:noFill/>
              </a:ln>
              <a:solidFill>
                <a:srgbClr val="000000"/>
              </a:solidFill>
              <a:effectLst/>
              <a:uLnTx/>
              <a:uFillTx/>
              <a:latin typeface="Open Sans"/>
              <a:ea typeface="Open Sans"/>
              <a:cs typeface="Open Sans"/>
              <a:sym typeface="Open Sans"/>
            </a:endParaRPr>
          </a:p>
          <a:p>
            <a:pPr marL="190500" marR="0" lvl="0" indent="0" algn="l" defTabSz="914400" rtl="0" eaLnBrk="1" fontAlgn="auto" latinLnBrk="0" hangingPunct="1">
              <a:lnSpc>
                <a:spcPct val="90000"/>
              </a:lnSpc>
              <a:spcBef>
                <a:spcPts val="1100"/>
              </a:spcBef>
              <a:spcAft>
                <a:spcPts val="0"/>
              </a:spcAft>
              <a:buClr>
                <a:srgbClr val="000000"/>
              </a:buClr>
              <a:buSzPct val="100000"/>
              <a:buFontTx/>
              <a:buNone/>
              <a:tabLst/>
              <a:defRPr/>
            </a:pPr>
            <a:endParaRPr kumimoji="0" lang="en-US" sz="2400" b="1" i="0" u="none" strike="noStrike" kern="0" cap="none" spc="0" normalizeH="0" baseline="0" noProof="0" dirty="0">
              <a:ln>
                <a:noFill/>
              </a:ln>
              <a:solidFill>
                <a:srgbClr val="000000"/>
              </a:solidFill>
              <a:effectLst/>
              <a:uLnTx/>
              <a:uFillTx/>
              <a:latin typeface="Open Sans"/>
              <a:ea typeface="Open Sans"/>
              <a:cs typeface="Open Sans"/>
              <a:sym typeface="Open Sans"/>
            </a:endParaRPr>
          </a:p>
          <a:p>
            <a:pPr marL="190500" marR="0" lvl="0" indent="0" algn="l" defTabSz="914400" rtl="0" eaLnBrk="1" fontAlgn="auto" latinLnBrk="0" hangingPunct="1">
              <a:lnSpc>
                <a:spcPct val="90000"/>
              </a:lnSpc>
              <a:spcBef>
                <a:spcPts val="1100"/>
              </a:spcBef>
              <a:spcAft>
                <a:spcPts val="0"/>
              </a:spcAft>
              <a:buClr>
                <a:srgbClr val="000000"/>
              </a:buClr>
              <a:buSzPct val="100000"/>
              <a:buFontTx/>
              <a:buNone/>
              <a:tabLst/>
              <a:defRPr/>
            </a:pPr>
            <a:endParaRPr kumimoji="0" lang="en-US" sz="2400" b="1" i="0" u="none" strike="noStrike" kern="0" cap="none" spc="0" normalizeH="0" baseline="0" noProof="0" dirty="0">
              <a:ln>
                <a:noFill/>
              </a:ln>
              <a:solidFill>
                <a:srgbClr val="000000"/>
              </a:solidFill>
              <a:effectLst/>
              <a:uLnTx/>
              <a:uFillTx/>
              <a:latin typeface="Open Sans"/>
              <a:ea typeface="Open Sans"/>
              <a:cs typeface="Open Sans"/>
              <a:sym typeface="Open San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Arial" charset="0"/>
              <a:ea typeface="+mn-ea"/>
              <a:cs typeface="Arial" charset="0"/>
            </a:endParaRPr>
          </a:p>
        </p:txBody>
      </p:sp>
      <p:sp>
        <p:nvSpPr>
          <p:cNvPr id="4" name="Rectangle 3">
            <a:extLst>
              <a:ext uri="{FF2B5EF4-FFF2-40B4-BE49-F238E27FC236}">
                <a16:creationId xmlns:a16="http://schemas.microsoft.com/office/drawing/2014/main" id="{D4547FD5-022D-97BD-A45A-1A1DBEE8C4EB}"/>
              </a:ext>
            </a:extLst>
          </p:cNvPr>
          <p:cNvSpPr/>
          <p:nvPr/>
        </p:nvSpPr>
        <p:spPr>
          <a:xfrm>
            <a:off x="228600" y="196128"/>
            <a:ext cx="8308110" cy="769441"/>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1200" cap="none" spc="0" normalizeH="0" baseline="0" noProof="0" dirty="0">
                <a:ln>
                  <a:noFill/>
                </a:ln>
                <a:solidFill>
                  <a:srgbClr val="176F83"/>
                </a:solidFill>
                <a:effectLst/>
                <a:uLnTx/>
                <a:uFillTx/>
                <a:latin typeface="Calibri Light" panose="020F0302020204030204"/>
                <a:ea typeface="+mn-ea"/>
                <a:cs typeface="Arial" charset="0"/>
              </a:rPr>
              <a:t>JOPE: </a:t>
            </a:r>
            <a:r>
              <a:rPr kumimoji="0" lang="en-US" sz="2400" b="1" i="0" u="none" strike="noStrike" kern="1200" cap="none" spc="0" normalizeH="0" baseline="0" noProof="0" dirty="0">
                <a:ln>
                  <a:noFill/>
                </a:ln>
                <a:solidFill>
                  <a:srgbClr val="176F83"/>
                </a:solidFill>
                <a:effectLst/>
                <a:uLnTx/>
                <a:uFillTx/>
                <a:latin typeface="Calibri Light" panose="020F0302020204030204"/>
                <a:ea typeface="+mn-ea"/>
                <a:cs typeface="Arial" charset="0"/>
              </a:rPr>
              <a:t>https://link.springer.com/journal/148/collections </a:t>
            </a:r>
            <a:endParaRPr kumimoji="0" lang="en-US" sz="2400" b="1" i="0" u="sng" strike="noStrike" kern="1200" cap="none" spc="0" normalizeH="0" baseline="0" noProof="0" dirty="0">
              <a:ln>
                <a:noFill/>
              </a:ln>
              <a:solidFill>
                <a:srgbClr val="176F83"/>
              </a:solidFill>
              <a:effectLst/>
              <a:uLnTx/>
              <a:uFillTx/>
              <a:latin typeface="Calibri Light" panose="020F0302020204030204"/>
              <a:ea typeface="+mn-ea"/>
              <a:cs typeface="Arial" charset="0"/>
            </a:endParaRPr>
          </a:p>
        </p:txBody>
      </p:sp>
      <p:sp>
        <p:nvSpPr>
          <p:cNvPr id="6" name="Rectangle 5">
            <a:extLst>
              <a:ext uri="{FF2B5EF4-FFF2-40B4-BE49-F238E27FC236}">
                <a16:creationId xmlns:a16="http://schemas.microsoft.com/office/drawing/2014/main" id="{67067AD9-5FBA-A2AD-1365-844D0C5D0387}"/>
              </a:ext>
            </a:extLst>
          </p:cNvPr>
          <p:cNvSpPr/>
          <p:nvPr/>
        </p:nvSpPr>
        <p:spPr>
          <a:xfrm>
            <a:off x="4382655" y="5533065"/>
            <a:ext cx="838200" cy="369332"/>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charset="0"/>
                <a:ea typeface="+mn-ea"/>
                <a:cs typeface="Arial" charset="0"/>
              </a:rPr>
              <a:t>	</a:t>
            </a:r>
            <a:endParaRPr kumimoji="0" lang="en-US" sz="1100" b="0" i="0" u="none" strike="noStrike" kern="1200" cap="none" spc="0" normalizeH="0" baseline="0" noProof="0" dirty="0">
              <a:ln>
                <a:noFill/>
              </a:ln>
              <a:solidFill>
                <a:prstClr val="black"/>
              </a:solidFill>
              <a:effectLst/>
              <a:uLnTx/>
              <a:uFillTx/>
              <a:latin typeface="Arial" charset="0"/>
              <a:ea typeface="+mn-ea"/>
              <a:cs typeface="Arial" charset="0"/>
            </a:endParaRPr>
          </a:p>
        </p:txBody>
      </p:sp>
      <p:pic>
        <p:nvPicPr>
          <p:cNvPr id="15" name="Picture 14">
            <a:extLst>
              <a:ext uri="{FF2B5EF4-FFF2-40B4-BE49-F238E27FC236}">
                <a16:creationId xmlns:a16="http://schemas.microsoft.com/office/drawing/2014/main" id="{BE5EC3D1-C1D5-5AC4-2583-C8F646D69510}"/>
              </a:ext>
            </a:extLst>
          </p:cNvPr>
          <p:cNvPicPr>
            <a:picLocks noChangeAspect="1"/>
          </p:cNvPicPr>
          <p:nvPr/>
        </p:nvPicPr>
        <p:blipFill>
          <a:blip r:embed="rId4"/>
          <a:stretch>
            <a:fillRect/>
          </a:stretch>
        </p:blipFill>
        <p:spPr>
          <a:xfrm>
            <a:off x="3045823" y="5438756"/>
            <a:ext cx="2972956" cy="791561"/>
          </a:xfrm>
          <a:prstGeom prst="rect">
            <a:avLst/>
          </a:prstGeom>
        </p:spPr>
      </p:pic>
      <p:pic>
        <p:nvPicPr>
          <p:cNvPr id="7" name="Picture 6">
            <a:extLst>
              <a:ext uri="{FF2B5EF4-FFF2-40B4-BE49-F238E27FC236}">
                <a16:creationId xmlns:a16="http://schemas.microsoft.com/office/drawing/2014/main" id="{DD40EBBE-2BF5-88BF-4716-425284C9415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548" y="1906520"/>
            <a:ext cx="5486052" cy="1827280"/>
          </a:xfrm>
          <a:prstGeom prst="rect">
            <a:avLst/>
          </a:prstGeom>
        </p:spPr>
      </p:pic>
      <p:pic>
        <p:nvPicPr>
          <p:cNvPr id="8" name="Picture 7">
            <a:extLst>
              <a:ext uri="{FF2B5EF4-FFF2-40B4-BE49-F238E27FC236}">
                <a16:creationId xmlns:a16="http://schemas.microsoft.com/office/drawing/2014/main" id="{37212481-8E7D-9AFE-1F6B-59698A4DA44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94300" y="1257332"/>
            <a:ext cx="2445248" cy="3706562"/>
          </a:xfrm>
          <a:prstGeom prst="rect">
            <a:avLst/>
          </a:prstGeom>
        </p:spPr>
      </p:pic>
    </p:spTree>
    <p:extLst>
      <p:ext uri="{BB962C8B-B14F-4D97-AF65-F5344CB8AC3E}">
        <p14:creationId xmlns:p14="http://schemas.microsoft.com/office/powerpoint/2010/main" val="24718235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71232E-80AB-6586-E0C2-860998F30D83}"/>
            </a:ext>
          </a:extLst>
        </p:cNvPr>
        <p:cNvGrpSpPr/>
        <p:nvPr/>
      </p:nvGrpSpPr>
      <p:grpSpPr>
        <a:xfrm>
          <a:off x="0" y="0"/>
          <a:ext cx="0" cy="0"/>
          <a:chOff x="0" y="0"/>
          <a:chExt cx="0" cy="0"/>
        </a:xfrm>
      </p:grpSpPr>
      <p:sp>
        <p:nvSpPr>
          <p:cNvPr id="10" name="Текстово поле 9">
            <a:extLst>
              <a:ext uri="{FF2B5EF4-FFF2-40B4-BE49-F238E27FC236}">
                <a16:creationId xmlns:a16="http://schemas.microsoft.com/office/drawing/2014/main" id="{FF7A1D29-E6D7-395C-9B75-1FE11A17279D}"/>
              </a:ext>
            </a:extLst>
          </p:cNvPr>
          <p:cNvSpPr txBox="1"/>
          <p:nvPr/>
        </p:nvSpPr>
        <p:spPr>
          <a:xfrm>
            <a:off x="361949" y="5482458"/>
            <a:ext cx="2762251" cy="307777"/>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A4C5C"/>
                </a:solidFill>
                <a:effectLst/>
                <a:uLnTx/>
                <a:uFillTx/>
                <a:latin typeface="Bahnschrift Condensed" panose="020B0502040204020203" pitchFamily="34" charset="0"/>
                <a:ea typeface="+mn-ea"/>
                <a:cs typeface="Arial" charset="0"/>
              </a:rPr>
              <a:t>GLOBAL LABOR ORGANIZATION</a:t>
            </a:r>
            <a:endParaRPr kumimoji="0" lang="bg-BG" sz="1400" b="1" i="0" u="none" strike="noStrike" kern="1200" cap="none" spc="0" normalizeH="0" baseline="0" noProof="0" dirty="0">
              <a:ln>
                <a:noFill/>
              </a:ln>
              <a:solidFill>
                <a:srgbClr val="0A4C5C"/>
              </a:solidFill>
              <a:effectLst/>
              <a:uLnTx/>
              <a:uFillTx/>
              <a:latin typeface="Bahnschrift Condensed" panose="020B0502040204020203" pitchFamily="34" charset="0"/>
              <a:ea typeface="+mn-ea"/>
              <a:cs typeface="Arial" charset="0"/>
            </a:endParaRPr>
          </a:p>
        </p:txBody>
      </p:sp>
      <p:sp>
        <p:nvSpPr>
          <p:cNvPr id="11" name="Контейнер за долния колонтитул 6">
            <a:extLst>
              <a:ext uri="{FF2B5EF4-FFF2-40B4-BE49-F238E27FC236}">
                <a16:creationId xmlns:a16="http://schemas.microsoft.com/office/drawing/2014/main" id="{8999AB2B-CB54-59BB-6B74-0E6232FC84B1}"/>
              </a:ext>
            </a:extLst>
          </p:cNvPr>
          <p:cNvSpPr>
            <a:spLocks noGrp="1"/>
          </p:cNvSpPr>
          <p:nvPr>
            <p:ph type="ftr" idx="11"/>
          </p:nvPr>
        </p:nvSpPr>
        <p:spPr>
          <a:xfrm>
            <a:off x="3352800" y="5638800"/>
            <a:ext cx="2762250" cy="433512"/>
          </a:xfrm>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de-DE" sz="1350" b="0" i="0" u="none" strike="noStrike" kern="1200" cap="none" spc="0" normalizeH="0" baseline="0" noProof="0" dirty="0">
                <a:ln>
                  <a:noFill/>
                </a:ln>
                <a:solidFill>
                  <a:prstClr val="black">
                    <a:tint val="75000"/>
                  </a:prstClr>
                </a:solidFill>
                <a:effectLst/>
                <a:uLnTx/>
                <a:uFillTx/>
                <a:latin typeface="Calibri" panose="020F0502020204030204"/>
                <a:ea typeface="+mn-ea"/>
                <a:cs typeface="Arial" charset="0"/>
              </a:rPr>
              <a:t>Klaus F. Zimmermann</a:t>
            </a:r>
            <a:endParaRPr kumimoji="0" lang="bg-BG" sz="1350" b="0" i="0" u="none" strike="noStrike" kern="1200" cap="none" spc="0" normalizeH="0" baseline="0" noProof="0" dirty="0">
              <a:ln>
                <a:noFill/>
              </a:ln>
              <a:solidFill>
                <a:prstClr val="black">
                  <a:tint val="75000"/>
                </a:prstClr>
              </a:solidFill>
              <a:effectLst/>
              <a:uLnTx/>
              <a:uFillTx/>
              <a:latin typeface="Calibri" panose="020F0502020204030204"/>
              <a:ea typeface="+mn-ea"/>
              <a:cs typeface="Arial" charset="0"/>
            </a:endParaRPr>
          </a:p>
        </p:txBody>
      </p:sp>
      <p:sp>
        <p:nvSpPr>
          <p:cNvPr id="3" name="Правоъгълник 2">
            <a:extLst>
              <a:ext uri="{FF2B5EF4-FFF2-40B4-BE49-F238E27FC236}">
                <a16:creationId xmlns:a16="http://schemas.microsoft.com/office/drawing/2014/main" id="{F7362493-41A9-59C1-1606-31EA44A9F9D1}"/>
              </a:ext>
            </a:extLst>
          </p:cNvPr>
          <p:cNvSpPr/>
          <p:nvPr/>
        </p:nvSpPr>
        <p:spPr>
          <a:xfrm>
            <a:off x="0" y="6281760"/>
            <a:ext cx="9144000" cy="589856"/>
          </a:xfrm>
          <a:prstGeom prst="rect">
            <a:avLst/>
          </a:prstGeom>
          <a:solidFill>
            <a:srgbClr val="176F83"/>
          </a:solidFill>
          <a:ln>
            <a:noFill/>
          </a:ln>
        </p:spPr>
        <p:style>
          <a:lnRef idx="0">
            <a:scrgbClr r="0" g="0" b="0"/>
          </a:lnRef>
          <a:fillRef idx="1003">
            <a:schemeClr val="dk2"/>
          </a:fillRef>
          <a:effectRef idx="0">
            <a:scrgbClr r="0" g="0" b="0"/>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bg-BG"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2" name="Picture 2">
            <a:extLst>
              <a:ext uri="{FF2B5EF4-FFF2-40B4-BE49-F238E27FC236}">
                <a16:creationId xmlns:a16="http://schemas.microsoft.com/office/drawing/2014/main" id="{43DBD1D0-E0BE-D45A-DAFD-DADC1FD0BC5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79690" y="5546330"/>
            <a:ext cx="589855" cy="589855"/>
          </a:xfrm>
          <a:prstGeom prst="rect">
            <a:avLst/>
          </a:prstGeom>
        </p:spPr>
      </p:pic>
      <p:sp>
        <p:nvSpPr>
          <p:cNvPr id="4" name="Rectangle 3">
            <a:extLst>
              <a:ext uri="{FF2B5EF4-FFF2-40B4-BE49-F238E27FC236}">
                <a16:creationId xmlns:a16="http://schemas.microsoft.com/office/drawing/2014/main" id="{2C3CDE78-04F4-01C8-6603-28660AFE8F6A}"/>
              </a:ext>
            </a:extLst>
          </p:cNvPr>
          <p:cNvSpPr/>
          <p:nvPr/>
        </p:nvSpPr>
        <p:spPr>
          <a:xfrm>
            <a:off x="668694" y="535552"/>
            <a:ext cx="2667000" cy="2800767"/>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4400" b="1" i="0" u="none" strike="noStrike" kern="1200" cap="none" spc="0" normalizeH="0" baseline="0" noProof="0" dirty="0">
              <a:ln>
                <a:noFill/>
              </a:ln>
              <a:solidFill>
                <a:srgbClr val="176F83"/>
              </a:solidFill>
              <a:effectLst/>
              <a:uLnTx/>
              <a:uFillTx/>
              <a:latin typeface="Calibri Light" panose="020F0302020204030204"/>
              <a:ea typeface="+mn-ea"/>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1200" cap="none" spc="0" normalizeH="0" baseline="0" noProof="0" dirty="0">
                <a:ln>
                  <a:noFill/>
                </a:ln>
                <a:solidFill>
                  <a:srgbClr val="176F83"/>
                </a:solidFill>
                <a:effectLst/>
                <a:uLnTx/>
                <a:uFillTx/>
                <a:latin typeface="Calibri Light" panose="020F0302020204030204"/>
                <a:ea typeface="+mn-ea"/>
                <a:cs typeface="Arial" charset="0"/>
              </a:rPr>
              <a:t>Life expectancy</a:t>
            </a:r>
            <a:br>
              <a:rPr kumimoji="0" lang="en-US" sz="4400" b="1" i="0" u="none" strike="noStrike" kern="1200" cap="none" spc="0" normalizeH="0" baseline="0" noProof="0" dirty="0">
                <a:ln>
                  <a:noFill/>
                </a:ln>
                <a:solidFill>
                  <a:srgbClr val="176F83"/>
                </a:solidFill>
                <a:effectLst/>
                <a:uLnTx/>
                <a:uFillTx/>
                <a:latin typeface="Calibri Light" panose="020F0302020204030204"/>
                <a:ea typeface="+mn-ea"/>
                <a:cs typeface="Arial" charset="0"/>
              </a:rPr>
            </a:br>
            <a:r>
              <a:rPr kumimoji="0" lang="en-US" sz="4400" b="1" i="0" u="none" strike="noStrike" kern="1200" cap="none" spc="0" normalizeH="0" baseline="0" noProof="0" dirty="0">
                <a:ln>
                  <a:noFill/>
                </a:ln>
                <a:solidFill>
                  <a:srgbClr val="176F83"/>
                </a:solidFill>
                <a:effectLst/>
                <a:uLnTx/>
                <a:uFillTx/>
                <a:latin typeface="Calibri Light" panose="020F0302020204030204"/>
                <a:ea typeface="+mn-ea"/>
                <a:cs typeface="Arial" charset="0"/>
              </a:rPr>
              <a:t>&amp; fertility</a:t>
            </a:r>
            <a:endParaRPr kumimoji="0" lang="en-US" sz="2800" b="1" i="0" u="none" strike="noStrike" kern="1200" cap="none" spc="0" normalizeH="0" baseline="0" noProof="0" dirty="0">
              <a:ln>
                <a:noFill/>
              </a:ln>
              <a:solidFill>
                <a:srgbClr val="176F83"/>
              </a:solidFill>
              <a:effectLst/>
              <a:uLnTx/>
              <a:uFillTx/>
              <a:latin typeface="Calibri Light" panose="020F0302020204030204"/>
              <a:ea typeface="+mn-ea"/>
              <a:cs typeface="Arial" charset="0"/>
            </a:endParaRPr>
          </a:p>
        </p:txBody>
      </p:sp>
      <p:pic>
        <p:nvPicPr>
          <p:cNvPr id="5" name="Picture 4">
            <a:extLst>
              <a:ext uri="{FF2B5EF4-FFF2-40B4-BE49-F238E27FC236}">
                <a16:creationId xmlns:a16="http://schemas.microsoft.com/office/drawing/2014/main" id="{07C21412-C055-E5C6-125C-691BFFFE7CCE}"/>
              </a:ext>
            </a:extLst>
          </p:cNvPr>
          <p:cNvPicPr>
            <a:picLocks noChangeAspect="1"/>
          </p:cNvPicPr>
          <p:nvPr/>
        </p:nvPicPr>
        <p:blipFill>
          <a:blip r:embed="rId5"/>
          <a:stretch>
            <a:fillRect/>
          </a:stretch>
        </p:blipFill>
        <p:spPr>
          <a:xfrm>
            <a:off x="2971800" y="5299911"/>
            <a:ext cx="2972956" cy="791561"/>
          </a:xfrm>
          <a:prstGeom prst="rect">
            <a:avLst/>
          </a:prstGeom>
        </p:spPr>
      </p:pic>
      <p:pic>
        <p:nvPicPr>
          <p:cNvPr id="13" name="1730300802141">
            <a:hlinkClick r:id="" action="ppaction://media"/>
            <a:extLst>
              <a:ext uri="{FF2B5EF4-FFF2-40B4-BE49-F238E27FC236}">
                <a16:creationId xmlns:a16="http://schemas.microsoft.com/office/drawing/2014/main" id="{5B2265FA-1A19-A756-8A32-5F67A55F0395}"/>
              </a:ext>
            </a:extLst>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3726513" y="382415"/>
            <a:ext cx="4364469" cy="4449431"/>
          </a:xfrm>
          <a:prstGeom prst="rect">
            <a:avLst/>
          </a:prstGeom>
        </p:spPr>
      </p:pic>
      <p:sp>
        <p:nvSpPr>
          <p:cNvPr id="15" name="TextBox 14">
            <a:extLst>
              <a:ext uri="{FF2B5EF4-FFF2-40B4-BE49-F238E27FC236}">
                <a16:creationId xmlns:a16="http://schemas.microsoft.com/office/drawing/2014/main" id="{9B43A7BF-3363-7277-089A-007A3E45C366}"/>
              </a:ext>
            </a:extLst>
          </p:cNvPr>
          <p:cNvSpPr txBox="1"/>
          <p:nvPr/>
        </p:nvSpPr>
        <p:spPr>
          <a:xfrm>
            <a:off x="329816" y="4831846"/>
            <a:ext cx="6793394" cy="369332"/>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charset="0"/>
                <a:ea typeface="+mn-ea"/>
                <a:cs typeface="Arial" charset="0"/>
              </a:rPr>
              <a:t>Source: United Nations, World Population Prospects 2024</a:t>
            </a:r>
            <a:endParaRPr kumimoji="0" lang="en-DE" sz="1800" b="0" i="0" u="none" strike="noStrike" kern="1200" cap="none" spc="0" normalizeH="0" baseline="0" noProof="0" dirty="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2851112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5000"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0">
                <p:cTn id="7" fill="hold" display="0">
                  <p:stCondLst>
                    <p:cond delay="indefinite"/>
                  </p:stCondLst>
                </p:cTn>
                <p:tgtEl>
                  <p:spTgt spid="13"/>
                </p:tgtEl>
              </p:cMediaNode>
            </p:video>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3"/>
                                        </p:tgtEl>
                                      </p:cBhvr>
                                    </p:cmd>
                                  </p:childTnLst>
                                </p:cTn>
                              </p:par>
                            </p:childTnLst>
                          </p:cTn>
                        </p:par>
                      </p:childTnLst>
                    </p:cTn>
                  </p:par>
                </p:childTnLst>
              </p:cTn>
              <p:nextCondLst>
                <p:cond evt="onClick" delay="0">
                  <p:tgtEl>
                    <p:spTgt spid="13"/>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440461-6554-6185-1F7B-F21EE9A9E843}"/>
            </a:ext>
          </a:extLst>
        </p:cNvPr>
        <p:cNvGrpSpPr/>
        <p:nvPr/>
      </p:nvGrpSpPr>
      <p:grpSpPr>
        <a:xfrm>
          <a:off x="0" y="0"/>
          <a:ext cx="0" cy="0"/>
          <a:chOff x="0" y="0"/>
          <a:chExt cx="0" cy="0"/>
        </a:xfrm>
      </p:grpSpPr>
      <p:sp>
        <p:nvSpPr>
          <p:cNvPr id="10" name="Текстово поле 9">
            <a:extLst>
              <a:ext uri="{FF2B5EF4-FFF2-40B4-BE49-F238E27FC236}">
                <a16:creationId xmlns:a16="http://schemas.microsoft.com/office/drawing/2014/main" id="{D8A7E80E-6162-C7D3-E41B-263476230216}"/>
              </a:ext>
            </a:extLst>
          </p:cNvPr>
          <p:cNvSpPr txBox="1"/>
          <p:nvPr/>
        </p:nvSpPr>
        <p:spPr>
          <a:xfrm>
            <a:off x="361949" y="5482458"/>
            <a:ext cx="2762251" cy="307777"/>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A4C5C"/>
                </a:solidFill>
                <a:effectLst/>
                <a:uLnTx/>
                <a:uFillTx/>
                <a:latin typeface="Bahnschrift Condensed" panose="020B0502040204020203" pitchFamily="34" charset="0"/>
                <a:ea typeface="+mn-ea"/>
                <a:cs typeface="Arial" charset="0"/>
              </a:rPr>
              <a:t>GLOBAL LABOR ORGANIZATION</a:t>
            </a:r>
            <a:endParaRPr kumimoji="0" lang="bg-BG" sz="1400" b="1" i="0" u="none" strike="noStrike" kern="1200" cap="none" spc="0" normalizeH="0" baseline="0" noProof="0" dirty="0">
              <a:ln>
                <a:noFill/>
              </a:ln>
              <a:solidFill>
                <a:srgbClr val="0A4C5C"/>
              </a:solidFill>
              <a:effectLst/>
              <a:uLnTx/>
              <a:uFillTx/>
              <a:latin typeface="Bahnschrift Condensed" panose="020B0502040204020203" pitchFamily="34" charset="0"/>
              <a:ea typeface="+mn-ea"/>
              <a:cs typeface="Arial" charset="0"/>
            </a:endParaRPr>
          </a:p>
        </p:txBody>
      </p:sp>
      <p:sp>
        <p:nvSpPr>
          <p:cNvPr id="11" name="Контейнер за долния колонтитул 6">
            <a:extLst>
              <a:ext uri="{FF2B5EF4-FFF2-40B4-BE49-F238E27FC236}">
                <a16:creationId xmlns:a16="http://schemas.microsoft.com/office/drawing/2014/main" id="{D369281A-D94F-A470-8A18-E5E448F3801C}"/>
              </a:ext>
            </a:extLst>
          </p:cNvPr>
          <p:cNvSpPr>
            <a:spLocks noGrp="1"/>
          </p:cNvSpPr>
          <p:nvPr>
            <p:ph type="ftr" idx="11"/>
          </p:nvPr>
        </p:nvSpPr>
        <p:spPr>
          <a:xfrm>
            <a:off x="3352800" y="5638800"/>
            <a:ext cx="2762250" cy="433512"/>
          </a:xfrm>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de-DE" sz="1350" b="0" i="0" u="none" strike="noStrike" kern="1200" cap="none" spc="0" normalizeH="0" baseline="0" noProof="0" dirty="0">
                <a:ln>
                  <a:noFill/>
                </a:ln>
                <a:solidFill>
                  <a:prstClr val="black">
                    <a:tint val="75000"/>
                  </a:prstClr>
                </a:solidFill>
                <a:effectLst/>
                <a:uLnTx/>
                <a:uFillTx/>
                <a:latin typeface="Calibri" panose="020F0502020204030204"/>
                <a:ea typeface="+mn-ea"/>
                <a:cs typeface="Arial" charset="0"/>
              </a:rPr>
              <a:t>Klaus F. Zimmermann</a:t>
            </a:r>
            <a:endParaRPr kumimoji="0" lang="bg-BG" sz="1350" b="0" i="0" u="none" strike="noStrike" kern="1200" cap="none" spc="0" normalizeH="0" baseline="0" noProof="0" dirty="0">
              <a:ln>
                <a:noFill/>
              </a:ln>
              <a:solidFill>
                <a:prstClr val="black">
                  <a:tint val="75000"/>
                </a:prstClr>
              </a:solidFill>
              <a:effectLst/>
              <a:uLnTx/>
              <a:uFillTx/>
              <a:latin typeface="Calibri" panose="020F0502020204030204"/>
              <a:ea typeface="+mn-ea"/>
              <a:cs typeface="Arial" charset="0"/>
            </a:endParaRPr>
          </a:p>
        </p:txBody>
      </p:sp>
      <p:sp>
        <p:nvSpPr>
          <p:cNvPr id="3" name="Правоъгълник 2">
            <a:extLst>
              <a:ext uri="{FF2B5EF4-FFF2-40B4-BE49-F238E27FC236}">
                <a16:creationId xmlns:a16="http://schemas.microsoft.com/office/drawing/2014/main" id="{9F4C2F71-7360-50D0-4542-50AAE20FBE0B}"/>
              </a:ext>
            </a:extLst>
          </p:cNvPr>
          <p:cNvSpPr/>
          <p:nvPr/>
        </p:nvSpPr>
        <p:spPr>
          <a:xfrm>
            <a:off x="0" y="6281760"/>
            <a:ext cx="9144000" cy="589856"/>
          </a:xfrm>
          <a:prstGeom prst="rect">
            <a:avLst/>
          </a:prstGeom>
          <a:solidFill>
            <a:srgbClr val="176F83"/>
          </a:solidFill>
          <a:ln>
            <a:noFill/>
          </a:ln>
        </p:spPr>
        <p:style>
          <a:lnRef idx="0">
            <a:scrgbClr r="0" g="0" b="0"/>
          </a:lnRef>
          <a:fillRef idx="1003">
            <a:schemeClr val="dk2"/>
          </a:fillRef>
          <a:effectRef idx="0">
            <a:scrgbClr r="0" g="0" b="0"/>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bg-BG"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2" name="Picture 2">
            <a:extLst>
              <a:ext uri="{FF2B5EF4-FFF2-40B4-BE49-F238E27FC236}">
                <a16:creationId xmlns:a16="http://schemas.microsoft.com/office/drawing/2014/main" id="{EEB62DF8-A543-100B-E74C-3249AFC3612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79690" y="5546330"/>
            <a:ext cx="589855" cy="589855"/>
          </a:xfrm>
          <a:prstGeom prst="rect">
            <a:avLst/>
          </a:prstGeom>
        </p:spPr>
      </p:pic>
      <p:sp>
        <p:nvSpPr>
          <p:cNvPr id="2" name="Rectangle 1">
            <a:extLst>
              <a:ext uri="{FF2B5EF4-FFF2-40B4-BE49-F238E27FC236}">
                <a16:creationId xmlns:a16="http://schemas.microsoft.com/office/drawing/2014/main" id="{868D7AC8-9FB3-5F54-625C-1BD33E05FCD9}"/>
              </a:ext>
            </a:extLst>
          </p:cNvPr>
          <p:cNvSpPr/>
          <p:nvPr/>
        </p:nvSpPr>
        <p:spPr>
          <a:xfrm>
            <a:off x="600074" y="1406788"/>
            <a:ext cx="7943852" cy="3662541"/>
          </a:xfrm>
          <a:prstGeom prst="rect">
            <a:avLst/>
          </a:prstGeom>
        </p:spPr>
        <p:txBody>
          <a:bodyPr wrap="square">
            <a:spAutoFit/>
          </a:bodyPr>
          <a:lstStyle/>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000" b="1" i="0" u="none" strike="noStrike" kern="1200" cap="none" spc="0" normalizeH="0" baseline="0" noProof="0" dirty="0">
                <a:ln>
                  <a:noFill/>
                </a:ln>
                <a:effectLst/>
                <a:uLnTx/>
                <a:uFillTx/>
                <a:latin typeface="Arial" charset="0"/>
                <a:ea typeface="+mn-ea"/>
                <a:cs typeface="Arial" charset="0"/>
              </a:rPr>
              <a:t>From Malthus to Brentano, Becker &amp; Becker &amp; Lewis</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2000" b="1" i="0" u="none" strike="noStrike" kern="1200" cap="none" spc="0" normalizeH="0" baseline="0" noProof="0" dirty="0">
              <a:ln>
                <a:noFill/>
              </a:ln>
              <a:solidFill>
                <a:prstClr val="black"/>
              </a:solidFill>
              <a:effectLst/>
              <a:uLnTx/>
              <a:uFillTx/>
              <a:latin typeface="Arial" charset="0"/>
              <a:ea typeface="+mn-ea"/>
              <a:cs typeface="Arial"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latin typeface="Arial" charset="0"/>
                <a:ea typeface="+mn-ea"/>
                <a:cs typeface="Arial" charset="0"/>
              </a:rPr>
              <a:t>Is the fertility &amp; development curve inverse J-shaped?</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2000" b="1" i="0" u="none" strike="noStrike" kern="1200" cap="none" spc="0" normalizeH="0" baseline="0" noProof="0" dirty="0">
              <a:ln>
                <a:noFill/>
              </a:ln>
              <a:solidFill>
                <a:prstClr val="black"/>
              </a:solidFill>
              <a:effectLst/>
              <a:uLnTx/>
              <a:uFillTx/>
              <a:latin typeface="Arial" charset="0"/>
              <a:ea typeface="+mn-ea"/>
              <a:cs typeface="Arial"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latin typeface="Arial" charset="0"/>
                <a:ea typeface="+mn-ea"/>
                <a:cs typeface="Arial" charset="0"/>
              </a:rPr>
              <a:t>Is the quantity-quality model of fertility choice outdated?</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2000" b="1" i="0" u="none" strike="noStrike" kern="1200" cap="none" spc="0" normalizeH="0" baseline="0" noProof="0" dirty="0">
              <a:ln>
                <a:noFill/>
              </a:ln>
              <a:solidFill>
                <a:prstClr val="black"/>
              </a:solidFill>
              <a:effectLst/>
              <a:uLnTx/>
              <a:uFillTx/>
              <a:latin typeface="Arial" charset="0"/>
              <a:ea typeface="+mn-ea"/>
              <a:cs typeface="Arial"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latin typeface="Arial" charset="0"/>
                <a:ea typeface="+mn-ea"/>
                <a:cs typeface="Arial" charset="0"/>
              </a:rPr>
              <a:t>Policy concerns and research issues</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2000" b="1" i="0" u="none" strike="noStrike" kern="1200" cap="none" spc="0" normalizeH="0" baseline="0" noProof="0" dirty="0">
              <a:ln>
                <a:noFill/>
              </a:ln>
              <a:solidFill>
                <a:prstClr val="black"/>
              </a:solidFill>
              <a:effectLst/>
              <a:uLnTx/>
              <a:uFillTx/>
              <a:latin typeface="Arial" charset="0"/>
              <a:ea typeface="+mn-ea"/>
              <a:cs typeface="Arial" charset="0"/>
            </a:endParaRP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0070C0"/>
                </a:solidFill>
                <a:effectLst/>
                <a:uLnTx/>
                <a:uFillTx/>
                <a:latin typeface="Arial" charset="0"/>
                <a:ea typeface="+mn-ea"/>
                <a:cs typeface="Arial" charset="0"/>
              </a:rPr>
              <a:t>More on family &amp; population policy with an eye on Iceland</a:t>
            </a:r>
            <a:br>
              <a:rPr kumimoji="0" lang="en-US" sz="2400" b="1" i="0" u="none" strike="noStrike" kern="1200" cap="none" spc="0" normalizeH="0" baseline="0" noProof="0" dirty="0">
                <a:ln>
                  <a:noFill/>
                </a:ln>
                <a:solidFill>
                  <a:srgbClr val="0070C0"/>
                </a:solidFill>
                <a:effectLst/>
                <a:uLnTx/>
                <a:uFillTx/>
                <a:latin typeface="Arial" charset="0"/>
                <a:ea typeface="+mn-ea"/>
                <a:cs typeface="Arial" charset="0"/>
              </a:rPr>
            </a:br>
            <a:endParaRPr kumimoji="0" lang="en-US" sz="2400" b="1" i="0" u="none" strike="noStrike" kern="1200" cap="none" spc="0" normalizeH="0" baseline="0" noProof="0" dirty="0">
              <a:ln>
                <a:noFill/>
              </a:ln>
              <a:solidFill>
                <a:srgbClr val="0070C0"/>
              </a:solidFill>
              <a:effectLst/>
              <a:uLnTx/>
              <a:uFillTx/>
              <a:latin typeface="Arial" charset="0"/>
              <a:ea typeface="+mn-ea"/>
              <a:cs typeface="Arial" charset="0"/>
            </a:endParaRPr>
          </a:p>
        </p:txBody>
      </p:sp>
      <p:sp>
        <p:nvSpPr>
          <p:cNvPr id="4" name="Rectangle 3">
            <a:extLst>
              <a:ext uri="{FF2B5EF4-FFF2-40B4-BE49-F238E27FC236}">
                <a16:creationId xmlns:a16="http://schemas.microsoft.com/office/drawing/2014/main" id="{A4C44B0F-371D-E17E-7247-B470353D7CB7}"/>
              </a:ext>
            </a:extLst>
          </p:cNvPr>
          <p:cNvSpPr/>
          <p:nvPr/>
        </p:nvSpPr>
        <p:spPr>
          <a:xfrm>
            <a:off x="685800" y="283654"/>
            <a:ext cx="8153400" cy="769441"/>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1200" cap="none" spc="0" normalizeH="0" baseline="0" noProof="0" dirty="0">
                <a:ln>
                  <a:noFill/>
                </a:ln>
                <a:solidFill>
                  <a:srgbClr val="176F83"/>
                </a:solidFill>
                <a:effectLst/>
                <a:uLnTx/>
                <a:uFillTx/>
                <a:latin typeface="Calibri Light" panose="020F0302020204030204"/>
                <a:ea typeface="+mn-ea"/>
                <a:cs typeface="Arial" charset="0"/>
              </a:rPr>
              <a:t>Outline</a:t>
            </a:r>
            <a:endParaRPr kumimoji="0" lang="en-US" sz="2800" b="1" i="0" u="none" strike="noStrike" kern="1200" cap="none" spc="0" normalizeH="0" baseline="0" noProof="0" dirty="0">
              <a:ln>
                <a:noFill/>
              </a:ln>
              <a:solidFill>
                <a:srgbClr val="176F83"/>
              </a:solidFill>
              <a:effectLst/>
              <a:uLnTx/>
              <a:uFillTx/>
              <a:latin typeface="Calibri Light" panose="020F0302020204030204"/>
              <a:ea typeface="+mn-ea"/>
              <a:cs typeface="Arial" charset="0"/>
            </a:endParaRPr>
          </a:p>
        </p:txBody>
      </p:sp>
      <p:pic>
        <p:nvPicPr>
          <p:cNvPr id="5" name="Picture 4">
            <a:extLst>
              <a:ext uri="{FF2B5EF4-FFF2-40B4-BE49-F238E27FC236}">
                <a16:creationId xmlns:a16="http://schemas.microsoft.com/office/drawing/2014/main" id="{5B0C68CF-65BF-A777-3FAB-286CA81663B9}"/>
              </a:ext>
            </a:extLst>
          </p:cNvPr>
          <p:cNvPicPr>
            <a:picLocks noChangeAspect="1"/>
          </p:cNvPicPr>
          <p:nvPr/>
        </p:nvPicPr>
        <p:blipFill>
          <a:blip r:embed="rId3"/>
          <a:stretch>
            <a:fillRect/>
          </a:stretch>
        </p:blipFill>
        <p:spPr>
          <a:xfrm>
            <a:off x="2971800" y="5299911"/>
            <a:ext cx="2972956" cy="791561"/>
          </a:xfrm>
          <a:prstGeom prst="rect">
            <a:avLst/>
          </a:prstGeom>
        </p:spPr>
      </p:pic>
    </p:spTree>
    <p:extLst>
      <p:ext uri="{BB962C8B-B14F-4D97-AF65-F5344CB8AC3E}">
        <p14:creationId xmlns:p14="http://schemas.microsoft.com/office/powerpoint/2010/main" val="5984413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BEF3FA-15EA-1448-5D3F-D6186D0398A7}"/>
            </a:ext>
          </a:extLst>
        </p:cNvPr>
        <p:cNvGrpSpPr/>
        <p:nvPr/>
      </p:nvGrpSpPr>
      <p:grpSpPr>
        <a:xfrm>
          <a:off x="0" y="0"/>
          <a:ext cx="0" cy="0"/>
          <a:chOff x="0" y="0"/>
          <a:chExt cx="0" cy="0"/>
        </a:xfrm>
      </p:grpSpPr>
      <p:sp>
        <p:nvSpPr>
          <p:cNvPr id="10" name="Текстово поле 9">
            <a:extLst>
              <a:ext uri="{FF2B5EF4-FFF2-40B4-BE49-F238E27FC236}">
                <a16:creationId xmlns:a16="http://schemas.microsoft.com/office/drawing/2014/main" id="{BAC87765-C568-BB35-113D-C788BA97495D}"/>
              </a:ext>
            </a:extLst>
          </p:cNvPr>
          <p:cNvSpPr txBox="1"/>
          <p:nvPr/>
        </p:nvSpPr>
        <p:spPr>
          <a:xfrm>
            <a:off x="361949" y="5482458"/>
            <a:ext cx="2762251" cy="307777"/>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A4C5C"/>
                </a:solidFill>
                <a:effectLst/>
                <a:uLnTx/>
                <a:uFillTx/>
                <a:latin typeface="Bahnschrift Condensed" panose="020B0502040204020203" pitchFamily="34" charset="0"/>
                <a:ea typeface="+mn-ea"/>
                <a:cs typeface="Arial" charset="0"/>
              </a:rPr>
              <a:t>GLOBAL LABOR ORGANIZATION</a:t>
            </a:r>
            <a:endParaRPr kumimoji="0" lang="bg-BG" sz="1400" b="1" i="0" u="none" strike="noStrike" kern="1200" cap="none" spc="0" normalizeH="0" baseline="0" noProof="0" dirty="0">
              <a:ln>
                <a:noFill/>
              </a:ln>
              <a:solidFill>
                <a:srgbClr val="0A4C5C"/>
              </a:solidFill>
              <a:effectLst/>
              <a:uLnTx/>
              <a:uFillTx/>
              <a:latin typeface="Bahnschrift Condensed" panose="020B0502040204020203" pitchFamily="34" charset="0"/>
              <a:ea typeface="+mn-ea"/>
              <a:cs typeface="Arial" charset="0"/>
            </a:endParaRPr>
          </a:p>
        </p:txBody>
      </p:sp>
      <p:sp>
        <p:nvSpPr>
          <p:cNvPr id="11" name="Контейнер за долния колонтитул 6">
            <a:extLst>
              <a:ext uri="{FF2B5EF4-FFF2-40B4-BE49-F238E27FC236}">
                <a16:creationId xmlns:a16="http://schemas.microsoft.com/office/drawing/2014/main" id="{431FF17E-46BC-C84B-A560-CB8CE62A1911}"/>
              </a:ext>
            </a:extLst>
          </p:cNvPr>
          <p:cNvSpPr>
            <a:spLocks noGrp="1"/>
          </p:cNvSpPr>
          <p:nvPr>
            <p:ph type="ftr" idx="11"/>
          </p:nvPr>
        </p:nvSpPr>
        <p:spPr>
          <a:xfrm>
            <a:off x="3352800" y="5638800"/>
            <a:ext cx="2762250" cy="433512"/>
          </a:xfrm>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de-DE" sz="1350" b="0" i="0" u="none" strike="noStrike" kern="1200" cap="none" spc="0" normalizeH="0" baseline="0" noProof="0" dirty="0">
                <a:ln>
                  <a:noFill/>
                </a:ln>
                <a:solidFill>
                  <a:prstClr val="black">
                    <a:tint val="75000"/>
                  </a:prstClr>
                </a:solidFill>
                <a:effectLst/>
                <a:uLnTx/>
                <a:uFillTx/>
                <a:latin typeface="Calibri" panose="020F0502020204030204"/>
                <a:ea typeface="+mn-ea"/>
                <a:cs typeface="Arial" charset="0"/>
              </a:rPr>
              <a:t>Klaus F. Zimmermann</a:t>
            </a:r>
            <a:endParaRPr kumimoji="0" lang="bg-BG" sz="1350" b="0" i="0" u="none" strike="noStrike" kern="1200" cap="none" spc="0" normalizeH="0" baseline="0" noProof="0" dirty="0">
              <a:ln>
                <a:noFill/>
              </a:ln>
              <a:solidFill>
                <a:prstClr val="black">
                  <a:tint val="75000"/>
                </a:prstClr>
              </a:solidFill>
              <a:effectLst/>
              <a:uLnTx/>
              <a:uFillTx/>
              <a:latin typeface="Calibri" panose="020F0502020204030204"/>
              <a:ea typeface="+mn-ea"/>
              <a:cs typeface="Arial" charset="0"/>
            </a:endParaRPr>
          </a:p>
        </p:txBody>
      </p:sp>
      <p:sp>
        <p:nvSpPr>
          <p:cNvPr id="3" name="Правоъгълник 2">
            <a:extLst>
              <a:ext uri="{FF2B5EF4-FFF2-40B4-BE49-F238E27FC236}">
                <a16:creationId xmlns:a16="http://schemas.microsoft.com/office/drawing/2014/main" id="{140177C1-6862-774C-4E1A-963FC46A46C8}"/>
              </a:ext>
            </a:extLst>
          </p:cNvPr>
          <p:cNvSpPr/>
          <p:nvPr/>
        </p:nvSpPr>
        <p:spPr>
          <a:xfrm>
            <a:off x="0" y="6281760"/>
            <a:ext cx="9144000" cy="589856"/>
          </a:xfrm>
          <a:prstGeom prst="rect">
            <a:avLst/>
          </a:prstGeom>
          <a:solidFill>
            <a:srgbClr val="176F83"/>
          </a:solidFill>
          <a:ln>
            <a:noFill/>
          </a:ln>
        </p:spPr>
        <p:style>
          <a:lnRef idx="0">
            <a:scrgbClr r="0" g="0" b="0"/>
          </a:lnRef>
          <a:fillRef idx="1003">
            <a:schemeClr val="dk2"/>
          </a:fillRef>
          <a:effectRef idx="0">
            <a:scrgbClr r="0" g="0" b="0"/>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bg-BG"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2" name="Picture 2">
            <a:extLst>
              <a:ext uri="{FF2B5EF4-FFF2-40B4-BE49-F238E27FC236}">
                <a16:creationId xmlns:a16="http://schemas.microsoft.com/office/drawing/2014/main" id="{1B03A8DC-0849-F81B-0DF1-0CD266CA8E1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79690" y="5546330"/>
            <a:ext cx="589855" cy="589855"/>
          </a:xfrm>
          <a:prstGeom prst="rect">
            <a:avLst/>
          </a:prstGeom>
        </p:spPr>
      </p:pic>
      <p:sp>
        <p:nvSpPr>
          <p:cNvPr id="4" name="Rectangle 3">
            <a:extLst>
              <a:ext uri="{FF2B5EF4-FFF2-40B4-BE49-F238E27FC236}">
                <a16:creationId xmlns:a16="http://schemas.microsoft.com/office/drawing/2014/main" id="{3F06FA92-D351-2C46-2D3A-4BB1A93C0ED9}"/>
              </a:ext>
            </a:extLst>
          </p:cNvPr>
          <p:cNvSpPr/>
          <p:nvPr/>
        </p:nvSpPr>
        <p:spPr>
          <a:xfrm>
            <a:off x="685800" y="283654"/>
            <a:ext cx="8153400" cy="646331"/>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176F83"/>
                </a:solidFill>
                <a:effectLst/>
                <a:uLnTx/>
                <a:uFillTx/>
                <a:latin typeface="Calibri Light" panose="020F0302020204030204"/>
                <a:ea typeface="+mn-ea"/>
                <a:cs typeface="Arial" charset="0"/>
              </a:rPr>
              <a:t>Fertility, Income, and Development I</a:t>
            </a:r>
            <a:endParaRPr kumimoji="0" lang="en-US" sz="4400" b="1" i="0" u="none" strike="noStrike" kern="1200" cap="none" spc="0" normalizeH="0" baseline="0" noProof="0" dirty="0">
              <a:ln>
                <a:noFill/>
              </a:ln>
              <a:solidFill>
                <a:srgbClr val="176F83"/>
              </a:solidFill>
              <a:effectLst/>
              <a:uLnTx/>
              <a:uFillTx/>
              <a:latin typeface="Calibri Light" panose="020F0302020204030204"/>
              <a:ea typeface="+mn-ea"/>
              <a:cs typeface="Arial" charset="0"/>
            </a:endParaRPr>
          </a:p>
        </p:txBody>
      </p:sp>
      <p:pic>
        <p:nvPicPr>
          <p:cNvPr id="5" name="Picture 4">
            <a:extLst>
              <a:ext uri="{FF2B5EF4-FFF2-40B4-BE49-F238E27FC236}">
                <a16:creationId xmlns:a16="http://schemas.microsoft.com/office/drawing/2014/main" id="{B4858B66-E6A6-3B73-F95B-D763067D5525}"/>
              </a:ext>
            </a:extLst>
          </p:cNvPr>
          <p:cNvPicPr>
            <a:picLocks noChangeAspect="1"/>
          </p:cNvPicPr>
          <p:nvPr/>
        </p:nvPicPr>
        <p:blipFill>
          <a:blip r:embed="rId3"/>
          <a:stretch>
            <a:fillRect/>
          </a:stretch>
        </p:blipFill>
        <p:spPr>
          <a:xfrm>
            <a:off x="2971800" y="5299911"/>
            <a:ext cx="2972956" cy="791561"/>
          </a:xfrm>
          <a:prstGeom prst="rect">
            <a:avLst/>
          </a:prstGeom>
        </p:spPr>
      </p:pic>
      <p:sp>
        <p:nvSpPr>
          <p:cNvPr id="8" name="TextBox 7">
            <a:extLst>
              <a:ext uri="{FF2B5EF4-FFF2-40B4-BE49-F238E27FC236}">
                <a16:creationId xmlns:a16="http://schemas.microsoft.com/office/drawing/2014/main" id="{9890E6AF-6BCB-51C6-2326-F041D5E5934C}"/>
              </a:ext>
            </a:extLst>
          </p:cNvPr>
          <p:cNvSpPr txBox="1"/>
          <p:nvPr/>
        </p:nvSpPr>
        <p:spPr>
          <a:xfrm>
            <a:off x="243464" y="1524000"/>
            <a:ext cx="8657071" cy="2756396"/>
          </a:xfrm>
          <a:prstGeom prst="rect">
            <a:avLst/>
          </a:prstGeom>
          <a:noFill/>
        </p:spPr>
        <p:txBody>
          <a:bodyPr wrap="square">
            <a:spAutoFit/>
          </a:bodyPr>
          <a:lstStyle/>
          <a:p>
            <a:pPr marL="285750" indent="-285750">
              <a:lnSpc>
                <a:spcPct val="107000"/>
              </a:lnSpc>
              <a:spcAft>
                <a:spcPts val="800"/>
              </a:spcAft>
              <a:buFont typeface="Arial" panose="020B0604020202020204" pitchFamily="34" charset="0"/>
              <a:buChar char="•"/>
            </a:pPr>
            <a:r>
              <a:rPr lang="en-DE" sz="1800" kern="0" dirty="0">
                <a:effectLst/>
                <a:latin typeface="Times New Roman" panose="02020603050405020304" pitchFamily="18" charset="0"/>
                <a:ea typeface="Times New Roman" panose="02020603050405020304" pitchFamily="18" charset="0"/>
                <a:cs typeface="Times New Roman" panose="02020603050405020304" pitchFamily="18" charset="0"/>
              </a:rPr>
              <a:t>Historically, as </a:t>
            </a:r>
            <a:r>
              <a:rPr lang="en-DE" sz="1800" b="1" kern="0" dirty="0">
                <a:effectLst/>
                <a:latin typeface="Times New Roman" panose="02020603050405020304" pitchFamily="18" charset="0"/>
                <a:ea typeface="Times New Roman" panose="02020603050405020304" pitchFamily="18" charset="0"/>
                <a:cs typeface="Times New Roman" panose="02020603050405020304" pitchFamily="18" charset="0"/>
              </a:rPr>
              <a:t>income and human development rise, fertility tends to fall</a:t>
            </a:r>
            <a:r>
              <a:rPr lang="en-DE" sz="1800" kern="0" dirty="0">
                <a:effectLst/>
                <a:latin typeface="Times New Roman" panose="02020603050405020304" pitchFamily="18" charset="0"/>
                <a:ea typeface="Times New Roman" panose="02020603050405020304" pitchFamily="18" charset="0"/>
                <a:cs typeface="Times New Roman" panose="02020603050405020304" pitchFamily="18" charset="0"/>
              </a:rPr>
              <a:t> – a pattern observed during the demographic transition in Europe and now worldwide. </a:t>
            </a:r>
            <a:endPar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DE" sz="1800" kern="0" dirty="0">
                <a:effectLst/>
                <a:latin typeface="Times New Roman" panose="02020603050405020304" pitchFamily="18" charset="0"/>
                <a:ea typeface="Times New Roman" panose="02020603050405020304" pitchFamily="18" charset="0"/>
                <a:cs typeface="Times New Roman" panose="02020603050405020304" pitchFamily="18" charset="0"/>
              </a:rPr>
              <a:t>High-income, highly urbanized societies with better education and health have lower birth rates; </a:t>
            </a:r>
            <a:endParaRPr lang="en-US" kern="0" dirty="0">
              <a:latin typeface="Times New Roman" panose="02020603050405020304" pitchFamily="18" charset="0"/>
              <a:ea typeface="Times New Roman" panose="02020603050405020304" pitchFamily="18"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US" kern="0" dirty="0">
                <a:latin typeface="Times New Roman" panose="02020603050405020304" pitchFamily="18" charset="0"/>
                <a:ea typeface="Times New Roman" panose="02020603050405020304" pitchFamily="18" charset="0"/>
                <a:cs typeface="Times New Roman" panose="02020603050405020304" pitchFamily="18" charset="0"/>
              </a:rPr>
              <a:t>I</a:t>
            </a:r>
            <a:r>
              <a:rPr lang="en-DE" sz="1800" kern="0" dirty="0" err="1">
                <a:effectLst/>
                <a:latin typeface="Times New Roman" panose="02020603050405020304" pitchFamily="18" charset="0"/>
                <a:ea typeface="Times New Roman" panose="02020603050405020304" pitchFamily="18" charset="0"/>
                <a:cs typeface="Times New Roman" panose="02020603050405020304" pitchFamily="18" charset="0"/>
              </a:rPr>
              <a:t>ndeed</a:t>
            </a:r>
            <a:r>
              <a:rPr lang="en-DE" sz="18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DE" sz="1800" b="1" kern="0" dirty="0">
                <a:effectLst/>
                <a:latin typeface="Times New Roman" panose="02020603050405020304" pitchFamily="18" charset="0"/>
                <a:ea typeface="Times New Roman" panose="02020603050405020304" pitchFamily="18" charset="0"/>
                <a:cs typeface="Times New Roman" panose="02020603050405020304" pitchFamily="18" charset="0"/>
              </a:rPr>
              <a:t>during 2000–2025, fertility declined in every world region and across all country income groups</a:t>
            </a:r>
            <a:r>
              <a:rPr lang="en-DE" sz="1800" kern="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DE" sz="1800" kern="0" dirty="0">
                <a:effectLst/>
                <a:latin typeface="Times New Roman" panose="02020603050405020304" pitchFamily="18" charset="0"/>
                <a:ea typeface="Times New Roman" panose="02020603050405020304" pitchFamily="18" charset="0"/>
                <a:cs typeface="Times New Roman" panose="02020603050405020304" pitchFamily="18" charset="0"/>
              </a:rPr>
              <a:t>Within the OECD and EU, virtually all countries with very high per capita income now have sub-replacement fertility</a:t>
            </a: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 rates.</a:t>
            </a:r>
            <a:endParaRPr lang="en-DE"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3275194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68D612-3EBB-A934-E266-FB87E7BF273B}"/>
            </a:ext>
          </a:extLst>
        </p:cNvPr>
        <p:cNvGrpSpPr/>
        <p:nvPr/>
      </p:nvGrpSpPr>
      <p:grpSpPr>
        <a:xfrm>
          <a:off x="0" y="0"/>
          <a:ext cx="0" cy="0"/>
          <a:chOff x="0" y="0"/>
          <a:chExt cx="0" cy="0"/>
        </a:xfrm>
      </p:grpSpPr>
      <p:sp>
        <p:nvSpPr>
          <p:cNvPr id="10" name="Текстово поле 9">
            <a:extLst>
              <a:ext uri="{FF2B5EF4-FFF2-40B4-BE49-F238E27FC236}">
                <a16:creationId xmlns:a16="http://schemas.microsoft.com/office/drawing/2014/main" id="{CAD1E8C5-078E-0A14-5915-862D5765C9F8}"/>
              </a:ext>
            </a:extLst>
          </p:cNvPr>
          <p:cNvSpPr txBox="1"/>
          <p:nvPr/>
        </p:nvSpPr>
        <p:spPr>
          <a:xfrm>
            <a:off x="361949" y="5482458"/>
            <a:ext cx="2762251" cy="307777"/>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A4C5C"/>
                </a:solidFill>
                <a:effectLst/>
                <a:uLnTx/>
                <a:uFillTx/>
                <a:latin typeface="Bahnschrift Condensed" panose="020B0502040204020203" pitchFamily="34" charset="0"/>
                <a:ea typeface="+mn-ea"/>
                <a:cs typeface="Arial" charset="0"/>
              </a:rPr>
              <a:t>GLOBAL LABOR ORGANIZATION</a:t>
            </a:r>
            <a:endParaRPr kumimoji="0" lang="bg-BG" sz="1400" b="1" i="0" u="none" strike="noStrike" kern="1200" cap="none" spc="0" normalizeH="0" baseline="0" noProof="0" dirty="0">
              <a:ln>
                <a:noFill/>
              </a:ln>
              <a:solidFill>
                <a:srgbClr val="0A4C5C"/>
              </a:solidFill>
              <a:effectLst/>
              <a:uLnTx/>
              <a:uFillTx/>
              <a:latin typeface="Bahnschrift Condensed" panose="020B0502040204020203" pitchFamily="34" charset="0"/>
              <a:ea typeface="+mn-ea"/>
              <a:cs typeface="Arial" charset="0"/>
            </a:endParaRPr>
          </a:p>
        </p:txBody>
      </p:sp>
      <p:sp>
        <p:nvSpPr>
          <p:cNvPr id="11" name="Контейнер за долния колонтитул 6">
            <a:extLst>
              <a:ext uri="{FF2B5EF4-FFF2-40B4-BE49-F238E27FC236}">
                <a16:creationId xmlns:a16="http://schemas.microsoft.com/office/drawing/2014/main" id="{C3E52C69-73FF-7133-79D9-A8B3435B651B}"/>
              </a:ext>
            </a:extLst>
          </p:cNvPr>
          <p:cNvSpPr>
            <a:spLocks noGrp="1"/>
          </p:cNvSpPr>
          <p:nvPr>
            <p:ph type="ftr" idx="11"/>
          </p:nvPr>
        </p:nvSpPr>
        <p:spPr>
          <a:xfrm>
            <a:off x="3352800" y="5638800"/>
            <a:ext cx="2762250" cy="433512"/>
          </a:xfrm>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de-DE" sz="1350" b="0" i="0" u="none" strike="noStrike" kern="1200" cap="none" spc="0" normalizeH="0" baseline="0" noProof="0" dirty="0">
                <a:ln>
                  <a:noFill/>
                </a:ln>
                <a:solidFill>
                  <a:prstClr val="black">
                    <a:tint val="75000"/>
                  </a:prstClr>
                </a:solidFill>
                <a:effectLst/>
                <a:uLnTx/>
                <a:uFillTx/>
                <a:latin typeface="Calibri" panose="020F0502020204030204"/>
                <a:ea typeface="+mn-ea"/>
                <a:cs typeface="Arial" charset="0"/>
              </a:rPr>
              <a:t>Klaus F. Zimmermann</a:t>
            </a:r>
            <a:endParaRPr kumimoji="0" lang="bg-BG" sz="1350" b="0" i="0" u="none" strike="noStrike" kern="1200" cap="none" spc="0" normalizeH="0" baseline="0" noProof="0" dirty="0">
              <a:ln>
                <a:noFill/>
              </a:ln>
              <a:solidFill>
                <a:prstClr val="black">
                  <a:tint val="75000"/>
                </a:prstClr>
              </a:solidFill>
              <a:effectLst/>
              <a:uLnTx/>
              <a:uFillTx/>
              <a:latin typeface="Calibri" panose="020F0502020204030204"/>
              <a:ea typeface="+mn-ea"/>
              <a:cs typeface="Arial" charset="0"/>
            </a:endParaRPr>
          </a:p>
        </p:txBody>
      </p:sp>
      <p:sp>
        <p:nvSpPr>
          <p:cNvPr id="3" name="Правоъгълник 2">
            <a:extLst>
              <a:ext uri="{FF2B5EF4-FFF2-40B4-BE49-F238E27FC236}">
                <a16:creationId xmlns:a16="http://schemas.microsoft.com/office/drawing/2014/main" id="{C35DE70B-8C99-0398-A903-8EC6F84E576E}"/>
              </a:ext>
            </a:extLst>
          </p:cNvPr>
          <p:cNvSpPr/>
          <p:nvPr/>
        </p:nvSpPr>
        <p:spPr>
          <a:xfrm>
            <a:off x="0" y="6281760"/>
            <a:ext cx="9144000" cy="589856"/>
          </a:xfrm>
          <a:prstGeom prst="rect">
            <a:avLst/>
          </a:prstGeom>
          <a:solidFill>
            <a:srgbClr val="176F83"/>
          </a:solidFill>
          <a:ln>
            <a:noFill/>
          </a:ln>
        </p:spPr>
        <p:style>
          <a:lnRef idx="0">
            <a:scrgbClr r="0" g="0" b="0"/>
          </a:lnRef>
          <a:fillRef idx="1003">
            <a:schemeClr val="dk2"/>
          </a:fillRef>
          <a:effectRef idx="0">
            <a:scrgbClr r="0" g="0" b="0"/>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bg-BG"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2" name="Picture 2">
            <a:extLst>
              <a:ext uri="{FF2B5EF4-FFF2-40B4-BE49-F238E27FC236}">
                <a16:creationId xmlns:a16="http://schemas.microsoft.com/office/drawing/2014/main" id="{9B09FA14-2DDC-02D4-86F9-03CC4FACD69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79690" y="5546330"/>
            <a:ext cx="589855" cy="589855"/>
          </a:xfrm>
          <a:prstGeom prst="rect">
            <a:avLst/>
          </a:prstGeom>
        </p:spPr>
      </p:pic>
      <p:sp>
        <p:nvSpPr>
          <p:cNvPr id="4" name="Rectangle 3">
            <a:extLst>
              <a:ext uri="{FF2B5EF4-FFF2-40B4-BE49-F238E27FC236}">
                <a16:creationId xmlns:a16="http://schemas.microsoft.com/office/drawing/2014/main" id="{8D87A40B-2B38-D09E-2FE4-4ABF2BACFB10}"/>
              </a:ext>
            </a:extLst>
          </p:cNvPr>
          <p:cNvSpPr/>
          <p:nvPr/>
        </p:nvSpPr>
        <p:spPr>
          <a:xfrm>
            <a:off x="685800" y="283654"/>
            <a:ext cx="8153400" cy="646331"/>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176F83"/>
                </a:solidFill>
                <a:effectLst/>
                <a:uLnTx/>
                <a:uFillTx/>
                <a:latin typeface="Calibri Light" panose="020F0302020204030204"/>
                <a:ea typeface="+mn-ea"/>
                <a:cs typeface="Arial" charset="0"/>
              </a:rPr>
              <a:t>Fertility, Income, and Development II</a:t>
            </a:r>
            <a:endParaRPr kumimoji="0" lang="en-US" sz="4400" b="1" i="0" u="none" strike="noStrike" kern="1200" cap="none" spc="0" normalizeH="0" baseline="0" noProof="0" dirty="0">
              <a:ln>
                <a:noFill/>
              </a:ln>
              <a:solidFill>
                <a:srgbClr val="176F83"/>
              </a:solidFill>
              <a:effectLst/>
              <a:uLnTx/>
              <a:uFillTx/>
              <a:latin typeface="Calibri Light" panose="020F0302020204030204"/>
              <a:ea typeface="+mn-ea"/>
              <a:cs typeface="Arial" charset="0"/>
            </a:endParaRPr>
          </a:p>
        </p:txBody>
      </p:sp>
      <p:pic>
        <p:nvPicPr>
          <p:cNvPr id="5" name="Picture 4">
            <a:extLst>
              <a:ext uri="{FF2B5EF4-FFF2-40B4-BE49-F238E27FC236}">
                <a16:creationId xmlns:a16="http://schemas.microsoft.com/office/drawing/2014/main" id="{DD5B54E6-6535-E0C3-5E3C-DF8572428E27}"/>
              </a:ext>
            </a:extLst>
          </p:cNvPr>
          <p:cNvPicPr>
            <a:picLocks noChangeAspect="1"/>
          </p:cNvPicPr>
          <p:nvPr/>
        </p:nvPicPr>
        <p:blipFill>
          <a:blip r:embed="rId3"/>
          <a:stretch>
            <a:fillRect/>
          </a:stretch>
        </p:blipFill>
        <p:spPr>
          <a:xfrm>
            <a:off x="3046846" y="5466153"/>
            <a:ext cx="2972956" cy="791561"/>
          </a:xfrm>
          <a:prstGeom prst="rect">
            <a:avLst/>
          </a:prstGeom>
        </p:spPr>
      </p:pic>
      <p:sp>
        <p:nvSpPr>
          <p:cNvPr id="8" name="TextBox 7">
            <a:extLst>
              <a:ext uri="{FF2B5EF4-FFF2-40B4-BE49-F238E27FC236}">
                <a16:creationId xmlns:a16="http://schemas.microsoft.com/office/drawing/2014/main" id="{95F9E865-1749-7510-048A-CD41B1A87834}"/>
              </a:ext>
            </a:extLst>
          </p:cNvPr>
          <p:cNvSpPr txBox="1"/>
          <p:nvPr/>
        </p:nvSpPr>
        <p:spPr>
          <a:xfrm>
            <a:off x="505980" y="1146335"/>
            <a:ext cx="8513040" cy="4140749"/>
          </a:xfrm>
          <a:prstGeom prst="rect">
            <a:avLst/>
          </a:prstGeom>
          <a:noFill/>
        </p:spPr>
        <p:txBody>
          <a:bodyPr wrap="square">
            <a:spAutoFit/>
          </a:bodyPr>
          <a:lstStyle/>
          <a:p>
            <a:pPr marL="285750" indent="-285750">
              <a:lnSpc>
                <a:spcPct val="107000"/>
              </a:lnSpc>
              <a:spcAft>
                <a:spcPts val="800"/>
              </a:spcAft>
              <a:buFont typeface="Arial" panose="020B0604020202020204" pitchFamily="34" charset="0"/>
              <a:buChar char="•"/>
            </a:pPr>
            <a:r>
              <a:rPr lang="en-DE" sz="1800" kern="0" dirty="0">
                <a:effectLst/>
                <a:latin typeface="Times New Roman" panose="02020603050405020304" pitchFamily="18" charset="0"/>
                <a:ea typeface="Times New Roman" panose="02020603050405020304" pitchFamily="18" charset="0"/>
                <a:cs typeface="Times New Roman" panose="02020603050405020304" pitchFamily="18" charset="0"/>
              </a:rPr>
              <a:t>However, the relationship is not purely one-way or fixed. In recent decades, demographers noted that at </a:t>
            </a:r>
            <a:r>
              <a:rPr lang="en-DE" sz="1800" i="1" kern="0" dirty="0">
                <a:effectLst/>
                <a:latin typeface="Times New Roman" panose="02020603050405020304" pitchFamily="18" charset="0"/>
                <a:ea typeface="Times New Roman" panose="02020603050405020304" pitchFamily="18" charset="0"/>
                <a:cs typeface="Times New Roman" panose="02020603050405020304" pitchFamily="18" charset="0"/>
              </a:rPr>
              <a:t>very high</a:t>
            </a:r>
            <a:r>
              <a:rPr lang="en-DE" sz="1800" kern="0" dirty="0">
                <a:effectLst/>
                <a:latin typeface="Times New Roman" panose="02020603050405020304" pitchFamily="18" charset="0"/>
                <a:ea typeface="Times New Roman" panose="02020603050405020304" pitchFamily="18" charset="0"/>
                <a:cs typeface="Times New Roman" panose="02020603050405020304" pitchFamily="18" charset="0"/>
              </a:rPr>
              <a:t> development levels, the negative correlation between development and fertility can </a:t>
            </a:r>
            <a:r>
              <a:rPr lang="en-DE" sz="1800" b="1" kern="0" dirty="0">
                <a:effectLst/>
                <a:latin typeface="Times New Roman" panose="02020603050405020304" pitchFamily="18" charset="0"/>
                <a:ea typeface="Times New Roman" panose="02020603050405020304" pitchFamily="18" charset="0"/>
                <a:cs typeface="Times New Roman" panose="02020603050405020304" pitchFamily="18" charset="0"/>
              </a:rPr>
              <a:t>weaken or even show a slight reversal</a:t>
            </a:r>
            <a:r>
              <a:rPr lang="en-DE" sz="1800" kern="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DE" sz="1800" kern="0" dirty="0">
                <a:effectLst/>
                <a:latin typeface="Times New Roman" panose="02020603050405020304" pitchFamily="18" charset="0"/>
                <a:ea typeface="Times New Roman" panose="02020603050405020304" pitchFamily="18" charset="0"/>
                <a:cs typeface="Times New Roman" panose="02020603050405020304" pitchFamily="18" charset="0"/>
              </a:rPr>
              <a:t>Some affluent societies have managed to sustain moderately higher fertility than others by creating conditions supportive of child-rearing. For example, countries that rank high on gender equality and </a:t>
            </a:r>
            <a:r>
              <a:rPr lang="en-DE" sz="1800" b="1" kern="0" dirty="0">
                <a:effectLst/>
                <a:latin typeface="Times New Roman" panose="02020603050405020304" pitchFamily="18" charset="0"/>
                <a:ea typeface="Times New Roman" panose="02020603050405020304" pitchFamily="18" charset="0"/>
                <a:cs typeface="Times New Roman" panose="02020603050405020304" pitchFamily="18" charset="0"/>
              </a:rPr>
              <a:t>family-friendly policies – like France or the Nordic states – have tended to maintain </a:t>
            </a:r>
            <a:r>
              <a:rPr lang="en-DE" sz="1800" b="1" kern="0" dirty="0" err="1">
                <a:effectLst/>
                <a:latin typeface="Times New Roman" panose="02020603050405020304" pitchFamily="18" charset="0"/>
                <a:ea typeface="Times New Roman" panose="02020603050405020304" pitchFamily="18" charset="0"/>
                <a:cs typeface="Times New Roman" panose="02020603050405020304" pitchFamily="18" charset="0"/>
              </a:rPr>
              <a:t>TFRs</a:t>
            </a:r>
            <a:r>
              <a:rPr lang="en-DE" sz="1800" b="1" kern="0" dirty="0">
                <a:effectLst/>
                <a:latin typeface="Times New Roman" panose="02020603050405020304" pitchFamily="18" charset="0"/>
                <a:ea typeface="Times New Roman" panose="02020603050405020304" pitchFamily="18" charset="0"/>
                <a:cs typeface="Times New Roman" panose="02020603050405020304" pitchFamily="18" charset="0"/>
              </a:rPr>
              <a:t> in the 1.6–1.9 range</a:t>
            </a:r>
            <a:r>
              <a:rPr lang="en-DE" sz="1800" kern="0" dirty="0">
                <a:effectLst/>
                <a:latin typeface="Times New Roman" panose="02020603050405020304" pitchFamily="18" charset="0"/>
                <a:ea typeface="Times New Roman" panose="02020603050405020304" pitchFamily="18" charset="0"/>
                <a:cs typeface="Times New Roman" panose="02020603050405020304" pitchFamily="18" charset="0"/>
              </a:rPr>
              <a:t>, higher than the 1.2–1.4 seen in Southern or Eastern Europe. </a:t>
            </a:r>
            <a:endPar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DE" sz="1800" kern="0" dirty="0">
                <a:effectLst/>
                <a:latin typeface="Times New Roman" panose="02020603050405020304" pitchFamily="18" charset="0"/>
                <a:ea typeface="Times New Roman" panose="02020603050405020304" pitchFamily="18" charset="0"/>
                <a:cs typeface="Times New Roman" panose="02020603050405020304" pitchFamily="18" charset="0"/>
              </a:rPr>
              <a:t>Research has found that as women’s educational attainment and </a:t>
            </a:r>
            <a:r>
              <a:rPr lang="en-DE" sz="1800" kern="0" dirty="0" err="1">
                <a:effectLst/>
                <a:latin typeface="Times New Roman" panose="02020603050405020304" pitchFamily="18" charset="0"/>
                <a:ea typeface="Times New Roman" panose="02020603050405020304" pitchFamily="18" charset="0"/>
                <a:cs typeface="Times New Roman" panose="02020603050405020304" pitchFamily="18" charset="0"/>
              </a:rPr>
              <a:t>labor</a:t>
            </a:r>
            <a:r>
              <a:rPr lang="en-DE" sz="1800" kern="0" dirty="0">
                <a:effectLst/>
                <a:latin typeface="Times New Roman" panose="02020603050405020304" pitchFamily="18" charset="0"/>
                <a:ea typeface="Times New Roman" panose="02020603050405020304" pitchFamily="18" charset="0"/>
                <a:cs typeface="Times New Roman" panose="02020603050405020304" pitchFamily="18" charset="0"/>
              </a:rPr>
              <a:t> force participation increased, the old trade-off between female employment and fertility has evolved. </a:t>
            </a:r>
            <a:r>
              <a:rPr lang="en-DE" sz="1800" b="1" kern="0" dirty="0">
                <a:effectLst/>
                <a:latin typeface="Times New Roman" panose="02020603050405020304" pitchFamily="18" charset="0"/>
                <a:ea typeface="Times New Roman" panose="02020603050405020304" pitchFamily="18" charset="0"/>
                <a:cs typeface="Times New Roman" panose="02020603050405020304" pitchFamily="18" charset="0"/>
              </a:rPr>
              <a:t>Where women can better reconcile work and family, fertility rates are relatively higher</a:t>
            </a:r>
            <a:r>
              <a:rPr lang="en-DE" sz="1800" kern="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Aft>
                <a:spcPts val="800"/>
              </a:spcAft>
            </a:pPr>
            <a:r>
              <a:rPr lang="en-US" sz="1200" kern="0" dirty="0">
                <a:latin typeface="Times New Roman" panose="02020603050405020304" pitchFamily="18" charset="0"/>
                <a:ea typeface="Times New Roman" panose="02020603050405020304" pitchFamily="18" charset="0"/>
                <a:cs typeface="Times New Roman" panose="02020603050405020304" pitchFamily="18" charset="0"/>
              </a:rPr>
              <a:t>Note:  Zimmermann (1985)!</a:t>
            </a:r>
          </a:p>
        </p:txBody>
      </p:sp>
    </p:spTree>
    <p:extLst>
      <p:ext uri="{BB962C8B-B14F-4D97-AF65-F5344CB8AC3E}">
        <p14:creationId xmlns:p14="http://schemas.microsoft.com/office/powerpoint/2010/main" val="192404552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AD252C-7355-DC20-BE5B-E37670FEA2A1}"/>
            </a:ext>
          </a:extLst>
        </p:cNvPr>
        <p:cNvGrpSpPr/>
        <p:nvPr/>
      </p:nvGrpSpPr>
      <p:grpSpPr>
        <a:xfrm>
          <a:off x="0" y="0"/>
          <a:ext cx="0" cy="0"/>
          <a:chOff x="0" y="0"/>
          <a:chExt cx="0" cy="0"/>
        </a:xfrm>
      </p:grpSpPr>
      <p:sp>
        <p:nvSpPr>
          <p:cNvPr id="10" name="Текстово поле 9">
            <a:extLst>
              <a:ext uri="{FF2B5EF4-FFF2-40B4-BE49-F238E27FC236}">
                <a16:creationId xmlns:a16="http://schemas.microsoft.com/office/drawing/2014/main" id="{8326C73F-B6F6-FC06-21A7-240FB4CDCEF7}"/>
              </a:ext>
            </a:extLst>
          </p:cNvPr>
          <p:cNvSpPr txBox="1"/>
          <p:nvPr/>
        </p:nvSpPr>
        <p:spPr>
          <a:xfrm>
            <a:off x="361949" y="5482458"/>
            <a:ext cx="2762251" cy="307777"/>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A4C5C"/>
                </a:solidFill>
                <a:effectLst/>
                <a:uLnTx/>
                <a:uFillTx/>
                <a:latin typeface="Bahnschrift Condensed" panose="020B0502040204020203" pitchFamily="34" charset="0"/>
                <a:ea typeface="+mn-ea"/>
                <a:cs typeface="Arial" charset="0"/>
              </a:rPr>
              <a:t>GLOBAL LABOR ORGANIZATION</a:t>
            </a:r>
            <a:endParaRPr kumimoji="0" lang="bg-BG" sz="1400" b="1" i="0" u="none" strike="noStrike" kern="1200" cap="none" spc="0" normalizeH="0" baseline="0" noProof="0" dirty="0">
              <a:ln>
                <a:noFill/>
              </a:ln>
              <a:solidFill>
                <a:srgbClr val="0A4C5C"/>
              </a:solidFill>
              <a:effectLst/>
              <a:uLnTx/>
              <a:uFillTx/>
              <a:latin typeface="Bahnschrift Condensed" panose="020B0502040204020203" pitchFamily="34" charset="0"/>
              <a:ea typeface="+mn-ea"/>
              <a:cs typeface="Arial" charset="0"/>
            </a:endParaRPr>
          </a:p>
        </p:txBody>
      </p:sp>
      <p:sp>
        <p:nvSpPr>
          <p:cNvPr id="11" name="Контейнер за долния колонтитул 6">
            <a:extLst>
              <a:ext uri="{FF2B5EF4-FFF2-40B4-BE49-F238E27FC236}">
                <a16:creationId xmlns:a16="http://schemas.microsoft.com/office/drawing/2014/main" id="{7B0E2E08-E17E-56F2-3A7A-997C6A6DD0F3}"/>
              </a:ext>
            </a:extLst>
          </p:cNvPr>
          <p:cNvSpPr>
            <a:spLocks noGrp="1"/>
          </p:cNvSpPr>
          <p:nvPr>
            <p:ph type="ftr" idx="11"/>
          </p:nvPr>
        </p:nvSpPr>
        <p:spPr>
          <a:xfrm>
            <a:off x="3352800" y="5638800"/>
            <a:ext cx="2762250" cy="433512"/>
          </a:xfrm>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de-DE" sz="1350" b="0" i="0" u="none" strike="noStrike" kern="1200" cap="none" spc="0" normalizeH="0" baseline="0" noProof="0" dirty="0">
                <a:ln>
                  <a:noFill/>
                </a:ln>
                <a:solidFill>
                  <a:prstClr val="black">
                    <a:tint val="75000"/>
                  </a:prstClr>
                </a:solidFill>
                <a:effectLst/>
                <a:uLnTx/>
                <a:uFillTx/>
                <a:latin typeface="Calibri" panose="020F0502020204030204"/>
                <a:ea typeface="+mn-ea"/>
                <a:cs typeface="Arial" charset="0"/>
              </a:rPr>
              <a:t>Klaus F. Zimmermann</a:t>
            </a:r>
            <a:endParaRPr kumimoji="0" lang="bg-BG" sz="1350" b="0" i="0" u="none" strike="noStrike" kern="1200" cap="none" spc="0" normalizeH="0" baseline="0" noProof="0" dirty="0">
              <a:ln>
                <a:noFill/>
              </a:ln>
              <a:solidFill>
                <a:prstClr val="black">
                  <a:tint val="75000"/>
                </a:prstClr>
              </a:solidFill>
              <a:effectLst/>
              <a:uLnTx/>
              <a:uFillTx/>
              <a:latin typeface="Calibri" panose="020F0502020204030204"/>
              <a:ea typeface="+mn-ea"/>
              <a:cs typeface="Arial" charset="0"/>
            </a:endParaRPr>
          </a:p>
        </p:txBody>
      </p:sp>
      <p:sp>
        <p:nvSpPr>
          <p:cNvPr id="3" name="Правоъгълник 2">
            <a:extLst>
              <a:ext uri="{FF2B5EF4-FFF2-40B4-BE49-F238E27FC236}">
                <a16:creationId xmlns:a16="http://schemas.microsoft.com/office/drawing/2014/main" id="{A00994BC-A29D-54DA-18D8-A741D63D9903}"/>
              </a:ext>
            </a:extLst>
          </p:cNvPr>
          <p:cNvSpPr/>
          <p:nvPr/>
        </p:nvSpPr>
        <p:spPr>
          <a:xfrm>
            <a:off x="0" y="6281760"/>
            <a:ext cx="9144000" cy="589856"/>
          </a:xfrm>
          <a:prstGeom prst="rect">
            <a:avLst/>
          </a:prstGeom>
          <a:solidFill>
            <a:srgbClr val="176F83"/>
          </a:solidFill>
          <a:ln>
            <a:noFill/>
          </a:ln>
        </p:spPr>
        <p:style>
          <a:lnRef idx="0">
            <a:scrgbClr r="0" g="0" b="0"/>
          </a:lnRef>
          <a:fillRef idx="1003">
            <a:schemeClr val="dk2"/>
          </a:fillRef>
          <a:effectRef idx="0">
            <a:scrgbClr r="0" g="0" b="0"/>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bg-BG"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2" name="Picture 2">
            <a:extLst>
              <a:ext uri="{FF2B5EF4-FFF2-40B4-BE49-F238E27FC236}">
                <a16:creationId xmlns:a16="http://schemas.microsoft.com/office/drawing/2014/main" id="{CA484F61-F5AB-0F99-0AFB-0C98E268310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79690" y="5546330"/>
            <a:ext cx="589855" cy="589855"/>
          </a:xfrm>
          <a:prstGeom prst="rect">
            <a:avLst/>
          </a:prstGeom>
        </p:spPr>
      </p:pic>
      <p:sp>
        <p:nvSpPr>
          <p:cNvPr id="4" name="Rectangle 3">
            <a:extLst>
              <a:ext uri="{FF2B5EF4-FFF2-40B4-BE49-F238E27FC236}">
                <a16:creationId xmlns:a16="http://schemas.microsoft.com/office/drawing/2014/main" id="{E94F26E2-8438-3526-B64A-FEA9099BCA90}"/>
              </a:ext>
            </a:extLst>
          </p:cNvPr>
          <p:cNvSpPr/>
          <p:nvPr/>
        </p:nvSpPr>
        <p:spPr>
          <a:xfrm>
            <a:off x="685800" y="283654"/>
            <a:ext cx="8153400" cy="646331"/>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176F83"/>
                </a:solidFill>
                <a:effectLst/>
                <a:uLnTx/>
                <a:uFillTx/>
                <a:latin typeface="Calibri Light" panose="020F0302020204030204"/>
                <a:ea typeface="+mn-ea"/>
                <a:cs typeface="Arial" charset="0"/>
              </a:rPr>
              <a:t>Fertility, Income, and Development III</a:t>
            </a:r>
            <a:endParaRPr kumimoji="0" lang="en-US" sz="4400" b="1" i="0" u="none" strike="noStrike" kern="1200" cap="none" spc="0" normalizeH="0" baseline="0" noProof="0" dirty="0">
              <a:ln>
                <a:noFill/>
              </a:ln>
              <a:solidFill>
                <a:srgbClr val="176F83"/>
              </a:solidFill>
              <a:effectLst/>
              <a:uLnTx/>
              <a:uFillTx/>
              <a:latin typeface="Calibri Light" panose="020F0302020204030204"/>
              <a:ea typeface="+mn-ea"/>
              <a:cs typeface="Arial" charset="0"/>
            </a:endParaRPr>
          </a:p>
        </p:txBody>
      </p:sp>
      <p:pic>
        <p:nvPicPr>
          <p:cNvPr id="5" name="Picture 4">
            <a:extLst>
              <a:ext uri="{FF2B5EF4-FFF2-40B4-BE49-F238E27FC236}">
                <a16:creationId xmlns:a16="http://schemas.microsoft.com/office/drawing/2014/main" id="{E56B0A12-D214-8B7E-2597-1381CB9A7E86}"/>
              </a:ext>
            </a:extLst>
          </p:cNvPr>
          <p:cNvPicPr>
            <a:picLocks noChangeAspect="1"/>
          </p:cNvPicPr>
          <p:nvPr/>
        </p:nvPicPr>
        <p:blipFill>
          <a:blip r:embed="rId3"/>
          <a:stretch>
            <a:fillRect/>
          </a:stretch>
        </p:blipFill>
        <p:spPr>
          <a:xfrm>
            <a:off x="2971800" y="5299911"/>
            <a:ext cx="2972956" cy="791561"/>
          </a:xfrm>
          <a:prstGeom prst="rect">
            <a:avLst/>
          </a:prstGeom>
        </p:spPr>
      </p:pic>
      <p:sp>
        <p:nvSpPr>
          <p:cNvPr id="8" name="TextBox 7">
            <a:extLst>
              <a:ext uri="{FF2B5EF4-FFF2-40B4-BE49-F238E27FC236}">
                <a16:creationId xmlns:a16="http://schemas.microsoft.com/office/drawing/2014/main" id="{B061225A-CAC9-A522-8598-7E77BFBA50B2}"/>
              </a:ext>
            </a:extLst>
          </p:cNvPr>
          <p:cNvSpPr txBox="1"/>
          <p:nvPr/>
        </p:nvSpPr>
        <p:spPr>
          <a:xfrm>
            <a:off x="100590" y="1527990"/>
            <a:ext cx="8942820" cy="2915798"/>
          </a:xfrm>
          <a:prstGeom prst="rect">
            <a:avLst/>
          </a:prstGeom>
          <a:noFill/>
        </p:spPr>
        <p:txBody>
          <a:bodyPr wrap="square">
            <a:spAutoFit/>
          </a:bodyPr>
          <a:lstStyle/>
          <a:p>
            <a:pPr marL="285750" indent="-285750">
              <a:lnSpc>
                <a:spcPct val="107000"/>
              </a:lnSpc>
              <a:spcAft>
                <a:spcPts val="800"/>
              </a:spcAft>
              <a:buFont typeface="Arial" panose="020B0604020202020204" pitchFamily="34" charset="0"/>
              <a:buChar char="•"/>
            </a:pPr>
            <a:r>
              <a:rPr lang="en-DE" sz="2000" kern="0" dirty="0">
                <a:effectLst/>
                <a:latin typeface="Times New Roman" panose="02020603050405020304" pitchFamily="18" charset="0"/>
                <a:ea typeface="Times New Roman" panose="02020603050405020304" pitchFamily="18" charset="0"/>
                <a:cs typeface="Times New Roman" panose="02020603050405020304" pitchFamily="18" charset="0"/>
              </a:rPr>
              <a:t>In fact, across OECD countries today, female employment rates (and overall gender equality measures) now show a </a:t>
            </a:r>
            <a:r>
              <a:rPr lang="en-DE" sz="2000" i="1" kern="0" dirty="0">
                <a:effectLst/>
                <a:latin typeface="Times New Roman" panose="02020603050405020304" pitchFamily="18" charset="0"/>
                <a:ea typeface="Times New Roman" panose="02020603050405020304" pitchFamily="18" charset="0"/>
                <a:cs typeface="Times New Roman" panose="02020603050405020304" pitchFamily="18" charset="0"/>
              </a:rPr>
              <a:t>positive</a:t>
            </a:r>
            <a:r>
              <a:rPr lang="en-DE" sz="2000" kern="0" dirty="0">
                <a:effectLst/>
                <a:latin typeface="Times New Roman" panose="02020603050405020304" pitchFamily="18" charset="0"/>
                <a:ea typeface="Times New Roman" panose="02020603050405020304" pitchFamily="18" charset="0"/>
                <a:cs typeface="Times New Roman" panose="02020603050405020304" pitchFamily="18" charset="0"/>
              </a:rPr>
              <a:t> association with fertility, whereas in the past they were negatively linked. </a:t>
            </a:r>
            <a:endParaRPr lang="en-US" sz="2000" kern="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DE" sz="2000" kern="0" dirty="0">
                <a:effectLst/>
                <a:latin typeface="Times New Roman" panose="02020603050405020304" pitchFamily="18" charset="0"/>
                <a:ea typeface="Times New Roman" panose="02020603050405020304" pitchFamily="18" charset="0"/>
                <a:cs typeface="Times New Roman" panose="02020603050405020304" pitchFamily="18" charset="0"/>
              </a:rPr>
              <a:t>This implies that high development per se does not </a:t>
            </a:r>
            <a:r>
              <a:rPr lang="en-DE" sz="2000" i="1" kern="0" dirty="0">
                <a:effectLst/>
                <a:latin typeface="Times New Roman" panose="02020603050405020304" pitchFamily="18" charset="0"/>
                <a:ea typeface="Times New Roman" panose="02020603050405020304" pitchFamily="18" charset="0"/>
                <a:cs typeface="Times New Roman" panose="02020603050405020304" pitchFamily="18" charset="0"/>
              </a:rPr>
              <a:t>automatically</a:t>
            </a:r>
            <a:r>
              <a:rPr lang="en-DE" sz="2000" kern="0" dirty="0">
                <a:effectLst/>
                <a:latin typeface="Times New Roman" panose="02020603050405020304" pitchFamily="18" charset="0"/>
                <a:ea typeface="Times New Roman" panose="02020603050405020304" pitchFamily="18" charset="0"/>
                <a:cs typeface="Times New Roman" panose="02020603050405020304" pitchFamily="18" charset="0"/>
              </a:rPr>
              <a:t> result in ultra-low fertility</a:t>
            </a:r>
            <a:r>
              <a:rPr lang="en-US" sz="20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DE" sz="2000" kern="0" dirty="0">
                <a:effectLst/>
                <a:latin typeface="Times New Roman" panose="02020603050405020304" pitchFamily="18" charset="0"/>
                <a:ea typeface="Times New Roman" panose="02020603050405020304" pitchFamily="18" charset="0"/>
                <a:cs typeface="Times New Roman" panose="02020603050405020304" pitchFamily="18" charset="0"/>
              </a:rPr>
              <a:t>it depends greatly on social context and policies. </a:t>
            </a:r>
            <a:endParaRPr lang="en-US" sz="2000" kern="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DE" sz="2000" kern="0" dirty="0">
                <a:effectLst/>
                <a:latin typeface="Times New Roman" panose="02020603050405020304" pitchFamily="18" charset="0"/>
                <a:ea typeface="Times New Roman" panose="02020603050405020304" pitchFamily="18" charset="0"/>
                <a:cs typeface="Times New Roman" panose="02020603050405020304" pitchFamily="18" charset="0"/>
              </a:rPr>
              <a:t>Nonetheless, even the most developed, family-friendly societies have not returned to replacement fertility, indicating that beyond a certain point, further increases in income or human development alone won’t spur a baby boom. </a:t>
            </a:r>
            <a:endParaRPr lang="en-DE"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5685857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4BC3A7-93AF-5FDA-34E3-3A1E0668F98C}"/>
            </a:ext>
          </a:extLst>
        </p:cNvPr>
        <p:cNvGrpSpPr/>
        <p:nvPr/>
      </p:nvGrpSpPr>
      <p:grpSpPr>
        <a:xfrm>
          <a:off x="0" y="0"/>
          <a:ext cx="0" cy="0"/>
          <a:chOff x="0" y="0"/>
          <a:chExt cx="0" cy="0"/>
        </a:xfrm>
      </p:grpSpPr>
      <p:sp>
        <p:nvSpPr>
          <p:cNvPr id="10" name="Текстово поле 9">
            <a:extLst>
              <a:ext uri="{FF2B5EF4-FFF2-40B4-BE49-F238E27FC236}">
                <a16:creationId xmlns:a16="http://schemas.microsoft.com/office/drawing/2014/main" id="{5E57EECA-E4C4-D77C-0C75-0847D6CBEF17}"/>
              </a:ext>
            </a:extLst>
          </p:cNvPr>
          <p:cNvSpPr txBox="1"/>
          <p:nvPr/>
        </p:nvSpPr>
        <p:spPr>
          <a:xfrm>
            <a:off x="361949" y="5482458"/>
            <a:ext cx="2762251" cy="307777"/>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A4C5C"/>
                </a:solidFill>
                <a:effectLst/>
                <a:uLnTx/>
                <a:uFillTx/>
                <a:latin typeface="Bahnschrift Condensed" panose="020B0502040204020203" pitchFamily="34" charset="0"/>
                <a:ea typeface="+mn-ea"/>
                <a:cs typeface="Arial" charset="0"/>
              </a:rPr>
              <a:t>GLOBAL LABOR ORGANIZATION</a:t>
            </a:r>
            <a:endParaRPr kumimoji="0" lang="bg-BG" sz="1400" b="1" i="0" u="none" strike="noStrike" kern="1200" cap="none" spc="0" normalizeH="0" baseline="0" noProof="0" dirty="0">
              <a:ln>
                <a:noFill/>
              </a:ln>
              <a:solidFill>
                <a:srgbClr val="0A4C5C"/>
              </a:solidFill>
              <a:effectLst/>
              <a:uLnTx/>
              <a:uFillTx/>
              <a:latin typeface="Bahnschrift Condensed" panose="020B0502040204020203" pitchFamily="34" charset="0"/>
              <a:ea typeface="+mn-ea"/>
              <a:cs typeface="Arial" charset="0"/>
            </a:endParaRPr>
          </a:p>
        </p:txBody>
      </p:sp>
      <p:sp>
        <p:nvSpPr>
          <p:cNvPr id="11" name="Контейнер за долния колонтитул 6">
            <a:extLst>
              <a:ext uri="{FF2B5EF4-FFF2-40B4-BE49-F238E27FC236}">
                <a16:creationId xmlns:a16="http://schemas.microsoft.com/office/drawing/2014/main" id="{36DD9D29-046C-64B7-0130-625D7A1255ED}"/>
              </a:ext>
            </a:extLst>
          </p:cNvPr>
          <p:cNvSpPr>
            <a:spLocks noGrp="1"/>
          </p:cNvSpPr>
          <p:nvPr>
            <p:ph type="ftr" idx="11"/>
          </p:nvPr>
        </p:nvSpPr>
        <p:spPr>
          <a:xfrm>
            <a:off x="3352800" y="5638800"/>
            <a:ext cx="2762250" cy="433512"/>
          </a:xfrm>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de-DE" sz="1350" b="0" i="0" u="none" strike="noStrike" kern="1200" cap="none" spc="0" normalizeH="0" baseline="0" noProof="0" dirty="0">
                <a:ln>
                  <a:noFill/>
                </a:ln>
                <a:solidFill>
                  <a:prstClr val="black">
                    <a:tint val="75000"/>
                  </a:prstClr>
                </a:solidFill>
                <a:effectLst/>
                <a:uLnTx/>
                <a:uFillTx/>
                <a:latin typeface="Calibri" panose="020F0502020204030204"/>
                <a:ea typeface="+mn-ea"/>
                <a:cs typeface="Arial" charset="0"/>
              </a:rPr>
              <a:t>Klaus F. Zimmermann</a:t>
            </a:r>
            <a:endParaRPr kumimoji="0" lang="bg-BG" sz="1350" b="0" i="0" u="none" strike="noStrike" kern="1200" cap="none" spc="0" normalizeH="0" baseline="0" noProof="0" dirty="0">
              <a:ln>
                <a:noFill/>
              </a:ln>
              <a:solidFill>
                <a:prstClr val="black">
                  <a:tint val="75000"/>
                </a:prstClr>
              </a:solidFill>
              <a:effectLst/>
              <a:uLnTx/>
              <a:uFillTx/>
              <a:latin typeface="Calibri" panose="020F0502020204030204"/>
              <a:ea typeface="+mn-ea"/>
              <a:cs typeface="Arial" charset="0"/>
            </a:endParaRPr>
          </a:p>
        </p:txBody>
      </p:sp>
      <p:sp>
        <p:nvSpPr>
          <p:cNvPr id="3" name="Правоъгълник 2">
            <a:extLst>
              <a:ext uri="{FF2B5EF4-FFF2-40B4-BE49-F238E27FC236}">
                <a16:creationId xmlns:a16="http://schemas.microsoft.com/office/drawing/2014/main" id="{6EAEB4AF-3A1A-2935-0E6E-4D92CF46B621}"/>
              </a:ext>
            </a:extLst>
          </p:cNvPr>
          <p:cNvSpPr/>
          <p:nvPr/>
        </p:nvSpPr>
        <p:spPr>
          <a:xfrm>
            <a:off x="0" y="6281760"/>
            <a:ext cx="9144000" cy="589856"/>
          </a:xfrm>
          <a:prstGeom prst="rect">
            <a:avLst/>
          </a:prstGeom>
          <a:solidFill>
            <a:srgbClr val="176F83"/>
          </a:solidFill>
          <a:ln>
            <a:noFill/>
          </a:ln>
        </p:spPr>
        <p:style>
          <a:lnRef idx="0">
            <a:scrgbClr r="0" g="0" b="0"/>
          </a:lnRef>
          <a:fillRef idx="1003">
            <a:schemeClr val="dk2"/>
          </a:fillRef>
          <a:effectRef idx="0">
            <a:scrgbClr r="0" g="0" b="0"/>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bg-BG"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2" name="Picture 2">
            <a:extLst>
              <a:ext uri="{FF2B5EF4-FFF2-40B4-BE49-F238E27FC236}">
                <a16:creationId xmlns:a16="http://schemas.microsoft.com/office/drawing/2014/main" id="{2B7BADC8-134B-69E9-036B-96AC38E788E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79690" y="5546330"/>
            <a:ext cx="589855" cy="589855"/>
          </a:xfrm>
          <a:prstGeom prst="rect">
            <a:avLst/>
          </a:prstGeom>
        </p:spPr>
      </p:pic>
      <p:sp>
        <p:nvSpPr>
          <p:cNvPr id="4" name="Rectangle 3">
            <a:extLst>
              <a:ext uri="{FF2B5EF4-FFF2-40B4-BE49-F238E27FC236}">
                <a16:creationId xmlns:a16="http://schemas.microsoft.com/office/drawing/2014/main" id="{E7909316-30B1-262D-43AC-1B3B977DA6D6}"/>
              </a:ext>
            </a:extLst>
          </p:cNvPr>
          <p:cNvSpPr/>
          <p:nvPr/>
        </p:nvSpPr>
        <p:spPr>
          <a:xfrm>
            <a:off x="361949" y="283654"/>
            <a:ext cx="8782051" cy="584775"/>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176F83"/>
                </a:solidFill>
                <a:effectLst/>
                <a:uLnTx/>
                <a:uFillTx/>
                <a:latin typeface="Calibri Light" panose="020F0302020204030204"/>
                <a:ea typeface="+mn-ea"/>
                <a:cs typeface="Arial" charset="0"/>
              </a:rPr>
              <a:t>Key Determinants of Fertility Decline</a:t>
            </a:r>
          </a:p>
        </p:txBody>
      </p:sp>
      <p:pic>
        <p:nvPicPr>
          <p:cNvPr id="5" name="Picture 4">
            <a:extLst>
              <a:ext uri="{FF2B5EF4-FFF2-40B4-BE49-F238E27FC236}">
                <a16:creationId xmlns:a16="http://schemas.microsoft.com/office/drawing/2014/main" id="{B57A9C1F-A3BF-03F6-054D-5A8C968B8156}"/>
              </a:ext>
            </a:extLst>
          </p:cNvPr>
          <p:cNvPicPr>
            <a:picLocks noChangeAspect="1"/>
          </p:cNvPicPr>
          <p:nvPr/>
        </p:nvPicPr>
        <p:blipFill>
          <a:blip r:embed="rId3"/>
          <a:stretch>
            <a:fillRect/>
          </a:stretch>
        </p:blipFill>
        <p:spPr>
          <a:xfrm>
            <a:off x="2971800" y="5299911"/>
            <a:ext cx="2972956" cy="791561"/>
          </a:xfrm>
          <a:prstGeom prst="rect">
            <a:avLst/>
          </a:prstGeom>
        </p:spPr>
      </p:pic>
      <p:sp>
        <p:nvSpPr>
          <p:cNvPr id="6" name="TextBox 5">
            <a:extLst>
              <a:ext uri="{FF2B5EF4-FFF2-40B4-BE49-F238E27FC236}">
                <a16:creationId xmlns:a16="http://schemas.microsoft.com/office/drawing/2014/main" id="{A44A5654-DBED-3687-C579-23155474C6A6}"/>
              </a:ext>
            </a:extLst>
          </p:cNvPr>
          <p:cNvSpPr txBox="1"/>
          <p:nvPr/>
        </p:nvSpPr>
        <p:spPr>
          <a:xfrm>
            <a:off x="430127" y="1388862"/>
            <a:ext cx="8607596" cy="2923877"/>
          </a:xfrm>
          <a:prstGeom prst="rect">
            <a:avLst/>
          </a:prstGeom>
          <a:noFill/>
        </p:spPr>
        <p:txBody>
          <a:bodyPr wrap="square">
            <a:spAutoFit/>
          </a:bodyPr>
          <a:lstStyle/>
          <a:p>
            <a:pPr marL="342900" indent="-342900">
              <a:buFont typeface="Arial" panose="020B0604020202020204" pitchFamily="34" charset="0"/>
              <a:buChar char="•"/>
            </a:pPr>
            <a:r>
              <a:rPr lang="en-US" sz="2800" b="1" kern="0" dirty="0">
                <a:effectLst/>
                <a:latin typeface="Times New Roman" panose="02020603050405020304" pitchFamily="18" charset="0"/>
                <a:ea typeface="Times New Roman" panose="02020603050405020304" pitchFamily="18" charset="0"/>
              </a:rPr>
              <a:t>Economic Factors: Rising costs of raising children</a:t>
            </a:r>
          </a:p>
          <a:p>
            <a:pPr marL="342900" indent="-342900">
              <a:buFont typeface="Arial" panose="020B0604020202020204" pitchFamily="34" charset="0"/>
              <a:buChar char="•"/>
            </a:pPr>
            <a:endParaRPr lang="en-US" sz="2800" b="1" kern="0" dirty="0">
              <a:effectLst/>
              <a:latin typeface="Times New Roman" panose="02020603050405020304" pitchFamily="18" charset="0"/>
              <a:ea typeface="Times New Roman" panose="02020603050405020304" pitchFamily="18" charset="0"/>
            </a:endParaRPr>
          </a:p>
          <a:p>
            <a:pPr marL="342900" indent="-342900">
              <a:buFont typeface="Arial" panose="020B0604020202020204" pitchFamily="34" charset="0"/>
              <a:buChar char="•"/>
            </a:pPr>
            <a:r>
              <a:rPr lang="en-US" sz="2800" b="1" kern="0" dirty="0">
                <a:effectLst/>
                <a:latin typeface="Times New Roman" panose="02020603050405020304" pitchFamily="18" charset="0"/>
                <a:ea typeface="Times New Roman" panose="02020603050405020304" pitchFamily="18" charset="0"/>
              </a:rPr>
              <a:t>Sociocultural Factors </a:t>
            </a:r>
          </a:p>
          <a:p>
            <a:pPr marL="342900" indent="-342900">
              <a:buFont typeface="Arial" panose="020B0604020202020204" pitchFamily="34" charset="0"/>
              <a:buChar char="•"/>
            </a:pPr>
            <a:endParaRPr lang="en-US" sz="2800" b="1" kern="0" dirty="0">
              <a:latin typeface="Times New Roman" panose="02020603050405020304" pitchFamily="18" charset="0"/>
            </a:endParaRPr>
          </a:p>
          <a:p>
            <a:pPr marL="342900" indent="-342900">
              <a:buFont typeface="Arial" panose="020B0604020202020204" pitchFamily="34" charset="0"/>
              <a:buChar char="•"/>
            </a:pPr>
            <a:r>
              <a:rPr lang="en-US" sz="2800" b="1" kern="0" dirty="0">
                <a:effectLst/>
                <a:latin typeface="Times New Roman" panose="02020603050405020304" pitchFamily="18" charset="0"/>
                <a:ea typeface="Times New Roman" panose="02020603050405020304" pitchFamily="18" charset="0"/>
              </a:rPr>
              <a:t>Policy and Institutional Factors</a:t>
            </a:r>
          </a:p>
          <a:p>
            <a:pPr marL="342900" indent="-342900">
              <a:buFont typeface="Arial" panose="020B0604020202020204" pitchFamily="34" charset="0"/>
              <a:buChar char="•"/>
            </a:pPr>
            <a:endParaRPr lang="en-US" sz="2400" b="1" kern="0" dirty="0">
              <a:latin typeface="Times New Roman" panose="02020603050405020304" pitchFamily="18" charset="0"/>
            </a:endParaRPr>
          </a:p>
          <a:p>
            <a:pPr marL="342900" indent="-342900">
              <a:buFont typeface="Arial" panose="020B0604020202020204" pitchFamily="34" charset="0"/>
              <a:buChar char="•"/>
            </a:pPr>
            <a:endParaRPr lang="en-DE" sz="2000" dirty="0"/>
          </a:p>
        </p:txBody>
      </p:sp>
    </p:spTree>
    <p:extLst>
      <p:ext uri="{BB962C8B-B14F-4D97-AF65-F5344CB8AC3E}">
        <p14:creationId xmlns:p14="http://schemas.microsoft.com/office/powerpoint/2010/main" val="85439488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A279DA-5750-D7C7-EE76-F72C164551EC}"/>
            </a:ext>
          </a:extLst>
        </p:cNvPr>
        <p:cNvGrpSpPr/>
        <p:nvPr/>
      </p:nvGrpSpPr>
      <p:grpSpPr>
        <a:xfrm>
          <a:off x="0" y="0"/>
          <a:ext cx="0" cy="0"/>
          <a:chOff x="0" y="0"/>
          <a:chExt cx="0" cy="0"/>
        </a:xfrm>
      </p:grpSpPr>
      <p:sp>
        <p:nvSpPr>
          <p:cNvPr id="10" name="Текстово поле 9">
            <a:extLst>
              <a:ext uri="{FF2B5EF4-FFF2-40B4-BE49-F238E27FC236}">
                <a16:creationId xmlns:a16="http://schemas.microsoft.com/office/drawing/2014/main" id="{130E6F7F-FC10-AC4C-12C6-0D7962F766FE}"/>
              </a:ext>
            </a:extLst>
          </p:cNvPr>
          <p:cNvSpPr txBox="1"/>
          <p:nvPr/>
        </p:nvSpPr>
        <p:spPr>
          <a:xfrm>
            <a:off x="379843" y="5781599"/>
            <a:ext cx="2762251" cy="307777"/>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A4C5C"/>
                </a:solidFill>
                <a:effectLst/>
                <a:uLnTx/>
                <a:uFillTx/>
                <a:latin typeface="Bahnschrift Condensed" panose="020B0502040204020203" pitchFamily="34" charset="0"/>
                <a:ea typeface="+mn-ea"/>
                <a:cs typeface="Arial" charset="0"/>
              </a:rPr>
              <a:t>GLOBAL LABOR ORGANIZATION</a:t>
            </a:r>
            <a:endParaRPr kumimoji="0" lang="bg-BG" sz="1400" b="1" i="0" u="none" strike="noStrike" kern="1200" cap="none" spc="0" normalizeH="0" baseline="0" noProof="0" dirty="0">
              <a:ln>
                <a:noFill/>
              </a:ln>
              <a:solidFill>
                <a:srgbClr val="0A4C5C"/>
              </a:solidFill>
              <a:effectLst/>
              <a:uLnTx/>
              <a:uFillTx/>
              <a:latin typeface="Bahnschrift Condensed" panose="020B0502040204020203" pitchFamily="34" charset="0"/>
              <a:ea typeface="+mn-ea"/>
              <a:cs typeface="Arial" charset="0"/>
            </a:endParaRPr>
          </a:p>
        </p:txBody>
      </p:sp>
      <p:sp>
        <p:nvSpPr>
          <p:cNvPr id="11" name="Контейнер за долния колонтитул 6">
            <a:extLst>
              <a:ext uri="{FF2B5EF4-FFF2-40B4-BE49-F238E27FC236}">
                <a16:creationId xmlns:a16="http://schemas.microsoft.com/office/drawing/2014/main" id="{C64E701A-42EF-AA30-B800-1EB624EB7788}"/>
              </a:ext>
            </a:extLst>
          </p:cNvPr>
          <p:cNvSpPr>
            <a:spLocks noGrp="1"/>
          </p:cNvSpPr>
          <p:nvPr>
            <p:ph type="ftr" idx="11"/>
          </p:nvPr>
        </p:nvSpPr>
        <p:spPr>
          <a:xfrm>
            <a:off x="3352800" y="5638800"/>
            <a:ext cx="2762250" cy="433512"/>
          </a:xfrm>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de-DE" sz="1350" b="0" i="0" u="none" strike="noStrike" kern="1200" cap="none" spc="0" normalizeH="0" baseline="0" noProof="0" dirty="0">
                <a:ln>
                  <a:noFill/>
                </a:ln>
                <a:solidFill>
                  <a:prstClr val="black">
                    <a:tint val="75000"/>
                  </a:prstClr>
                </a:solidFill>
                <a:effectLst/>
                <a:uLnTx/>
                <a:uFillTx/>
                <a:latin typeface="Calibri" panose="020F0502020204030204"/>
                <a:ea typeface="+mn-ea"/>
                <a:cs typeface="Arial" charset="0"/>
              </a:rPr>
              <a:t>Klaus F. Zimmermann</a:t>
            </a:r>
            <a:endParaRPr kumimoji="0" lang="bg-BG" sz="1350" b="0" i="0" u="none" strike="noStrike" kern="1200" cap="none" spc="0" normalizeH="0" baseline="0" noProof="0" dirty="0">
              <a:ln>
                <a:noFill/>
              </a:ln>
              <a:solidFill>
                <a:prstClr val="black">
                  <a:tint val="75000"/>
                </a:prstClr>
              </a:solidFill>
              <a:effectLst/>
              <a:uLnTx/>
              <a:uFillTx/>
              <a:latin typeface="Calibri" panose="020F0502020204030204"/>
              <a:ea typeface="+mn-ea"/>
              <a:cs typeface="Arial" charset="0"/>
            </a:endParaRPr>
          </a:p>
        </p:txBody>
      </p:sp>
      <p:sp>
        <p:nvSpPr>
          <p:cNvPr id="3" name="Правоъгълник 2">
            <a:extLst>
              <a:ext uri="{FF2B5EF4-FFF2-40B4-BE49-F238E27FC236}">
                <a16:creationId xmlns:a16="http://schemas.microsoft.com/office/drawing/2014/main" id="{660BBE42-BA05-B986-8192-5D3CED8E357A}"/>
              </a:ext>
            </a:extLst>
          </p:cNvPr>
          <p:cNvSpPr/>
          <p:nvPr/>
        </p:nvSpPr>
        <p:spPr>
          <a:xfrm>
            <a:off x="0" y="6281760"/>
            <a:ext cx="9144000" cy="589856"/>
          </a:xfrm>
          <a:prstGeom prst="rect">
            <a:avLst/>
          </a:prstGeom>
          <a:solidFill>
            <a:srgbClr val="176F83"/>
          </a:solidFill>
          <a:ln>
            <a:noFill/>
          </a:ln>
        </p:spPr>
        <p:style>
          <a:lnRef idx="0">
            <a:scrgbClr r="0" g="0" b="0"/>
          </a:lnRef>
          <a:fillRef idx="1003">
            <a:schemeClr val="dk2"/>
          </a:fillRef>
          <a:effectRef idx="0">
            <a:scrgbClr r="0" g="0" b="0"/>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bg-BG"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2" name="Picture 2">
            <a:extLst>
              <a:ext uri="{FF2B5EF4-FFF2-40B4-BE49-F238E27FC236}">
                <a16:creationId xmlns:a16="http://schemas.microsoft.com/office/drawing/2014/main" id="{F57321BE-A64D-3DAE-976E-CCB060F0DA2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79690" y="5546330"/>
            <a:ext cx="589855" cy="589855"/>
          </a:xfrm>
          <a:prstGeom prst="rect">
            <a:avLst/>
          </a:prstGeom>
        </p:spPr>
      </p:pic>
      <p:sp>
        <p:nvSpPr>
          <p:cNvPr id="4" name="Rectangle 3">
            <a:extLst>
              <a:ext uri="{FF2B5EF4-FFF2-40B4-BE49-F238E27FC236}">
                <a16:creationId xmlns:a16="http://schemas.microsoft.com/office/drawing/2014/main" id="{BF2F2AC7-AAE2-74ED-0128-E4495D380D04}"/>
              </a:ext>
            </a:extLst>
          </p:cNvPr>
          <p:cNvSpPr/>
          <p:nvPr/>
        </p:nvSpPr>
        <p:spPr>
          <a:xfrm>
            <a:off x="657225" y="2904"/>
            <a:ext cx="8153400" cy="646331"/>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176F83"/>
                </a:solidFill>
                <a:effectLst/>
                <a:uLnTx/>
                <a:uFillTx/>
                <a:latin typeface="Calibri Light" panose="020F0302020204030204"/>
                <a:ea typeface="+mn-ea"/>
                <a:cs typeface="Arial" charset="0"/>
              </a:rPr>
              <a:t>Signs of Stabilization or Reversal? </a:t>
            </a:r>
            <a:endParaRPr kumimoji="0" lang="en-US" sz="4400" b="1" i="0" u="none" strike="noStrike" kern="1200" cap="none" spc="0" normalizeH="0" baseline="0" noProof="0" dirty="0">
              <a:ln>
                <a:noFill/>
              </a:ln>
              <a:solidFill>
                <a:srgbClr val="176F83"/>
              </a:solidFill>
              <a:effectLst/>
              <a:uLnTx/>
              <a:uFillTx/>
              <a:latin typeface="Calibri Light" panose="020F0302020204030204"/>
              <a:ea typeface="+mn-ea"/>
              <a:cs typeface="Arial" charset="0"/>
            </a:endParaRPr>
          </a:p>
        </p:txBody>
      </p:sp>
      <p:pic>
        <p:nvPicPr>
          <p:cNvPr id="5" name="Picture 4">
            <a:extLst>
              <a:ext uri="{FF2B5EF4-FFF2-40B4-BE49-F238E27FC236}">
                <a16:creationId xmlns:a16="http://schemas.microsoft.com/office/drawing/2014/main" id="{A72642C8-8508-9A62-292F-4134E9180B3C}"/>
              </a:ext>
            </a:extLst>
          </p:cNvPr>
          <p:cNvPicPr>
            <a:picLocks noChangeAspect="1"/>
          </p:cNvPicPr>
          <p:nvPr/>
        </p:nvPicPr>
        <p:blipFill>
          <a:blip r:embed="rId3"/>
          <a:stretch>
            <a:fillRect/>
          </a:stretch>
        </p:blipFill>
        <p:spPr>
          <a:xfrm>
            <a:off x="3247447" y="5511364"/>
            <a:ext cx="2972956" cy="791561"/>
          </a:xfrm>
          <a:prstGeom prst="rect">
            <a:avLst/>
          </a:prstGeom>
        </p:spPr>
      </p:pic>
      <p:sp>
        <p:nvSpPr>
          <p:cNvPr id="8" name="TextBox 7">
            <a:extLst>
              <a:ext uri="{FF2B5EF4-FFF2-40B4-BE49-F238E27FC236}">
                <a16:creationId xmlns:a16="http://schemas.microsoft.com/office/drawing/2014/main" id="{F7C9FAC8-4CEA-AB28-2852-A912F90EA39E}"/>
              </a:ext>
            </a:extLst>
          </p:cNvPr>
          <p:cNvSpPr txBox="1"/>
          <p:nvPr/>
        </p:nvSpPr>
        <p:spPr>
          <a:xfrm>
            <a:off x="157349" y="704709"/>
            <a:ext cx="8812196" cy="5109091"/>
          </a:xfrm>
          <a:prstGeom prst="rect">
            <a:avLst/>
          </a:prstGeom>
          <a:noFill/>
        </p:spPr>
        <p:txBody>
          <a:bodyPr wrap="square">
            <a:spAutoFit/>
          </a:bodyPr>
          <a:lstStyle/>
          <a:p>
            <a:pPr marL="342900" indent="-342900">
              <a:buFont typeface="Arial" panose="020B0604020202020204" pitchFamily="34" charset="0"/>
              <a:buChar char="•"/>
            </a:pPr>
            <a:r>
              <a:rPr lang="en-US" b="1" kern="0" dirty="0">
                <a:effectLst/>
                <a:latin typeface="Times New Roman" panose="02020603050405020304" pitchFamily="18" charset="0"/>
                <a:ea typeface="Times New Roman" panose="02020603050405020304" pitchFamily="18" charset="0"/>
              </a:rPr>
              <a:t>M</a:t>
            </a:r>
            <a:r>
              <a:rPr lang="en-DE" b="1" kern="0" dirty="0" err="1">
                <a:effectLst/>
                <a:latin typeface="Times New Roman" panose="02020603050405020304" pitchFamily="18" charset="0"/>
                <a:ea typeface="Times New Roman" panose="02020603050405020304" pitchFamily="18" charset="0"/>
              </a:rPr>
              <a:t>ost</a:t>
            </a:r>
            <a:r>
              <a:rPr lang="en-DE" b="1" kern="0" dirty="0">
                <a:effectLst/>
                <a:latin typeface="Times New Roman" panose="02020603050405020304" pitchFamily="18" charset="0"/>
                <a:ea typeface="Times New Roman" panose="02020603050405020304" pitchFamily="18" charset="0"/>
              </a:rPr>
              <a:t> evidence points to persistently low fertility</a:t>
            </a:r>
            <a:r>
              <a:rPr lang="en-DE" kern="0" dirty="0">
                <a:effectLst/>
                <a:latin typeface="Times New Roman" panose="02020603050405020304" pitchFamily="18" charset="0"/>
                <a:ea typeface="Times New Roman" panose="02020603050405020304" pitchFamily="18" charset="0"/>
              </a:rPr>
              <a:t> in advanced economies, with only limited signs of stabilization in specific cases. </a:t>
            </a:r>
            <a:endParaRPr lang="en-US" kern="0" dirty="0">
              <a:effectLst/>
              <a:latin typeface="Times New Roman" panose="02020603050405020304" pitchFamily="18" charset="0"/>
              <a:ea typeface="Times New Roman" panose="02020603050405020304" pitchFamily="18" charset="0"/>
            </a:endParaRPr>
          </a:p>
          <a:p>
            <a:pPr marL="342900" indent="-342900">
              <a:buFont typeface="Arial" panose="020B0604020202020204" pitchFamily="34" charset="0"/>
              <a:buChar char="•"/>
            </a:pPr>
            <a:endParaRPr lang="en-US" kern="0" dirty="0">
              <a:effectLst/>
              <a:latin typeface="Times New Roman" panose="02020603050405020304" pitchFamily="18" charset="0"/>
              <a:ea typeface="Times New Roman" panose="02020603050405020304" pitchFamily="18" charset="0"/>
            </a:endParaRPr>
          </a:p>
          <a:p>
            <a:pPr marL="342900" indent="-342900">
              <a:buFont typeface="Arial" panose="020B0604020202020204" pitchFamily="34" charset="0"/>
              <a:buChar char="•"/>
            </a:pPr>
            <a:r>
              <a:rPr lang="en-US" kern="0" dirty="0">
                <a:latin typeface="Times New Roman" panose="02020603050405020304" pitchFamily="18" charset="0"/>
                <a:ea typeface="Times New Roman" panose="02020603050405020304" pitchFamily="18" charset="0"/>
              </a:rPr>
              <a:t>F</a:t>
            </a:r>
            <a:r>
              <a:rPr lang="en-DE" kern="0" dirty="0" err="1">
                <a:effectLst/>
                <a:latin typeface="Times New Roman" panose="02020603050405020304" pitchFamily="18" charset="0"/>
                <a:ea typeface="Times New Roman" panose="02020603050405020304" pitchFamily="18" charset="0"/>
              </a:rPr>
              <a:t>ew</a:t>
            </a:r>
            <a:r>
              <a:rPr lang="en-DE" kern="0" dirty="0">
                <a:effectLst/>
                <a:latin typeface="Times New Roman" panose="02020603050405020304" pitchFamily="18" charset="0"/>
                <a:ea typeface="Times New Roman" panose="02020603050405020304" pitchFamily="18" charset="0"/>
              </a:rPr>
              <a:t> countries provide </a:t>
            </a:r>
            <a:r>
              <a:rPr lang="en-DE" b="1" kern="0" dirty="0">
                <a:effectLst/>
                <a:latin typeface="Times New Roman" panose="02020603050405020304" pitchFamily="18" charset="0"/>
                <a:ea typeface="Times New Roman" panose="02020603050405020304" pitchFamily="18" charset="0"/>
              </a:rPr>
              <a:t>exceptions or hints of stabilization</a:t>
            </a:r>
            <a:r>
              <a:rPr lang="en-DE" kern="0" dirty="0">
                <a:effectLst/>
                <a:latin typeface="Times New Roman" panose="02020603050405020304" pitchFamily="18" charset="0"/>
                <a:ea typeface="Times New Roman" panose="02020603050405020304" pitchFamily="18" charset="0"/>
              </a:rPr>
              <a:t>. </a:t>
            </a:r>
            <a:r>
              <a:rPr lang="en-DE" b="1" kern="0" dirty="0">
                <a:effectLst/>
                <a:latin typeface="Times New Roman" panose="02020603050405020304" pitchFamily="18" charset="0"/>
                <a:ea typeface="Times New Roman" panose="02020603050405020304" pitchFamily="18" charset="0"/>
              </a:rPr>
              <a:t>Hungary</a:t>
            </a:r>
            <a:r>
              <a:rPr lang="en-DE" kern="0" dirty="0">
                <a:effectLst/>
                <a:latin typeface="Times New Roman" panose="02020603050405020304" pitchFamily="18" charset="0"/>
                <a:ea typeface="Times New Roman" panose="02020603050405020304" pitchFamily="18" charset="0"/>
              </a:rPr>
              <a:t> – which had a TFR around 1.3 in the early 2010s – has seen its fertility rise to roughly the OECD average (~1.5) after a decade of vigorous pro-natalist policies and increased family benefit spending. </a:t>
            </a:r>
            <a:endParaRPr lang="en-US" kern="0" dirty="0">
              <a:effectLst/>
              <a:latin typeface="Times New Roman" panose="02020603050405020304" pitchFamily="18" charset="0"/>
              <a:ea typeface="Times New Roman" panose="02020603050405020304" pitchFamily="18" charset="0"/>
            </a:endParaRPr>
          </a:p>
          <a:p>
            <a:pPr marL="342900" indent="-342900">
              <a:buFont typeface="Arial" panose="020B0604020202020204" pitchFamily="34" charset="0"/>
              <a:buChar char="•"/>
            </a:pPr>
            <a:endParaRPr lang="en-US" kern="0" dirty="0">
              <a:latin typeface="Times New Roman" panose="02020603050405020304" pitchFamily="18" charset="0"/>
              <a:ea typeface="Times New Roman" panose="02020603050405020304" pitchFamily="18" charset="0"/>
            </a:endParaRPr>
          </a:p>
          <a:p>
            <a:pPr marL="342900" indent="-342900">
              <a:buFont typeface="Arial" panose="020B0604020202020204" pitchFamily="34" charset="0"/>
              <a:buChar char="•"/>
            </a:pPr>
            <a:r>
              <a:rPr lang="en-DE" kern="0" dirty="0">
                <a:effectLst/>
                <a:latin typeface="Times New Roman" panose="02020603050405020304" pitchFamily="18" charset="0"/>
                <a:ea typeface="Times New Roman" panose="02020603050405020304" pitchFamily="18" charset="0"/>
              </a:rPr>
              <a:t>Some Central and Eastern European countries that once hit “lowest-low” fertility (&lt;1.3) in the 1990s have rebounded somewhat (e.g. Czechia, Estonia, Lithuania reached </a:t>
            </a:r>
            <a:r>
              <a:rPr lang="en-DE" kern="0" dirty="0" err="1">
                <a:effectLst/>
                <a:latin typeface="Times New Roman" panose="02020603050405020304" pitchFamily="18" charset="0"/>
                <a:ea typeface="Times New Roman" panose="02020603050405020304" pitchFamily="18" charset="0"/>
              </a:rPr>
              <a:t>TFRs</a:t>
            </a:r>
            <a:r>
              <a:rPr lang="en-DE" kern="0" dirty="0">
                <a:effectLst/>
                <a:latin typeface="Times New Roman" panose="02020603050405020304" pitchFamily="18" charset="0"/>
                <a:ea typeface="Times New Roman" panose="02020603050405020304" pitchFamily="18" charset="0"/>
              </a:rPr>
              <a:t> in the 1.5–1.7 range in recent years). </a:t>
            </a:r>
            <a:endParaRPr lang="en-US" kern="0" dirty="0">
              <a:effectLst/>
              <a:latin typeface="Times New Roman" panose="02020603050405020304" pitchFamily="18" charset="0"/>
              <a:ea typeface="Times New Roman" panose="02020603050405020304" pitchFamily="18" charset="0"/>
            </a:endParaRPr>
          </a:p>
          <a:p>
            <a:pPr marL="342900" indent="-342900">
              <a:buFont typeface="Arial" panose="020B0604020202020204" pitchFamily="34" charset="0"/>
              <a:buChar char="•"/>
            </a:pPr>
            <a:endParaRPr lang="en-US" kern="0" dirty="0">
              <a:effectLst/>
              <a:latin typeface="Times New Roman" panose="02020603050405020304" pitchFamily="18" charset="0"/>
              <a:ea typeface="Times New Roman" panose="02020603050405020304" pitchFamily="18" charset="0"/>
            </a:endParaRPr>
          </a:p>
          <a:p>
            <a:pPr marL="342900" indent="-342900">
              <a:buFont typeface="Arial" panose="020B0604020202020204" pitchFamily="34" charset="0"/>
              <a:buChar char="•"/>
            </a:pPr>
            <a:r>
              <a:rPr lang="en-DE" kern="0" dirty="0">
                <a:effectLst/>
                <a:latin typeface="Times New Roman" panose="02020603050405020304" pitchFamily="18" charset="0"/>
                <a:ea typeface="Times New Roman" panose="02020603050405020304" pitchFamily="18" charset="0"/>
              </a:rPr>
              <a:t>These cases suggest policy and social changes can </a:t>
            </a:r>
            <a:r>
              <a:rPr lang="en-DE" b="1" kern="0" dirty="0">
                <a:effectLst/>
                <a:latin typeface="Times New Roman" panose="02020603050405020304" pitchFamily="18" charset="0"/>
                <a:ea typeface="Times New Roman" panose="02020603050405020304" pitchFamily="18" charset="0"/>
              </a:rPr>
              <a:t>stabilize birth rates at a low-moderate level</a:t>
            </a:r>
            <a:r>
              <a:rPr lang="en-DE" kern="0" dirty="0">
                <a:effectLst/>
                <a:latin typeface="Times New Roman" panose="02020603050405020304" pitchFamily="18" charset="0"/>
                <a:ea typeface="Times New Roman" panose="02020603050405020304" pitchFamily="18" charset="0"/>
              </a:rPr>
              <a:t>. </a:t>
            </a:r>
            <a:endParaRPr lang="en-US" kern="0" dirty="0">
              <a:effectLst/>
              <a:latin typeface="Times New Roman" panose="02020603050405020304" pitchFamily="18" charset="0"/>
              <a:ea typeface="Times New Roman" panose="02020603050405020304" pitchFamily="18" charset="0"/>
            </a:endParaRPr>
          </a:p>
          <a:p>
            <a:pPr marL="342900" indent="-342900">
              <a:buFont typeface="Arial" panose="020B0604020202020204" pitchFamily="34" charset="0"/>
              <a:buChar char="•"/>
            </a:pPr>
            <a:endParaRPr lang="en-US" kern="0" dirty="0">
              <a:effectLst/>
              <a:latin typeface="Times New Roman" panose="02020603050405020304" pitchFamily="18" charset="0"/>
              <a:ea typeface="Times New Roman" panose="02020603050405020304" pitchFamily="18" charset="0"/>
            </a:endParaRPr>
          </a:p>
          <a:p>
            <a:pPr marL="342900" indent="-342900">
              <a:buFont typeface="Arial" panose="020B0604020202020204" pitchFamily="34" charset="0"/>
              <a:buChar char="•"/>
            </a:pPr>
            <a:r>
              <a:rPr lang="en-US" kern="0" dirty="0">
                <a:latin typeface="Times New Roman" panose="02020603050405020304" pitchFamily="18" charset="0"/>
              </a:rPr>
              <a:t>OECD: Without “</a:t>
            </a:r>
            <a:r>
              <a:rPr lang="en-US" b="1" kern="0" dirty="0">
                <a:latin typeface="Times New Roman" panose="02020603050405020304" pitchFamily="18" charset="0"/>
              </a:rPr>
              <a:t>changes in preferences regarding children</a:t>
            </a:r>
            <a:r>
              <a:rPr lang="en-US" kern="0" dirty="0">
                <a:latin typeface="Times New Roman" panose="02020603050405020304" pitchFamily="18" charset="0"/>
              </a:rPr>
              <a:t>, it is unlikely that [even supportive] policies will enable countries to approach replacement fertility rates again”. </a:t>
            </a:r>
          </a:p>
          <a:p>
            <a:pPr marL="342900" indent="-342900">
              <a:buFont typeface="Arial" panose="020B0604020202020204" pitchFamily="34" charset="0"/>
              <a:buChar char="•"/>
            </a:pPr>
            <a:endParaRPr lang="en-DE" sz="2000" dirty="0"/>
          </a:p>
        </p:txBody>
      </p:sp>
    </p:spTree>
    <p:extLst>
      <p:ext uri="{BB962C8B-B14F-4D97-AF65-F5344CB8AC3E}">
        <p14:creationId xmlns:p14="http://schemas.microsoft.com/office/powerpoint/2010/main" val="341978737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E1BFE6-552D-0985-B496-D01BCA8D4522}"/>
            </a:ext>
          </a:extLst>
        </p:cNvPr>
        <p:cNvGrpSpPr/>
        <p:nvPr/>
      </p:nvGrpSpPr>
      <p:grpSpPr>
        <a:xfrm>
          <a:off x="0" y="0"/>
          <a:ext cx="0" cy="0"/>
          <a:chOff x="0" y="0"/>
          <a:chExt cx="0" cy="0"/>
        </a:xfrm>
      </p:grpSpPr>
      <p:sp>
        <p:nvSpPr>
          <p:cNvPr id="10" name="Текстово поле 9">
            <a:extLst>
              <a:ext uri="{FF2B5EF4-FFF2-40B4-BE49-F238E27FC236}">
                <a16:creationId xmlns:a16="http://schemas.microsoft.com/office/drawing/2014/main" id="{58F76A39-2AA7-D5BD-C182-FE63EABDFA7F}"/>
              </a:ext>
            </a:extLst>
          </p:cNvPr>
          <p:cNvSpPr txBox="1"/>
          <p:nvPr/>
        </p:nvSpPr>
        <p:spPr>
          <a:xfrm>
            <a:off x="361949" y="5482458"/>
            <a:ext cx="2762251" cy="307777"/>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A4C5C"/>
                </a:solidFill>
                <a:effectLst/>
                <a:uLnTx/>
                <a:uFillTx/>
                <a:latin typeface="Bahnschrift Condensed" panose="020B0502040204020203" pitchFamily="34" charset="0"/>
                <a:ea typeface="+mn-ea"/>
                <a:cs typeface="Arial" charset="0"/>
              </a:rPr>
              <a:t>GLOBAL LABOR ORGANIZATION</a:t>
            </a:r>
            <a:endParaRPr kumimoji="0" lang="bg-BG" sz="1400" b="1" i="0" u="none" strike="noStrike" kern="1200" cap="none" spc="0" normalizeH="0" baseline="0" noProof="0" dirty="0">
              <a:ln>
                <a:noFill/>
              </a:ln>
              <a:solidFill>
                <a:srgbClr val="0A4C5C"/>
              </a:solidFill>
              <a:effectLst/>
              <a:uLnTx/>
              <a:uFillTx/>
              <a:latin typeface="Bahnschrift Condensed" panose="020B0502040204020203" pitchFamily="34" charset="0"/>
              <a:ea typeface="+mn-ea"/>
              <a:cs typeface="Arial" charset="0"/>
            </a:endParaRPr>
          </a:p>
        </p:txBody>
      </p:sp>
      <p:sp>
        <p:nvSpPr>
          <p:cNvPr id="11" name="Контейнер за долния колонтитул 6">
            <a:extLst>
              <a:ext uri="{FF2B5EF4-FFF2-40B4-BE49-F238E27FC236}">
                <a16:creationId xmlns:a16="http://schemas.microsoft.com/office/drawing/2014/main" id="{110B75D2-EE55-2960-9A56-34679889BE67}"/>
              </a:ext>
            </a:extLst>
          </p:cNvPr>
          <p:cNvSpPr>
            <a:spLocks noGrp="1"/>
          </p:cNvSpPr>
          <p:nvPr>
            <p:ph type="ftr" idx="11"/>
          </p:nvPr>
        </p:nvSpPr>
        <p:spPr>
          <a:xfrm>
            <a:off x="3352800" y="5638800"/>
            <a:ext cx="2762250" cy="433512"/>
          </a:xfrm>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de-DE" sz="1350" b="0" i="0" u="none" strike="noStrike" kern="1200" cap="none" spc="0" normalizeH="0" baseline="0" noProof="0" dirty="0">
                <a:ln>
                  <a:noFill/>
                </a:ln>
                <a:solidFill>
                  <a:prstClr val="black">
                    <a:tint val="75000"/>
                  </a:prstClr>
                </a:solidFill>
                <a:effectLst/>
                <a:uLnTx/>
                <a:uFillTx/>
                <a:latin typeface="Calibri" panose="020F0502020204030204"/>
                <a:ea typeface="+mn-ea"/>
                <a:cs typeface="Arial" charset="0"/>
              </a:rPr>
              <a:t>Klaus F. Zimmermann</a:t>
            </a:r>
            <a:endParaRPr kumimoji="0" lang="bg-BG" sz="1350" b="0" i="0" u="none" strike="noStrike" kern="1200" cap="none" spc="0" normalizeH="0" baseline="0" noProof="0" dirty="0">
              <a:ln>
                <a:noFill/>
              </a:ln>
              <a:solidFill>
                <a:prstClr val="black">
                  <a:tint val="75000"/>
                </a:prstClr>
              </a:solidFill>
              <a:effectLst/>
              <a:uLnTx/>
              <a:uFillTx/>
              <a:latin typeface="Calibri" panose="020F0502020204030204"/>
              <a:ea typeface="+mn-ea"/>
              <a:cs typeface="Arial" charset="0"/>
            </a:endParaRPr>
          </a:p>
        </p:txBody>
      </p:sp>
      <p:sp>
        <p:nvSpPr>
          <p:cNvPr id="3" name="Правоъгълник 2">
            <a:extLst>
              <a:ext uri="{FF2B5EF4-FFF2-40B4-BE49-F238E27FC236}">
                <a16:creationId xmlns:a16="http://schemas.microsoft.com/office/drawing/2014/main" id="{6AAC082E-4EE0-82F8-CCFE-B25049B3C56E}"/>
              </a:ext>
            </a:extLst>
          </p:cNvPr>
          <p:cNvSpPr/>
          <p:nvPr/>
        </p:nvSpPr>
        <p:spPr>
          <a:xfrm>
            <a:off x="0" y="6281760"/>
            <a:ext cx="9144000" cy="589856"/>
          </a:xfrm>
          <a:prstGeom prst="rect">
            <a:avLst/>
          </a:prstGeom>
          <a:solidFill>
            <a:srgbClr val="176F83"/>
          </a:solidFill>
          <a:ln>
            <a:noFill/>
          </a:ln>
        </p:spPr>
        <p:style>
          <a:lnRef idx="0">
            <a:scrgbClr r="0" g="0" b="0"/>
          </a:lnRef>
          <a:fillRef idx="1003">
            <a:schemeClr val="dk2"/>
          </a:fillRef>
          <a:effectRef idx="0">
            <a:scrgbClr r="0" g="0" b="0"/>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bg-BG"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2" name="Picture 2">
            <a:extLst>
              <a:ext uri="{FF2B5EF4-FFF2-40B4-BE49-F238E27FC236}">
                <a16:creationId xmlns:a16="http://schemas.microsoft.com/office/drawing/2014/main" id="{BC9970A6-924D-C377-41BB-3079C78D59E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79690" y="5546330"/>
            <a:ext cx="589855" cy="589855"/>
          </a:xfrm>
          <a:prstGeom prst="rect">
            <a:avLst/>
          </a:prstGeom>
        </p:spPr>
      </p:pic>
      <p:sp>
        <p:nvSpPr>
          <p:cNvPr id="4" name="Rectangle 3">
            <a:extLst>
              <a:ext uri="{FF2B5EF4-FFF2-40B4-BE49-F238E27FC236}">
                <a16:creationId xmlns:a16="http://schemas.microsoft.com/office/drawing/2014/main" id="{2A5F4766-00FE-D07A-956E-BE4009D9F376}"/>
              </a:ext>
            </a:extLst>
          </p:cNvPr>
          <p:cNvSpPr/>
          <p:nvPr/>
        </p:nvSpPr>
        <p:spPr>
          <a:xfrm>
            <a:off x="361949" y="283654"/>
            <a:ext cx="8782051" cy="584775"/>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176F83"/>
                </a:solidFill>
                <a:effectLst/>
                <a:uLnTx/>
                <a:uFillTx/>
                <a:latin typeface="Calibri Light" panose="020F0302020204030204"/>
                <a:ea typeface="+mn-ea"/>
                <a:cs typeface="Arial" charset="0"/>
              </a:rPr>
              <a:t>Policy Measures to Counteract Fertility Decline I</a:t>
            </a:r>
          </a:p>
        </p:txBody>
      </p:sp>
      <p:pic>
        <p:nvPicPr>
          <p:cNvPr id="5" name="Picture 4">
            <a:extLst>
              <a:ext uri="{FF2B5EF4-FFF2-40B4-BE49-F238E27FC236}">
                <a16:creationId xmlns:a16="http://schemas.microsoft.com/office/drawing/2014/main" id="{50EC8C0B-3F95-02D0-2C25-A4D14C82EA04}"/>
              </a:ext>
            </a:extLst>
          </p:cNvPr>
          <p:cNvPicPr>
            <a:picLocks noChangeAspect="1"/>
          </p:cNvPicPr>
          <p:nvPr/>
        </p:nvPicPr>
        <p:blipFill>
          <a:blip r:embed="rId3"/>
          <a:stretch>
            <a:fillRect/>
          </a:stretch>
        </p:blipFill>
        <p:spPr>
          <a:xfrm>
            <a:off x="2971800" y="5299911"/>
            <a:ext cx="2972956" cy="791561"/>
          </a:xfrm>
          <a:prstGeom prst="rect">
            <a:avLst/>
          </a:prstGeom>
        </p:spPr>
      </p:pic>
      <p:sp>
        <p:nvSpPr>
          <p:cNvPr id="6" name="TextBox 5">
            <a:extLst>
              <a:ext uri="{FF2B5EF4-FFF2-40B4-BE49-F238E27FC236}">
                <a16:creationId xmlns:a16="http://schemas.microsoft.com/office/drawing/2014/main" id="{F9878A88-71CE-D4DA-3F72-088D291EBC87}"/>
              </a:ext>
            </a:extLst>
          </p:cNvPr>
          <p:cNvSpPr txBox="1"/>
          <p:nvPr/>
        </p:nvSpPr>
        <p:spPr>
          <a:xfrm>
            <a:off x="838200" y="1676400"/>
            <a:ext cx="7696200" cy="2985433"/>
          </a:xfrm>
          <a:prstGeom prst="rect">
            <a:avLst/>
          </a:prstGeom>
          <a:noFill/>
        </p:spPr>
        <p:txBody>
          <a:bodyPr wrap="square">
            <a:spAutoFit/>
          </a:bodyPr>
          <a:lstStyle/>
          <a:p>
            <a:pPr marL="342900" indent="-342900">
              <a:buFont typeface="Arial" panose="020B0604020202020204" pitchFamily="34" charset="0"/>
              <a:buChar char="•"/>
            </a:pPr>
            <a:r>
              <a:rPr lang="en-DE" sz="2400" b="1" kern="0" dirty="0">
                <a:effectLst/>
                <a:latin typeface="Times New Roman" panose="02020603050405020304" pitchFamily="18" charset="0"/>
                <a:ea typeface="Times New Roman" panose="02020603050405020304" pitchFamily="18" charset="0"/>
              </a:rPr>
              <a:t>Work–Family Balance Policies</a:t>
            </a:r>
            <a:endParaRPr lang="en-US" sz="2400" b="1" kern="0" dirty="0">
              <a:effectLst/>
              <a:latin typeface="Times New Roman" panose="02020603050405020304" pitchFamily="18" charset="0"/>
              <a:ea typeface="Times New Roman" panose="02020603050405020304" pitchFamily="18" charset="0"/>
            </a:endParaRPr>
          </a:p>
          <a:p>
            <a:pPr marL="342900" indent="-342900">
              <a:buFont typeface="Arial" panose="020B0604020202020204" pitchFamily="34" charset="0"/>
              <a:buChar char="•"/>
            </a:pPr>
            <a:endParaRPr lang="en-US" sz="2400" b="1" kern="0" dirty="0">
              <a:effectLst/>
              <a:latin typeface="Times New Roman" panose="02020603050405020304" pitchFamily="18" charset="0"/>
              <a:ea typeface="Times New Roman" panose="02020603050405020304" pitchFamily="18" charset="0"/>
            </a:endParaRPr>
          </a:p>
          <a:p>
            <a:pPr marL="342900" indent="-342900">
              <a:buFont typeface="Arial" panose="020B0604020202020204" pitchFamily="34" charset="0"/>
              <a:buChar char="•"/>
            </a:pPr>
            <a:r>
              <a:rPr lang="en-DE" sz="2400" b="1" kern="0" dirty="0">
                <a:effectLst/>
                <a:latin typeface="Times New Roman" panose="02020603050405020304" pitchFamily="18" charset="0"/>
                <a:ea typeface="Times New Roman" panose="02020603050405020304" pitchFamily="18" charset="0"/>
              </a:rPr>
              <a:t>Financial Incentives</a:t>
            </a:r>
            <a:endParaRPr lang="en-US" sz="2400" b="1" kern="0" dirty="0">
              <a:effectLst/>
              <a:latin typeface="Times New Roman" panose="02020603050405020304" pitchFamily="18" charset="0"/>
              <a:ea typeface="Times New Roman" panose="02020603050405020304" pitchFamily="18" charset="0"/>
            </a:endParaRPr>
          </a:p>
          <a:p>
            <a:pPr marL="342900" indent="-342900">
              <a:buFont typeface="Arial" panose="020B0604020202020204" pitchFamily="34" charset="0"/>
              <a:buChar char="•"/>
            </a:pPr>
            <a:endParaRPr lang="en-US" sz="2400" b="1" kern="0" dirty="0">
              <a:latin typeface="Times New Roman" panose="02020603050405020304" pitchFamily="18" charset="0"/>
            </a:endParaRPr>
          </a:p>
          <a:p>
            <a:pPr marL="342900" indent="-342900">
              <a:buFont typeface="Arial" panose="020B0604020202020204" pitchFamily="34" charset="0"/>
              <a:buChar char="•"/>
            </a:pPr>
            <a:r>
              <a:rPr lang="en-DE" sz="2400" b="1" kern="0" dirty="0">
                <a:effectLst/>
                <a:latin typeface="Times New Roman" panose="02020603050405020304" pitchFamily="18" charset="0"/>
                <a:ea typeface="Times New Roman" panose="02020603050405020304" pitchFamily="18" charset="0"/>
              </a:rPr>
              <a:t>Addressing Economic Security for Young Families</a:t>
            </a:r>
            <a:endParaRPr lang="en-US" sz="2400" b="1" kern="0" dirty="0">
              <a:effectLst/>
              <a:latin typeface="Times New Roman" panose="02020603050405020304" pitchFamily="18" charset="0"/>
              <a:ea typeface="Times New Roman" panose="02020603050405020304" pitchFamily="18" charset="0"/>
            </a:endParaRPr>
          </a:p>
          <a:p>
            <a:pPr marL="342900" indent="-342900">
              <a:buFont typeface="Arial" panose="020B0604020202020204" pitchFamily="34" charset="0"/>
              <a:buChar char="•"/>
            </a:pPr>
            <a:endParaRPr lang="en-US" sz="2400" b="1" kern="0" dirty="0">
              <a:latin typeface="Times New Roman" panose="02020603050405020304" pitchFamily="18" charset="0"/>
            </a:endParaRPr>
          </a:p>
          <a:p>
            <a:pPr marL="342900" indent="-342900">
              <a:buFont typeface="Arial" panose="020B0604020202020204" pitchFamily="34" charset="0"/>
              <a:buChar char="•"/>
            </a:pPr>
            <a:r>
              <a:rPr lang="en-DE" sz="2400" b="1" kern="0" dirty="0">
                <a:effectLst/>
                <a:latin typeface="Times New Roman" panose="02020603050405020304" pitchFamily="18" charset="0"/>
                <a:ea typeface="Times New Roman" panose="02020603050405020304" pitchFamily="18" charset="0"/>
              </a:rPr>
              <a:t>Promoting Gender Equality</a:t>
            </a:r>
            <a:endParaRPr lang="en-US" sz="2400" b="1" kern="0" dirty="0">
              <a:latin typeface="Times New Roman" panose="02020603050405020304" pitchFamily="18" charset="0"/>
            </a:endParaRPr>
          </a:p>
          <a:p>
            <a:pPr marL="342900" indent="-342900">
              <a:buFont typeface="Arial" panose="020B0604020202020204" pitchFamily="34" charset="0"/>
              <a:buChar char="•"/>
            </a:pPr>
            <a:endParaRPr lang="en-DE" sz="2000" dirty="0"/>
          </a:p>
        </p:txBody>
      </p:sp>
    </p:spTree>
    <p:extLst>
      <p:ext uri="{BB962C8B-B14F-4D97-AF65-F5344CB8AC3E}">
        <p14:creationId xmlns:p14="http://schemas.microsoft.com/office/powerpoint/2010/main" val="90025159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8860E3-6CD2-6214-D653-F95DC6702F70}"/>
            </a:ext>
          </a:extLst>
        </p:cNvPr>
        <p:cNvGrpSpPr/>
        <p:nvPr/>
      </p:nvGrpSpPr>
      <p:grpSpPr>
        <a:xfrm>
          <a:off x="0" y="0"/>
          <a:ext cx="0" cy="0"/>
          <a:chOff x="0" y="0"/>
          <a:chExt cx="0" cy="0"/>
        </a:xfrm>
      </p:grpSpPr>
      <p:sp>
        <p:nvSpPr>
          <p:cNvPr id="10" name="Текстово поле 9">
            <a:extLst>
              <a:ext uri="{FF2B5EF4-FFF2-40B4-BE49-F238E27FC236}">
                <a16:creationId xmlns:a16="http://schemas.microsoft.com/office/drawing/2014/main" id="{5E439742-94DC-490B-595E-A6D57E2D5BE0}"/>
              </a:ext>
            </a:extLst>
          </p:cNvPr>
          <p:cNvSpPr txBox="1"/>
          <p:nvPr/>
        </p:nvSpPr>
        <p:spPr>
          <a:xfrm>
            <a:off x="361949" y="5482458"/>
            <a:ext cx="2762251" cy="307777"/>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A4C5C"/>
                </a:solidFill>
                <a:effectLst/>
                <a:uLnTx/>
                <a:uFillTx/>
                <a:latin typeface="Bahnschrift Condensed" panose="020B0502040204020203" pitchFamily="34" charset="0"/>
                <a:ea typeface="+mn-ea"/>
                <a:cs typeface="Arial" charset="0"/>
              </a:rPr>
              <a:t>GLOBAL LABOR ORGANIZATION</a:t>
            </a:r>
            <a:endParaRPr kumimoji="0" lang="bg-BG" sz="1400" b="1" i="0" u="none" strike="noStrike" kern="1200" cap="none" spc="0" normalizeH="0" baseline="0" noProof="0" dirty="0">
              <a:ln>
                <a:noFill/>
              </a:ln>
              <a:solidFill>
                <a:srgbClr val="0A4C5C"/>
              </a:solidFill>
              <a:effectLst/>
              <a:uLnTx/>
              <a:uFillTx/>
              <a:latin typeface="Bahnschrift Condensed" panose="020B0502040204020203" pitchFamily="34" charset="0"/>
              <a:ea typeface="+mn-ea"/>
              <a:cs typeface="Arial" charset="0"/>
            </a:endParaRPr>
          </a:p>
        </p:txBody>
      </p:sp>
      <p:sp>
        <p:nvSpPr>
          <p:cNvPr id="11" name="Контейнер за долния колонтитул 6">
            <a:extLst>
              <a:ext uri="{FF2B5EF4-FFF2-40B4-BE49-F238E27FC236}">
                <a16:creationId xmlns:a16="http://schemas.microsoft.com/office/drawing/2014/main" id="{FD293027-1A7D-D5FA-C366-67A1CF8ED2D0}"/>
              </a:ext>
            </a:extLst>
          </p:cNvPr>
          <p:cNvSpPr>
            <a:spLocks noGrp="1"/>
          </p:cNvSpPr>
          <p:nvPr>
            <p:ph type="ftr" idx="11"/>
          </p:nvPr>
        </p:nvSpPr>
        <p:spPr>
          <a:xfrm>
            <a:off x="3352800" y="5638800"/>
            <a:ext cx="2762250" cy="433512"/>
          </a:xfrm>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de-DE" sz="1350" b="0" i="0" u="none" strike="noStrike" kern="1200" cap="none" spc="0" normalizeH="0" baseline="0" noProof="0" dirty="0">
                <a:ln>
                  <a:noFill/>
                </a:ln>
                <a:solidFill>
                  <a:prstClr val="black">
                    <a:tint val="75000"/>
                  </a:prstClr>
                </a:solidFill>
                <a:effectLst/>
                <a:uLnTx/>
                <a:uFillTx/>
                <a:latin typeface="Calibri" panose="020F0502020204030204"/>
                <a:ea typeface="+mn-ea"/>
                <a:cs typeface="Arial" charset="0"/>
              </a:rPr>
              <a:t>Klaus F. Zimmermann</a:t>
            </a:r>
            <a:endParaRPr kumimoji="0" lang="bg-BG" sz="1350" b="0" i="0" u="none" strike="noStrike" kern="1200" cap="none" spc="0" normalizeH="0" baseline="0" noProof="0" dirty="0">
              <a:ln>
                <a:noFill/>
              </a:ln>
              <a:solidFill>
                <a:prstClr val="black">
                  <a:tint val="75000"/>
                </a:prstClr>
              </a:solidFill>
              <a:effectLst/>
              <a:uLnTx/>
              <a:uFillTx/>
              <a:latin typeface="Calibri" panose="020F0502020204030204"/>
              <a:ea typeface="+mn-ea"/>
              <a:cs typeface="Arial" charset="0"/>
            </a:endParaRPr>
          </a:p>
        </p:txBody>
      </p:sp>
      <p:sp>
        <p:nvSpPr>
          <p:cNvPr id="3" name="Правоъгълник 2">
            <a:extLst>
              <a:ext uri="{FF2B5EF4-FFF2-40B4-BE49-F238E27FC236}">
                <a16:creationId xmlns:a16="http://schemas.microsoft.com/office/drawing/2014/main" id="{7B2E347B-751E-F12B-5CB5-8A055E2BB22F}"/>
              </a:ext>
            </a:extLst>
          </p:cNvPr>
          <p:cNvSpPr/>
          <p:nvPr/>
        </p:nvSpPr>
        <p:spPr>
          <a:xfrm>
            <a:off x="0" y="6281760"/>
            <a:ext cx="9144000" cy="589856"/>
          </a:xfrm>
          <a:prstGeom prst="rect">
            <a:avLst/>
          </a:prstGeom>
          <a:solidFill>
            <a:srgbClr val="176F83"/>
          </a:solidFill>
          <a:ln>
            <a:noFill/>
          </a:ln>
        </p:spPr>
        <p:style>
          <a:lnRef idx="0">
            <a:scrgbClr r="0" g="0" b="0"/>
          </a:lnRef>
          <a:fillRef idx="1003">
            <a:schemeClr val="dk2"/>
          </a:fillRef>
          <a:effectRef idx="0">
            <a:scrgbClr r="0" g="0" b="0"/>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bg-BG"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2" name="Picture 2">
            <a:extLst>
              <a:ext uri="{FF2B5EF4-FFF2-40B4-BE49-F238E27FC236}">
                <a16:creationId xmlns:a16="http://schemas.microsoft.com/office/drawing/2014/main" id="{0C5A81CA-3E9B-8C0C-1903-B8EC7AB479B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79690" y="5546330"/>
            <a:ext cx="589855" cy="589855"/>
          </a:xfrm>
          <a:prstGeom prst="rect">
            <a:avLst/>
          </a:prstGeom>
        </p:spPr>
      </p:pic>
      <p:sp>
        <p:nvSpPr>
          <p:cNvPr id="4" name="Rectangle 3">
            <a:extLst>
              <a:ext uri="{FF2B5EF4-FFF2-40B4-BE49-F238E27FC236}">
                <a16:creationId xmlns:a16="http://schemas.microsoft.com/office/drawing/2014/main" id="{2F5C20A3-1C37-9D0D-7094-F8632170E9B5}"/>
              </a:ext>
            </a:extLst>
          </p:cNvPr>
          <p:cNvSpPr/>
          <p:nvPr/>
        </p:nvSpPr>
        <p:spPr>
          <a:xfrm>
            <a:off x="342899" y="143941"/>
            <a:ext cx="8782051" cy="584775"/>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176F83"/>
                </a:solidFill>
                <a:effectLst/>
                <a:uLnTx/>
                <a:uFillTx/>
                <a:latin typeface="Calibri Light" panose="020F0302020204030204"/>
                <a:ea typeface="+mn-ea"/>
                <a:cs typeface="Arial" charset="0"/>
              </a:rPr>
              <a:t>Policy Measures to Counteract Fertility Decline II</a:t>
            </a:r>
          </a:p>
        </p:txBody>
      </p:sp>
      <p:pic>
        <p:nvPicPr>
          <p:cNvPr id="5" name="Picture 4">
            <a:extLst>
              <a:ext uri="{FF2B5EF4-FFF2-40B4-BE49-F238E27FC236}">
                <a16:creationId xmlns:a16="http://schemas.microsoft.com/office/drawing/2014/main" id="{9363A521-4A59-2E2C-A33B-F258467157D9}"/>
              </a:ext>
            </a:extLst>
          </p:cNvPr>
          <p:cNvPicPr>
            <a:picLocks noChangeAspect="1"/>
          </p:cNvPicPr>
          <p:nvPr/>
        </p:nvPicPr>
        <p:blipFill>
          <a:blip r:embed="rId3"/>
          <a:stretch>
            <a:fillRect/>
          </a:stretch>
        </p:blipFill>
        <p:spPr>
          <a:xfrm>
            <a:off x="2971800" y="5299911"/>
            <a:ext cx="2972956" cy="791561"/>
          </a:xfrm>
          <a:prstGeom prst="rect">
            <a:avLst/>
          </a:prstGeom>
        </p:spPr>
      </p:pic>
      <p:sp>
        <p:nvSpPr>
          <p:cNvPr id="6" name="TextBox 5">
            <a:extLst>
              <a:ext uri="{FF2B5EF4-FFF2-40B4-BE49-F238E27FC236}">
                <a16:creationId xmlns:a16="http://schemas.microsoft.com/office/drawing/2014/main" id="{81C445D9-D45C-28C0-6F6D-8788B687CEC5}"/>
              </a:ext>
            </a:extLst>
          </p:cNvPr>
          <p:cNvSpPr txBox="1"/>
          <p:nvPr/>
        </p:nvSpPr>
        <p:spPr>
          <a:xfrm>
            <a:off x="342899" y="838200"/>
            <a:ext cx="8626646" cy="3970318"/>
          </a:xfrm>
          <a:prstGeom prst="rect">
            <a:avLst/>
          </a:prstGeom>
          <a:noFill/>
        </p:spPr>
        <p:txBody>
          <a:bodyPr wrap="square">
            <a:spAutoFit/>
          </a:bodyPr>
          <a:lstStyle/>
          <a:p>
            <a:pPr marL="342900" indent="-342900">
              <a:buFont typeface="Arial" panose="020B0604020202020204" pitchFamily="34" charset="0"/>
              <a:buChar char="•"/>
            </a:pPr>
            <a:r>
              <a:rPr lang="en-US" b="1" kern="0" dirty="0">
                <a:latin typeface="Times New Roman" panose="02020603050405020304" pitchFamily="18" charset="0"/>
                <a:ea typeface="Times New Roman" panose="02020603050405020304" pitchFamily="18" charset="0"/>
              </a:rPr>
              <a:t>N</a:t>
            </a:r>
            <a:r>
              <a:rPr lang="en-DE" b="1" kern="0" dirty="0">
                <a:effectLst/>
                <a:latin typeface="Times New Roman" panose="02020603050405020304" pitchFamily="18" charset="0"/>
                <a:ea typeface="Times New Roman" panose="02020603050405020304" pitchFamily="18" charset="0"/>
              </a:rPr>
              <a:t>o single policy has proven to be a “silver bullet.”</a:t>
            </a:r>
            <a:r>
              <a:rPr lang="en-DE" kern="0" dirty="0">
                <a:effectLst/>
                <a:latin typeface="Times New Roman" panose="02020603050405020304" pitchFamily="18" charset="0"/>
                <a:ea typeface="Times New Roman" panose="02020603050405020304" pitchFamily="18" charset="0"/>
              </a:rPr>
              <a:t> </a:t>
            </a:r>
            <a:endParaRPr lang="en-US" kern="0" dirty="0">
              <a:effectLst/>
              <a:latin typeface="Times New Roman" panose="02020603050405020304" pitchFamily="18" charset="0"/>
              <a:ea typeface="Times New Roman" panose="02020603050405020304" pitchFamily="18" charset="0"/>
            </a:endParaRPr>
          </a:p>
          <a:p>
            <a:endParaRPr lang="en-US" kern="0" dirty="0">
              <a:latin typeface="Times New Roman" panose="02020603050405020304" pitchFamily="18" charset="0"/>
              <a:ea typeface="Times New Roman" panose="02020603050405020304" pitchFamily="18" charset="0"/>
            </a:endParaRPr>
          </a:p>
          <a:p>
            <a:pPr marL="342900" indent="-342900">
              <a:buFont typeface="Arial" panose="020B0604020202020204" pitchFamily="34" charset="0"/>
              <a:buChar char="•"/>
            </a:pPr>
            <a:r>
              <a:rPr lang="en-DE" kern="0" dirty="0">
                <a:effectLst/>
                <a:latin typeface="Times New Roman" panose="02020603050405020304" pitchFamily="18" charset="0"/>
                <a:ea typeface="Times New Roman" panose="02020603050405020304" pitchFamily="18" charset="0"/>
              </a:rPr>
              <a:t>Countries with some of the most </a:t>
            </a:r>
            <a:r>
              <a:rPr lang="en-DE" b="1" kern="0" dirty="0">
                <a:effectLst/>
                <a:latin typeface="Times New Roman" panose="02020603050405020304" pitchFamily="18" charset="0"/>
                <a:ea typeface="Times New Roman" panose="02020603050405020304" pitchFamily="18" charset="0"/>
              </a:rPr>
              <a:t>robust family-support regimes </a:t>
            </a:r>
            <a:r>
              <a:rPr lang="en-DE" kern="0" dirty="0">
                <a:effectLst/>
                <a:latin typeface="Times New Roman" panose="02020603050405020304" pitchFamily="18" charset="0"/>
                <a:ea typeface="Times New Roman" panose="02020603050405020304" pitchFamily="18" charset="0"/>
              </a:rPr>
              <a:t>(e.g. Sweden or Norway) have still experienced gradual fertility declines in recent years. </a:t>
            </a:r>
            <a:endParaRPr lang="en-US" kern="0" dirty="0">
              <a:effectLst/>
              <a:latin typeface="Times New Roman" panose="02020603050405020304" pitchFamily="18" charset="0"/>
              <a:ea typeface="Times New Roman" panose="02020603050405020304" pitchFamily="18" charset="0"/>
            </a:endParaRPr>
          </a:p>
          <a:p>
            <a:endParaRPr lang="en-US" kern="0" dirty="0">
              <a:latin typeface="Times New Roman" panose="02020603050405020304" pitchFamily="18" charset="0"/>
              <a:ea typeface="Times New Roman" panose="02020603050405020304" pitchFamily="18" charset="0"/>
            </a:endParaRPr>
          </a:p>
          <a:p>
            <a:pPr marL="342900" indent="-342900">
              <a:buFont typeface="Arial" panose="020B0604020202020204" pitchFamily="34" charset="0"/>
              <a:buChar char="•"/>
            </a:pPr>
            <a:r>
              <a:rPr lang="en-DE" kern="0" dirty="0">
                <a:effectLst/>
                <a:latin typeface="Times New Roman" panose="02020603050405020304" pitchFamily="18" charset="0"/>
                <a:ea typeface="Times New Roman" panose="02020603050405020304" pitchFamily="18" charset="0"/>
              </a:rPr>
              <a:t>Massive government spending in places like </a:t>
            </a:r>
            <a:r>
              <a:rPr lang="en-DE" b="1" kern="0" dirty="0">
                <a:effectLst/>
                <a:latin typeface="Times New Roman" panose="02020603050405020304" pitchFamily="18" charset="0"/>
                <a:ea typeface="Times New Roman" panose="02020603050405020304" pitchFamily="18" charset="0"/>
              </a:rPr>
              <a:t>South Korea (over $200 billion on family programs)</a:t>
            </a:r>
            <a:r>
              <a:rPr lang="en-DE" kern="0" dirty="0">
                <a:effectLst/>
                <a:latin typeface="Times New Roman" panose="02020603050405020304" pitchFamily="18" charset="0"/>
                <a:ea typeface="Times New Roman" panose="02020603050405020304" pitchFamily="18" charset="0"/>
              </a:rPr>
              <a:t> has thus far failed to lift its birth rate from the bottom. </a:t>
            </a:r>
            <a:endParaRPr lang="en-US" kern="0" dirty="0">
              <a:effectLst/>
              <a:latin typeface="Times New Roman" panose="02020603050405020304" pitchFamily="18" charset="0"/>
              <a:ea typeface="Times New Roman" panose="02020603050405020304" pitchFamily="18" charset="0"/>
            </a:endParaRPr>
          </a:p>
          <a:p>
            <a:pPr marL="342900" indent="-342900">
              <a:buFont typeface="Arial" panose="020B0604020202020204" pitchFamily="34" charset="0"/>
              <a:buChar char="•"/>
            </a:pPr>
            <a:endParaRPr lang="en-US" kern="0" dirty="0">
              <a:latin typeface="Times New Roman" panose="02020603050405020304" pitchFamily="18" charset="0"/>
              <a:ea typeface="Times New Roman" panose="02020603050405020304" pitchFamily="18" charset="0"/>
            </a:endParaRPr>
          </a:p>
          <a:p>
            <a:pPr marL="342900" indent="-342900">
              <a:buFont typeface="Arial" panose="020B0604020202020204" pitchFamily="34" charset="0"/>
              <a:buChar char="•"/>
            </a:pPr>
            <a:r>
              <a:rPr lang="en-DE" kern="0" dirty="0">
                <a:effectLst/>
                <a:latin typeface="Times New Roman" panose="02020603050405020304" pitchFamily="18" charset="0"/>
                <a:ea typeface="Times New Roman" panose="02020603050405020304" pitchFamily="18" charset="0"/>
              </a:rPr>
              <a:t>This suggests that beyond a certain point, societal preferences (smaller family norms, individual life goals) and structural constraints can outweigh policy inducements. </a:t>
            </a:r>
            <a:endParaRPr lang="en-US" kern="0" dirty="0">
              <a:effectLst/>
              <a:latin typeface="Times New Roman" panose="02020603050405020304" pitchFamily="18" charset="0"/>
              <a:ea typeface="Times New Roman" panose="02020603050405020304" pitchFamily="18" charset="0"/>
            </a:endParaRPr>
          </a:p>
          <a:p>
            <a:pPr marL="342900" indent="-342900">
              <a:buFont typeface="Arial" panose="020B0604020202020204" pitchFamily="34" charset="0"/>
              <a:buChar char="•"/>
            </a:pPr>
            <a:endParaRPr lang="en-US" kern="0" dirty="0">
              <a:latin typeface="Times New Roman" panose="02020603050405020304" pitchFamily="18" charset="0"/>
              <a:ea typeface="Times New Roman" panose="02020603050405020304" pitchFamily="18" charset="0"/>
            </a:endParaRPr>
          </a:p>
          <a:p>
            <a:pPr marL="342900" indent="-342900">
              <a:buFont typeface="Arial" panose="020B0604020202020204" pitchFamily="34" charset="0"/>
              <a:buChar char="•"/>
            </a:pPr>
            <a:r>
              <a:rPr lang="en-DE" kern="0" dirty="0">
                <a:effectLst/>
                <a:latin typeface="Times New Roman" panose="02020603050405020304" pitchFamily="18" charset="0"/>
                <a:ea typeface="Times New Roman" panose="02020603050405020304" pitchFamily="18" charset="0"/>
              </a:rPr>
              <a:t>The </a:t>
            </a:r>
            <a:r>
              <a:rPr lang="en-DE" i="1" kern="0" dirty="0">
                <a:effectLst/>
                <a:latin typeface="Times New Roman" panose="02020603050405020304" pitchFamily="18" charset="0"/>
                <a:ea typeface="Times New Roman" panose="02020603050405020304" pitchFamily="18" charset="0"/>
              </a:rPr>
              <a:t>most effective approach</a:t>
            </a:r>
            <a:r>
              <a:rPr lang="en-DE" kern="0" dirty="0">
                <a:effectLst/>
                <a:latin typeface="Times New Roman" panose="02020603050405020304" pitchFamily="18" charset="0"/>
                <a:ea typeface="Times New Roman" panose="02020603050405020304" pitchFamily="18" charset="0"/>
              </a:rPr>
              <a:t>, according to research and international organizations, is a </a:t>
            </a:r>
            <a:r>
              <a:rPr lang="en-DE" b="1" kern="0" dirty="0">
                <a:effectLst/>
                <a:latin typeface="Times New Roman" panose="02020603050405020304" pitchFamily="18" charset="0"/>
                <a:ea typeface="Times New Roman" panose="02020603050405020304" pitchFamily="18" charset="0"/>
              </a:rPr>
              <a:t>comprehensive package</a:t>
            </a:r>
            <a:r>
              <a:rPr lang="en-DE" kern="0" dirty="0">
                <a:effectLst/>
                <a:latin typeface="Times New Roman" panose="02020603050405020304" pitchFamily="18" charset="0"/>
                <a:ea typeface="Times New Roman" panose="02020603050405020304" pitchFamily="18" charset="0"/>
              </a:rPr>
              <a:t>: </a:t>
            </a:r>
            <a:r>
              <a:rPr lang="en-DE" b="1" kern="0" dirty="0">
                <a:effectLst/>
                <a:latin typeface="Times New Roman" panose="02020603050405020304" pitchFamily="18" charset="0"/>
                <a:ea typeface="Times New Roman" panose="02020603050405020304" pitchFamily="18" charset="0"/>
              </a:rPr>
              <a:t>sustained support through the childbearing years, economic security, and an egalitarian social framework</a:t>
            </a:r>
            <a:r>
              <a:rPr lang="en-DE" kern="0" dirty="0">
                <a:effectLst/>
                <a:latin typeface="Times New Roman" panose="02020603050405020304" pitchFamily="18" charset="0"/>
                <a:ea typeface="Times New Roman" panose="02020603050405020304" pitchFamily="18" charset="0"/>
              </a:rPr>
              <a:t>. </a:t>
            </a:r>
            <a:endParaRPr lang="en-DE" dirty="0"/>
          </a:p>
        </p:txBody>
      </p:sp>
    </p:spTree>
    <p:extLst>
      <p:ext uri="{BB962C8B-B14F-4D97-AF65-F5344CB8AC3E}">
        <p14:creationId xmlns:p14="http://schemas.microsoft.com/office/powerpoint/2010/main" val="121063852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4711F7-E60B-948F-8B2F-B24625886AF2}"/>
            </a:ext>
          </a:extLst>
        </p:cNvPr>
        <p:cNvGrpSpPr/>
        <p:nvPr/>
      </p:nvGrpSpPr>
      <p:grpSpPr>
        <a:xfrm>
          <a:off x="0" y="0"/>
          <a:ext cx="0" cy="0"/>
          <a:chOff x="0" y="0"/>
          <a:chExt cx="0" cy="0"/>
        </a:xfrm>
      </p:grpSpPr>
      <p:sp>
        <p:nvSpPr>
          <p:cNvPr id="10" name="Текстово поле 9">
            <a:extLst>
              <a:ext uri="{FF2B5EF4-FFF2-40B4-BE49-F238E27FC236}">
                <a16:creationId xmlns:a16="http://schemas.microsoft.com/office/drawing/2014/main" id="{1C37E37A-8255-2BB8-A36F-445230E149E0}"/>
              </a:ext>
            </a:extLst>
          </p:cNvPr>
          <p:cNvSpPr txBox="1"/>
          <p:nvPr/>
        </p:nvSpPr>
        <p:spPr>
          <a:xfrm>
            <a:off x="361949" y="5482458"/>
            <a:ext cx="2762251" cy="307777"/>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A4C5C"/>
                </a:solidFill>
                <a:effectLst/>
                <a:uLnTx/>
                <a:uFillTx/>
                <a:latin typeface="Bahnschrift Condensed" panose="020B0502040204020203" pitchFamily="34" charset="0"/>
                <a:ea typeface="+mn-ea"/>
                <a:cs typeface="Arial" charset="0"/>
              </a:rPr>
              <a:t>GLOBAL LABOR ORGANIZATION</a:t>
            </a:r>
            <a:endParaRPr kumimoji="0" lang="bg-BG" sz="1400" b="1" i="0" u="none" strike="noStrike" kern="1200" cap="none" spc="0" normalizeH="0" baseline="0" noProof="0" dirty="0">
              <a:ln>
                <a:noFill/>
              </a:ln>
              <a:solidFill>
                <a:srgbClr val="0A4C5C"/>
              </a:solidFill>
              <a:effectLst/>
              <a:uLnTx/>
              <a:uFillTx/>
              <a:latin typeface="Bahnschrift Condensed" panose="020B0502040204020203" pitchFamily="34" charset="0"/>
              <a:ea typeface="+mn-ea"/>
              <a:cs typeface="Arial" charset="0"/>
            </a:endParaRPr>
          </a:p>
        </p:txBody>
      </p:sp>
      <p:sp>
        <p:nvSpPr>
          <p:cNvPr id="11" name="Контейнер за долния колонтитул 6">
            <a:extLst>
              <a:ext uri="{FF2B5EF4-FFF2-40B4-BE49-F238E27FC236}">
                <a16:creationId xmlns:a16="http://schemas.microsoft.com/office/drawing/2014/main" id="{4EF6EBDA-D39A-DB2F-784B-001EDBC273B8}"/>
              </a:ext>
            </a:extLst>
          </p:cNvPr>
          <p:cNvSpPr>
            <a:spLocks noGrp="1"/>
          </p:cNvSpPr>
          <p:nvPr>
            <p:ph type="ftr" idx="11"/>
          </p:nvPr>
        </p:nvSpPr>
        <p:spPr>
          <a:xfrm>
            <a:off x="3352800" y="5638800"/>
            <a:ext cx="2762250" cy="433512"/>
          </a:xfrm>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de-DE" sz="1350" b="0" i="0" u="none" strike="noStrike" kern="1200" cap="none" spc="0" normalizeH="0" baseline="0" noProof="0" dirty="0">
                <a:ln>
                  <a:noFill/>
                </a:ln>
                <a:solidFill>
                  <a:prstClr val="black">
                    <a:tint val="75000"/>
                  </a:prstClr>
                </a:solidFill>
                <a:effectLst/>
                <a:uLnTx/>
                <a:uFillTx/>
                <a:latin typeface="Calibri" panose="020F0502020204030204"/>
                <a:ea typeface="+mn-ea"/>
                <a:cs typeface="Arial" charset="0"/>
              </a:rPr>
              <a:t>Klaus F. Zimmermann</a:t>
            </a:r>
            <a:endParaRPr kumimoji="0" lang="bg-BG" sz="1350" b="0" i="0" u="none" strike="noStrike" kern="1200" cap="none" spc="0" normalizeH="0" baseline="0" noProof="0" dirty="0">
              <a:ln>
                <a:noFill/>
              </a:ln>
              <a:solidFill>
                <a:prstClr val="black">
                  <a:tint val="75000"/>
                </a:prstClr>
              </a:solidFill>
              <a:effectLst/>
              <a:uLnTx/>
              <a:uFillTx/>
              <a:latin typeface="Calibri" panose="020F0502020204030204"/>
              <a:ea typeface="+mn-ea"/>
              <a:cs typeface="Arial" charset="0"/>
            </a:endParaRPr>
          </a:p>
        </p:txBody>
      </p:sp>
      <p:sp>
        <p:nvSpPr>
          <p:cNvPr id="3" name="Правоъгълник 2">
            <a:extLst>
              <a:ext uri="{FF2B5EF4-FFF2-40B4-BE49-F238E27FC236}">
                <a16:creationId xmlns:a16="http://schemas.microsoft.com/office/drawing/2014/main" id="{1A1B3DCC-A4CC-8D86-67C8-91A2C322F3BE}"/>
              </a:ext>
            </a:extLst>
          </p:cNvPr>
          <p:cNvSpPr/>
          <p:nvPr/>
        </p:nvSpPr>
        <p:spPr>
          <a:xfrm>
            <a:off x="0" y="6281760"/>
            <a:ext cx="9144000" cy="589856"/>
          </a:xfrm>
          <a:prstGeom prst="rect">
            <a:avLst/>
          </a:prstGeom>
          <a:solidFill>
            <a:srgbClr val="176F83"/>
          </a:solidFill>
          <a:ln>
            <a:noFill/>
          </a:ln>
        </p:spPr>
        <p:style>
          <a:lnRef idx="0">
            <a:scrgbClr r="0" g="0" b="0"/>
          </a:lnRef>
          <a:fillRef idx="1003">
            <a:schemeClr val="dk2"/>
          </a:fillRef>
          <a:effectRef idx="0">
            <a:scrgbClr r="0" g="0" b="0"/>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bg-BG"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2" name="Picture 2">
            <a:extLst>
              <a:ext uri="{FF2B5EF4-FFF2-40B4-BE49-F238E27FC236}">
                <a16:creationId xmlns:a16="http://schemas.microsoft.com/office/drawing/2014/main" id="{26E4CD00-F0B0-56DB-A583-0298B5A0142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79690" y="5546330"/>
            <a:ext cx="589855" cy="589855"/>
          </a:xfrm>
          <a:prstGeom prst="rect">
            <a:avLst/>
          </a:prstGeom>
        </p:spPr>
      </p:pic>
      <p:sp>
        <p:nvSpPr>
          <p:cNvPr id="4" name="Rectangle 3">
            <a:extLst>
              <a:ext uri="{FF2B5EF4-FFF2-40B4-BE49-F238E27FC236}">
                <a16:creationId xmlns:a16="http://schemas.microsoft.com/office/drawing/2014/main" id="{BE08BD03-DAE2-1B8C-23B4-3DF10A4B8EEE}"/>
              </a:ext>
            </a:extLst>
          </p:cNvPr>
          <p:cNvSpPr/>
          <p:nvPr/>
        </p:nvSpPr>
        <p:spPr>
          <a:xfrm>
            <a:off x="228599" y="283654"/>
            <a:ext cx="8740945" cy="584775"/>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176F83"/>
                </a:solidFill>
                <a:effectLst/>
                <a:uLnTx/>
                <a:uFillTx/>
                <a:latin typeface="Calibri Light" panose="020F0302020204030204"/>
                <a:ea typeface="+mn-ea"/>
                <a:cs typeface="Arial" charset="0"/>
              </a:rPr>
              <a:t>Iceland: The Nordic Case of Rapid Fertility Erosion</a:t>
            </a:r>
          </a:p>
        </p:txBody>
      </p:sp>
      <p:pic>
        <p:nvPicPr>
          <p:cNvPr id="5" name="Picture 4">
            <a:extLst>
              <a:ext uri="{FF2B5EF4-FFF2-40B4-BE49-F238E27FC236}">
                <a16:creationId xmlns:a16="http://schemas.microsoft.com/office/drawing/2014/main" id="{8B475468-6D5A-0DF8-8EF1-46D2F227D0C6}"/>
              </a:ext>
            </a:extLst>
          </p:cNvPr>
          <p:cNvPicPr>
            <a:picLocks noChangeAspect="1"/>
          </p:cNvPicPr>
          <p:nvPr/>
        </p:nvPicPr>
        <p:blipFill>
          <a:blip r:embed="rId3"/>
          <a:stretch>
            <a:fillRect/>
          </a:stretch>
        </p:blipFill>
        <p:spPr>
          <a:xfrm>
            <a:off x="2971800" y="5299911"/>
            <a:ext cx="2972956" cy="791561"/>
          </a:xfrm>
          <a:prstGeom prst="rect">
            <a:avLst/>
          </a:prstGeom>
        </p:spPr>
      </p:pic>
      <p:graphicFrame>
        <p:nvGraphicFramePr>
          <p:cNvPr id="2" name="Table 1">
            <a:extLst>
              <a:ext uri="{FF2B5EF4-FFF2-40B4-BE49-F238E27FC236}">
                <a16:creationId xmlns:a16="http://schemas.microsoft.com/office/drawing/2014/main" id="{A7B1B59A-18D4-5DD6-50E8-0F616237D5A6}"/>
              </a:ext>
            </a:extLst>
          </p:cNvPr>
          <p:cNvGraphicFramePr>
            <a:graphicFrameLocks noGrp="1"/>
          </p:cNvGraphicFramePr>
          <p:nvPr>
            <p:extLst>
              <p:ext uri="{D42A27DB-BD31-4B8C-83A1-F6EECF244321}">
                <p14:modId xmlns:p14="http://schemas.microsoft.com/office/powerpoint/2010/main" val="1011753870"/>
              </p:ext>
            </p:extLst>
          </p:nvPr>
        </p:nvGraphicFramePr>
        <p:xfrm>
          <a:off x="655723" y="1033004"/>
          <a:ext cx="7886696" cy="905066"/>
        </p:xfrm>
        <a:graphic>
          <a:graphicData uri="http://schemas.openxmlformats.org/drawingml/2006/table">
            <a:tbl>
              <a:tblPr firstRow="1" firstCol="1" bandRow="1">
                <a:tableStyleId>{5C22544A-7EE6-4342-B048-85BDC9FD1C3A}</a:tableStyleId>
              </a:tblPr>
              <a:tblGrid>
                <a:gridCol w="985837">
                  <a:extLst>
                    <a:ext uri="{9D8B030D-6E8A-4147-A177-3AD203B41FA5}">
                      <a16:colId xmlns:a16="http://schemas.microsoft.com/office/drawing/2014/main" val="4165523241"/>
                    </a:ext>
                  </a:extLst>
                </a:gridCol>
                <a:gridCol w="985837">
                  <a:extLst>
                    <a:ext uri="{9D8B030D-6E8A-4147-A177-3AD203B41FA5}">
                      <a16:colId xmlns:a16="http://schemas.microsoft.com/office/drawing/2014/main" val="859896175"/>
                    </a:ext>
                  </a:extLst>
                </a:gridCol>
                <a:gridCol w="985837">
                  <a:extLst>
                    <a:ext uri="{9D8B030D-6E8A-4147-A177-3AD203B41FA5}">
                      <a16:colId xmlns:a16="http://schemas.microsoft.com/office/drawing/2014/main" val="856677941"/>
                    </a:ext>
                  </a:extLst>
                </a:gridCol>
                <a:gridCol w="985837">
                  <a:extLst>
                    <a:ext uri="{9D8B030D-6E8A-4147-A177-3AD203B41FA5}">
                      <a16:colId xmlns:a16="http://schemas.microsoft.com/office/drawing/2014/main" val="1821581003"/>
                    </a:ext>
                  </a:extLst>
                </a:gridCol>
                <a:gridCol w="985837">
                  <a:extLst>
                    <a:ext uri="{9D8B030D-6E8A-4147-A177-3AD203B41FA5}">
                      <a16:colId xmlns:a16="http://schemas.microsoft.com/office/drawing/2014/main" val="1200211502"/>
                    </a:ext>
                  </a:extLst>
                </a:gridCol>
                <a:gridCol w="985837">
                  <a:extLst>
                    <a:ext uri="{9D8B030D-6E8A-4147-A177-3AD203B41FA5}">
                      <a16:colId xmlns:a16="http://schemas.microsoft.com/office/drawing/2014/main" val="1739967275"/>
                    </a:ext>
                  </a:extLst>
                </a:gridCol>
                <a:gridCol w="985837">
                  <a:extLst>
                    <a:ext uri="{9D8B030D-6E8A-4147-A177-3AD203B41FA5}">
                      <a16:colId xmlns:a16="http://schemas.microsoft.com/office/drawing/2014/main" val="4137260169"/>
                    </a:ext>
                  </a:extLst>
                </a:gridCol>
                <a:gridCol w="985837">
                  <a:extLst>
                    <a:ext uri="{9D8B030D-6E8A-4147-A177-3AD203B41FA5}">
                      <a16:colId xmlns:a16="http://schemas.microsoft.com/office/drawing/2014/main" val="400661679"/>
                    </a:ext>
                  </a:extLst>
                </a:gridCol>
              </a:tblGrid>
              <a:tr h="609600">
                <a:tc>
                  <a:txBody>
                    <a:bodyPr/>
                    <a:lstStyle/>
                    <a:p>
                      <a:pPr algn="ctr">
                        <a:lnSpc>
                          <a:spcPct val="107000"/>
                        </a:lnSpc>
                        <a:spcAft>
                          <a:spcPts val="800"/>
                        </a:spcAft>
                        <a:buNone/>
                      </a:pPr>
                      <a:r>
                        <a:rPr lang="en-DE" sz="1200" kern="0">
                          <a:effectLst/>
                        </a:rPr>
                        <a:t>Year</a:t>
                      </a:r>
                      <a:endParaRPr lang="en-DE"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800"/>
                        </a:spcAft>
                        <a:buNone/>
                      </a:pPr>
                      <a:r>
                        <a:rPr lang="en-DE" sz="1200" kern="0">
                          <a:effectLst/>
                        </a:rPr>
                        <a:t>2010</a:t>
                      </a:r>
                      <a:endParaRPr lang="en-DE"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800"/>
                        </a:spcAft>
                        <a:buNone/>
                      </a:pPr>
                      <a:r>
                        <a:rPr lang="en-DE" sz="1200" kern="0">
                          <a:effectLst/>
                        </a:rPr>
                        <a:t>2016</a:t>
                      </a:r>
                      <a:endParaRPr lang="en-DE"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800"/>
                        </a:spcAft>
                        <a:buNone/>
                      </a:pPr>
                      <a:r>
                        <a:rPr lang="en-DE" sz="1200" kern="0">
                          <a:effectLst/>
                        </a:rPr>
                        <a:t>2020</a:t>
                      </a:r>
                      <a:endParaRPr lang="en-DE"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800"/>
                        </a:spcAft>
                        <a:buNone/>
                      </a:pPr>
                      <a:r>
                        <a:rPr lang="en-DE" sz="1200" kern="0" dirty="0">
                          <a:effectLst/>
                        </a:rPr>
                        <a:t>2021</a:t>
                      </a:r>
                      <a:endParaRPr lang="en-DE"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800"/>
                        </a:spcAft>
                        <a:buNone/>
                      </a:pPr>
                      <a:r>
                        <a:rPr lang="en-DE" sz="1200" kern="0" dirty="0">
                          <a:effectLst/>
                        </a:rPr>
                        <a:t>2022</a:t>
                      </a:r>
                      <a:endParaRPr lang="en-DE"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800"/>
                        </a:spcAft>
                        <a:buNone/>
                      </a:pPr>
                      <a:r>
                        <a:rPr lang="en-DE" sz="1200" kern="0" dirty="0">
                          <a:effectLst/>
                        </a:rPr>
                        <a:t>2023</a:t>
                      </a:r>
                      <a:endParaRPr lang="en-DE"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ctr">
                        <a:lnSpc>
                          <a:spcPct val="107000"/>
                        </a:lnSpc>
                        <a:spcAft>
                          <a:spcPts val="800"/>
                        </a:spcAft>
                        <a:buNone/>
                      </a:pPr>
                      <a:r>
                        <a:rPr lang="en-DE" sz="1200" kern="0">
                          <a:effectLst/>
                        </a:rPr>
                        <a:t>2024 (p)</a:t>
                      </a:r>
                      <a:endParaRPr lang="en-DE"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4275117223"/>
                  </a:ext>
                </a:extLst>
              </a:tr>
              <a:tr h="295466">
                <a:tc>
                  <a:txBody>
                    <a:bodyPr/>
                    <a:lstStyle/>
                    <a:p>
                      <a:pPr>
                        <a:lnSpc>
                          <a:spcPct val="107000"/>
                        </a:lnSpc>
                        <a:spcAft>
                          <a:spcPts val="800"/>
                        </a:spcAft>
                        <a:buNone/>
                      </a:pPr>
                      <a:r>
                        <a:rPr lang="en-DE" sz="1200" kern="0">
                          <a:effectLst/>
                        </a:rPr>
                        <a:t>TFR</a:t>
                      </a:r>
                      <a:endParaRPr lang="en-DE"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spcAft>
                          <a:spcPts val="800"/>
                        </a:spcAft>
                        <a:buNone/>
                      </a:pPr>
                      <a:r>
                        <a:rPr lang="en-DE" sz="1200" kern="0">
                          <a:effectLst/>
                        </a:rPr>
                        <a:t>≈ 2.05</a:t>
                      </a:r>
                      <a:endParaRPr lang="en-DE"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spcAft>
                          <a:spcPts val="800"/>
                        </a:spcAft>
                        <a:buNone/>
                      </a:pPr>
                      <a:r>
                        <a:rPr lang="en-DE" sz="1200" kern="0">
                          <a:effectLst/>
                        </a:rPr>
                        <a:t>1.80</a:t>
                      </a:r>
                      <a:endParaRPr lang="en-DE"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spcAft>
                          <a:spcPts val="800"/>
                        </a:spcAft>
                        <a:buNone/>
                      </a:pPr>
                      <a:r>
                        <a:rPr lang="en-DE" sz="1200" kern="0">
                          <a:effectLst/>
                        </a:rPr>
                        <a:t>1.71</a:t>
                      </a:r>
                      <a:endParaRPr lang="en-DE"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spcAft>
                          <a:spcPts val="800"/>
                        </a:spcAft>
                        <a:buNone/>
                      </a:pPr>
                      <a:r>
                        <a:rPr lang="en-DE" sz="1200" kern="0">
                          <a:effectLst/>
                        </a:rPr>
                        <a:t>1.82</a:t>
                      </a:r>
                      <a:endParaRPr lang="en-DE"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spcAft>
                          <a:spcPts val="800"/>
                        </a:spcAft>
                        <a:buNone/>
                      </a:pPr>
                      <a:r>
                        <a:rPr lang="en-DE" sz="1200" kern="0">
                          <a:effectLst/>
                        </a:rPr>
                        <a:t>1.67</a:t>
                      </a:r>
                      <a:endParaRPr lang="en-DE"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spcAft>
                          <a:spcPts val="800"/>
                        </a:spcAft>
                        <a:buNone/>
                      </a:pPr>
                      <a:r>
                        <a:rPr lang="en-DE" sz="1200" kern="0">
                          <a:effectLst/>
                        </a:rPr>
                        <a:t>1.59</a:t>
                      </a:r>
                      <a:endParaRPr lang="en-DE"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nSpc>
                          <a:spcPct val="107000"/>
                        </a:lnSpc>
                        <a:spcAft>
                          <a:spcPts val="800"/>
                        </a:spcAft>
                        <a:buNone/>
                      </a:pPr>
                      <a:r>
                        <a:rPr lang="en-DE" sz="1200" kern="0" dirty="0">
                          <a:effectLst/>
                        </a:rPr>
                        <a:t>1.56</a:t>
                      </a:r>
                      <a:endParaRPr lang="en-DE"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2337273370"/>
                  </a:ext>
                </a:extLst>
              </a:tr>
            </a:tbl>
          </a:graphicData>
        </a:graphic>
      </p:graphicFrame>
      <p:sp>
        <p:nvSpPr>
          <p:cNvPr id="7" name="TextBox 6">
            <a:extLst>
              <a:ext uri="{FF2B5EF4-FFF2-40B4-BE49-F238E27FC236}">
                <a16:creationId xmlns:a16="http://schemas.microsoft.com/office/drawing/2014/main" id="{ACB169CC-3136-AE1F-2333-5300042EF55A}"/>
              </a:ext>
            </a:extLst>
          </p:cNvPr>
          <p:cNvSpPr txBox="1"/>
          <p:nvPr/>
        </p:nvSpPr>
        <p:spPr>
          <a:xfrm>
            <a:off x="248815" y="2078411"/>
            <a:ext cx="8740944" cy="3062057"/>
          </a:xfrm>
          <a:prstGeom prst="rect">
            <a:avLst/>
          </a:prstGeom>
          <a:noFill/>
        </p:spPr>
        <p:txBody>
          <a:bodyPr wrap="square">
            <a:spAutoFit/>
          </a:bodyPr>
          <a:lstStyle/>
          <a:p>
            <a:pPr marL="342900" lvl="0" indent="-342900">
              <a:lnSpc>
                <a:spcPct val="107000"/>
              </a:lnSpc>
              <a:spcAft>
                <a:spcPts val="800"/>
              </a:spcAft>
              <a:buFont typeface="+mj-lt"/>
              <a:buAutoNum type="arabicPeriod"/>
              <a:tabLst>
                <a:tab pos="457200" algn="l"/>
              </a:tabLst>
            </a:pPr>
            <a:r>
              <a:rPr lang="en-DE" sz="1200" b="1" kern="0" dirty="0">
                <a:effectLst/>
                <a:latin typeface="Times New Roman" panose="02020603050405020304" pitchFamily="18" charset="0"/>
                <a:ea typeface="Times New Roman" panose="02020603050405020304" pitchFamily="18" charset="0"/>
                <a:cs typeface="Times New Roman" panose="02020603050405020304" pitchFamily="18" charset="0"/>
              </a:rPr>
              <a:t>From Nordic frontrunner to record lows.</a:t>
            </a:r>
            <a:r>
              <a:rPr lang="en-DE" sz="1200" kern="0" dirty="0">
                <a:effectLst/>
                <a:latin typeface="Times New Roman" panose="02020603050405020304" pitchFamily="18" charset="0"/>
                <a:ea typeface="Times New Roman" panose="02020603050405020304" pitchFamily="18" charset="0"/>
                <a:cs typeface="Times New Roman" panose="02020603050405020304" pitchFamily="18" charset="0"/>
              </a:rPr>
              <a:t> Iceland long sat at the top of European fertility tables—above replacement until 2012 and still around 1.8 in 2016. Since then it has experienced the </a:t>
            </a:r>
            <a:r>
              <a:rPr lang="en-DE" sz="1200" b="1" kern="0" dirty="0">
                <a:effectLst/>
                <a:latin typeface="Times New Roman" panose="02020603050405020304" pitchFamily="18" charset="0"/>
                <a:ea typeface="Times New Roman" panose="02020603050405020304" pitchFamily="18" charset="0"/>
                <a:cs typeface="Times New Roman" panose="02020603050405020304" pitchFamily="18" charset="0"/>
              </a:rPr>
              <a:t>steepest drop of any Nordic country</a:t>
            </a:r>
            <a:r>
              <a:rPr lang="en-DE" sz="1200" kern="0" dirty="0">
                <a:effectLst/>
                <a:latin typeface="Times New Roman" panose="02020603050405020304" pitchFamily="18" charset="0"/>
                <a:ea typeface="Times New Roman" panose="02020603050405020304" pitchFamily="18" charset="0"/>
                <a:cs typeface="Times New Roman" panose="02020603050405020304" pitchFamily="18" charset="0"/>
              </a:rPr>
              <a:t>, hitting the lowest rate ever recorded in the nation’s vital-statistics series (started 1853) at 1.59 in 2023—and an estimated 1.56 in 2024. This trajectory now places Iceland only marginally above the EU-27 average and below Sweden, Norway, and Denmark.</a:t>
            </a:r>
            <a:endParaRPr lang="en-DE"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tabLst>
                <a:tab pos="457200" algn="l"/>
              </a:tabLst>
            </a:pPr>
            <a:r>
              <a:rPr lang="en-DE" sz="1200" b="1" kern="0" dirty="0">
                <a:effectLst/>
                <a:latin typeface="Times New Roman" panose="02020603050405020304" pitchFamily="18" charset="0"/>
                <a:ea typeface="Times New Roman" panose="02020603050405020304" pitchFamily="18" charset="0"/>
                <a:cs typeface="Times New Roman" panose="02020603050405020304" pitchFamily="18" charset="0"/>
              </a:rPr>
              <a:t>Post-pandemic volatility mirrors the broader OECD pattern.</a:t>
            </a:r>
            <a:r>
              <a:rPr lang="en-DE" sz="1200" kern="0" dirty="0">
                <a:effectLst/>
                <a:latin typeface="Times New Roman" panose="02020603050405020304" pitchFamily="18" charset="0"/>
                <a:ea typeface="Times New Roman" panose="02020603050405020304" pitchFamily="18" charset="0"/>
                <a:cs typeface="Times New Roman" panose="02020603050405020304" pitchFamily="18" charset="0"/>
              </a:rPr>
              <a:t> A brief “baby bump” in 2021 (age-specific births rose in nearly all cohorts) has been fully reversed. The 2022–24 slide represents a cumulative loss of roughly </a:t>
            </a:r>
            <a:r>
              <a:rPr lang="en-DE" sz="1200" b="1" kern="0" dirty="0">
                <a:effectLst/>
                <a:latin typeface="Times New Roman" panose="02020603050405020304" pitchFamily="18" charset="0"/>
                <a:ea typeface="Times New Roman" panose="02020603050405020304" pitchFamily="18" charset="0"/>
                <a:cs typeface="Times New Roman" panose="02020603050405020304" pitchFamily="18" charset="0"/>
              </a:rPr>
              <a:t>560 births per year in a population of just 390 000</a:t>
            </a:r>
            <a:r>
              <a:rPr lang="en-DE" sz="1200" kern="0" dirty="0">
                <a:effectLst/>
                <a:latin typeface="Times New Roman" panose="02020603050405020304" pitchFamily="18" charset="0"/>
                <a:ea typeface="Times New Roman" panose="02020603050405020304" pitchFamily="18" charset="0"/>
                <a:cs typeface="Times New Roman" panose="02020603050405020304" pitchFamily="18" charset="0"/>
              </a:rPr>
              <a:t>, underscoring how quickly small countries can tip into natural decrease.</a:t>
            </a:r>
            <a:endParaRPr lang="en-DE"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tabLst>
                <a:tab pos="457200" algn="l"/>
              </a:tabLst>
            </a:pPr>
            <a:r>
              <a:rPr lang="en-DE" sz="1200" b="1" kern="0" dirty="0">
                <a:effectLst/>
                <a:latin typeface="Times New Roman" panose="02020603050405020304" pitchFamily="18" charset="0"/>
                <a:ea typeface="Times New Roman" panose="02020603050405020304" pitchFamily="18" charset="0"/>
                <a:cs typeface="Times New Roman" panose="02020603050405020304" pitchFamily="18" charset="0"/>
              </a:rPr>
              <a:t>Generous, gender-equal policies remain in place—yet are no longer enough.</a:t>
            </a:r>
            <a:endParaRPr lang="en-DE"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SzPts val="1000"/>
              <a:buFont typeface="Courier New" panose="02070309020205020404" pitchFamily="49" charset="0"/>
              <a:buChar char="o"/>
              <a:tabLst>
                <a:tab pos="914400" algn="l"/>
              </a:tabLst>
            </a:pPr>
            <a:r>
              <a:rPr lang="en-DE" sz="1200" b="1" kern="0" dirty="0">
                <a:effectLst/>
                <a:latin typeface="Times New Roman" panose="02020603050405020304" pitchFamily="18" charset="0"/>
                <a:ea typeface="Times New Roman" panose="02020603050405020304" pitchFamily="18" charset="0"/>
                <a:cs typeface="Times New Roman" panose="02020603050405020304" pitchFamily="18" charset="0"/>
              </a:rPr>
              <a:t>Parental leave:</a:t>
            </a:r>
            <a:r>
              <a:rPr lang="en-DE" sz="1200" kern="0" dirty="0">
                <a:effectLst/>
                <a:latin typeface="Times New Roman" panose="02020603050405020304" pitchFamily="18" charset="0"/>
                <a:ea typeface="Times New Roman" panose="02020603050405020304" pitchFamily="18" charset="0"/>
                <a:cs typeface="Times New Roman" panose="02020603050405020304" pitchFamily="18" charset="0"/>
              </a:rPr>
              <a:t> Since 2021 parents receive </a:t>
            </a:r>
            <a:r>
              <a:rPr lang="en-DE" sz="1200" b="1" kern="0" dirty="0">
                <a:effectLst/>
                <a:latin typeface="Times New Roman" panose="02020603050405020304" pitchFamily="18" charset="0"/>
                <a:ea typeface="Times New Roman" panose="02020603050405020304" pitchFamily="18" charset="0"/>
                <a:cs typeface="Times New Roman" panose="02020603050405020304" pitchFamily="18" charset="0"/>
              </a:rPr>
              <a:t>12 months’ leave, 6 months reserved for each parent, paid at 80 % of pre-birth earnings</a:t>
            </a:r>
            <a:r>
              <a:rPr lang="en-DE" sz="1200" kern="0" dirty="0">
                <a:effectLst/>
                <a:latin typeface="Times New Roman" panose="02020603050405020304" pitchFamily="18" charset="0"/>
                <a:ea typeface="Times New Roman" panose="02020603050405020304" pitchFamily="18" charset="0"/>
                <a:cs typeface="Times New Roman" panose="02020603050405020304" pitchFamily="18" charset="0"/>
              </a:rPr>
              <a:t>—one of the world’s most egalitarian schemes.</a:t>
            </a:r>
            <a:endParaRPr lang="en-DE"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SzPts val="1000"/>
              <a:buFont typeface="Courier New" panose="02070309020205020404" pitchFamily="49" charset="0"/>
              <a:buChar char="o"/>
              <a:tabLst>
                <a:tab pos="914400" algn="l"/>
              </a:tabLst>
            </a:pPr>
            <a:r>
              <a:rPr lang="en-DE" sz="1200" b="1" kern="0" dirty="0">
                <a:effectLst/>
                <a:latin typeface="Times New Roman" panose="02020603050405020304" pitchFamily="18" charset="0"/>
                <a:ea typeface="Times New Roman" panose="02020603050405020304" pitchFamily="18" charset="0"/>
                <a:cs typeface="Times New Roman" panose="02020603050405020304" pitchFamily="18" charset="0"/>
              </a:rPr>
              <a:t>Childcare:</a:t>
            </a:r>
            <a:r>
              <a:rPr lang="en-DE" sz="1200" kern="0" dirty="0">
                <a:effectLst/>
                <a:latin typeface="Times New Roman" panose="02020603050405020304" pitchFamily="18" charset="0"/>
                <a:ea typeface="Times New Roman" panose="02020603050405020304" pitchFamily="18" charset="0"/>
                <a:cs typeface="Times New Roman" panose="02020603050405020304" pitchFamily="18" charset="0"/>
              </a:rPr>
              <a:t> Municipal crèches charge about </a:t>
            </a:r>
            <a:r>
              <a:rPr lang="en-DE" sz="1200" b="1" kern="0" dirty="0">
                <a:effectLst/>
                <a:latin typeface="Times New Roman" panose="02020603050405020304" pitchFamily="18" charset="0"/>
                <a:ea typeface="Times New Roman" panose="02020603050405020304" pitchFamily="18" charset="0"/>
                <a:cs typeface="Times New Roman" panose="02020603050405020304" pitchFamily="18" charset="0"/>
              </a:rPr>
              <a:t>ISK 25 000–35 000/month (≈ €175–245)</a:t>
            </a:r>
            <a:r>
              <a:rPr lang="en-DE" sz="1200" kern="0" dirty="0">
                <a:effectLst/>
                <a:latin typeface="Times New Roman" panose="02020603050405020304" pitchFamily="18" charset="0"/>
                <a:ea typeface="Times New Roman" panose="02020603050405020304" pitchFamily="18" charset="0"/>
                <a:cs typeface="Times New Roman" panose="02020603050405020304" pitchFamily="18" charset="0"/>
              </a:rPr>
              <a:t>; costs fall sharply once children enter the universal preschool system at age 2. Couples on average wages spend &lt;5 % of income on childcare—well below the OECD mean. </a:t>
            </a:r>
            <a:endParaRPr lang="en-DE" sz="11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4383722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511DFF-CF2B-0CAE-15C4-6DA2BC13A310}"/>
            </a:ext>
          </a:extLst>
        </p:cNvPr>
        <p:cNvGrpSpPr/>
        <p:nvPr/>
      </p:nvGrpSpPr>
      <p:grpSpPr>
        <a:xfrm>
          <a:off x="0" y="0"/>
          <a:ext cx="0" cy="0"/>
          <a:chOff x="0" y="0"/>
          <a:chExt cx="0" cy="0"/>
        </a:xfrm>
      </p:grpSpPr>
      <p:sp>
        <p:nvSpPr>
          <p:cNvPr id="10" name="Текстово поле 9">
            <a:extLst>
              <a:ext uri="{FF2B5EF4-FFF2-40B4-BE49-F238E27FC236}">
                <a16:creationId xmlns:a16="http://schemas.microsoft.com/office/drawing/2014/main" id="{EDB6B26B-9DC3-3979-B445-BA14E859A16F}"/>
              </a:ext>
            </a:extLst>
          </p:cNvPr>
          <p:cNvSpPr txBox="1"/>
          <p:nvPr/>
        </p:nvSpPr>
        <p:spPr>
          <a:xfrm>
            <a:off x="361949" y="5482458"/>
            <a:ext cx="2762251" cy="307777"/>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A4C5C"/>
                </a:solidFill>
                <a:effectLst/>
                <a:uLnTx/>
                <a:uFillTx/>
                <a:latin typeface="Bahnschrift Condensed" panose="020B0502040204020203" pitchFamily="34" charset="0"/>
                <a:ea typeface="+mn-ea"/>
                <a:cs typeface="Arial" charset="0"/>
              </a:rPr>
              <a:t>GLOBAL LABOR ORGANIZATION</a:t>
            </a:r>
            <a:endParaRPr kumimoji="0" lang="bg-BG" sz="1400" b="1" i="0" u="none" strike="noStrike" kern="1200" cap="none" spc="0" normalizeH="0" baseline="0" noProof="0" dirty="0">
              <a:ln>
                <a:noFill/>
              </a:ln>
              <a:solidFill>
                <a:srgbClr val="0A4C5C"/>
              </a:solidFill>
              <a:effectLst/>
              <a:uLnTx/>
              <a:uFillTx/>
              <a:latin typeface="Bahnschrift Condensed" panose="020B0502040204020203" pitchFamily="34" charset="0"/>
              <a:ea typeface="+mn-ea"/>
              <a:cs typeface="Arial" charset="0"/>
            </a:endParaRPr>
          </a:p>
        </p:txBody>
      </p:sp>
      <p:sp>
        <p:nvSpPr>
          <p:cNvPr id="11" name="Контейнер за долния колонтитул 6">
            <a:extLst>
              <a:ext uri="{FF2B5EF4-FFF2-40B4-BE49-F238E27FC236}">
                <a16:creationId xmlns:a16="http://schemas.microsoft.com/office/drawing/2014/main" id="{0D2CE7DD-7DDB-C042-D192-E3D02C6B995C}"/>
              </a:ext>
            </a:extLst>
          </p:cNvPr>
          <p:cNvSpPr>
            <a:spLocks noGrp="1"/>
          </p:cNvSpPr>
          <p:nvPr>
            <p:ph type="ftr" idx="11"/>
          </p:nvPr>
        </p:nvSpPr>
        <p:spPr>
          <a:xfrm>
            <a:off x="3352800" y="5638800"/>
            <a:ext cx="2762250" cy="433512"/>
          </a:xfrm>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de-DE" sz="1350" b="0" i="0" u="none" strike="noStrike" kern="1200" cap="none" spc="0" normalizeH="0" baseline="0" noProof="0" dirty="0">
                <a:ln>
                  <a:noFill/>
                </a:ln>
                <a:solidFill>
                  <a:prstClr val="black">
                    <a:tint val="75000"/>
                  </a:prstClr>
                </a:solidFill>
                <a:effectLst/>
                <a:uLnTx/>
                <a:uFillTx/>
                <a:latin typeface="Calibri" panose="020F0502020204030204"/>
                <a:ea typeface="+mn-ea"/>
                <a:cs typeface="Arial" charset="0"/>
              </a:rPr>
              <a:t>Klaus F. Zimmermann</a:t>
            </a:r>
            <a:endParaRPr kumimoji="0" lang="bg-BG" sz="1350" b="0" i="0" u="none" strike="noStrike" kern="1200" cap="none" spc="0" normalizeH="0" baseline="0" noProof="0" dirty="0">
              <a:ln>
                <a:noFill/>
              </a:ln>
              <a:solidFill>
                <a:prstClr val="black">
                  <a:tint val="75000"/>
                </a:prstClr>
              </a:solidFill>
              <a:effectLst/>
              <a:uLnTx/>
              <a:uFillTx/>
              <a:latin typeface="Calibri" panose="020F0502020204030204"/>
              <a:ea typeface="+mn-ea"/>
              <a:cs typeface="Arial" charset="0"/>
            </a:endParaRPr>
          </a:p>
        </p:txBody>
      </p:sp>
      <p:sp>
        <p:nvSpPr>
          <p:cNvPr id="3" name="Правоъгълник 2">
            <a:extLst>
              <a:ext uri="{FF2B5EF4-FFF2-40B4-BE49-F238E27FC236}">
                <a16:creationId xmlns:a16="http://schemas.microsoft.com/office/drawing/2014/main" id="{13FFEE20-57DA-C35F-733C-01D848C7AE6E}"/>
              </a:ext>
            </a:extLst>
          </p:cNvPr>
          <p:cNvSpPr/>
          <p:nvPr/>
        </p:nvSpPr>
        <p:spPr>
          <a:xfrm>
            <a:off x="0" y="6281760"/>
            <a:ext cx="9144000" cy="589856"/>
          </a:xfrm>
          <a:prstGeom prst="rect">
            <a:avLst/>
          </a:prstGeom>
          <a:solidFill>
            <a:srgbClr val="176F83"/>
          </a:solidFill>
          <a:ln>
            <a:noFill/>
          </a:ln>
        </p:spPr>
        <p:style>
          <a:lnRef idx="0">
            <a:scrgbClr r="0" g="0" b="0"/>
          </a:lnRef>
          <a:fillRef idx="1003">
            <a:schemeClr val="dk2"/>
          </a:fillRef>
          <a:effectRef idx="0">
            <a:scrgbClr r="0" g="0" b="0"/>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bg-BG"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2" name="Picture 2">
            <a:extLst>
              <a:ext uri="{FF2B5EF4-FFF2-40B4-BE49-F238E27FC236}">
                <a16:creationId xmlns:a16="http://schemas.microsoft.com/office/drawing/2014/main" id="{9F84C086-D598-3B70-A323-E6D2A766A20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79690" y="5546330"/>
            <a:ext cx="589855" cy="589855"/>
          </a:xfrm>
          <a:prstGeom prst="rect">
            <a:avLst/>
          </a:prstGeom>
        </p:spPr>
      </p:pic>
      <p:sp>
        <p:nvSpPr>
          <p:cNvPr id="4" name="Rectangle 3">
            <a:extLst>
              <a:ext uri="{FF2B5EF4-FFF2-40B4-BE49-F238E27FC236}">
                <a16:creationId xmlns:a16="http://schemas.microsoft.com/office/drawing/2014/main" id="{8F7E2EFF-569D-39AB-8DF0-4CD493D8BC73}"/>
              </a:ext>
            </a:extLst>
          </p:cNvPr>
          <p:cNvSpPr/>
          <p:nvPr/>
        </p:nvSpPr>
        <p:spPr>
          <a:xfrm>
            <a:off x="228599" y="283654"/>
            <a:ext cx="8740945" cy="646331"/>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176F83"/>
                </a:solidFill>
                <a:effectLst/>
                <a:uLnTx/>
                <a:uFillTx/>
                <a:latin typeface="Calibri Light" panose="020F0302020204030204"/>
                <a:ea typeface="+mn-ea"/>
                <a:cs typeface="Arial" charset="0"/>
              </a:rPr>
              <a:t>Iceland</a:t>
            </a:r>
            <a:r>
              <a:rPr lang="en-US" sz="3600" b="1" dirty="0">
                <a:solidFill>
                  <a:srgbClr val="176F83"/>
                </a:solidFill>
                <a:latin typeface="Calibri Light" panose="020F0302020204030204"/>
              </a:rPr>
              <a:t> continued …</a:t>
            </a:r>
            <a:endParaRPr kumimoji="0" lang="en-US" sz="4400" b="1" i="0" u="none" strike="noStrike" kern="1200" cap="none" spc="0" normalizeH="0" baseline="0" noProof="0" dirty="0">
              <a:ln>
                <a:noFill/>
              </a:ln>
              <a:solidFill>
                <a:srgbClr val="176F83"/>
              </a:solidFill>
              <a:effectLst/>
              <a:uLnTx/>
              <a:uFillTx/>
              <a:latin typeface="Calibri Light" panose="020F0302020204030204"/>
              <a:ea typeface="+mn-ea"/>
              <a:cs typeface="Arial" charset="0"/>
            </a:endParaRPr>
          </a:p>
        </p:txBody>
      </p:sp>
      <p:pic>
        <p:nvPicPr>
          <p:cNvPr id="5" name="Picture 4">
            <a:extLst>
              <a:ext uri="{FF2B5EF4-FFF2-40B4-BE49-F238E27FC236}">
                <a16:creationId xmlns:a16="http://schemas.microsoft.com/office/drawing/2014/main" id="{93B7B85C-8F1A-B615-5CB5-4CB263F02789}"/>
              </a:ext>
            </a:extLst>
          </p:cNvPr>
          <p:cNvPicPr>
            <a:picLocks noChangeAspect="1"/>
          </p:cNvPicPr>
          <p:nvPr/>
        </p:nvPicPr>
        <p:blipFill>
          <a:blip r:embed="rId3"/>
          <a:stretch>
            <a:fillRect/>
          </a:stretch>
        </p:blipFill>
        <p:spPr>
          <a:xfrm>
            <a:off x="2971800" y="5299911"/>
            <a:ext cx="2972956" cy="791561"/>
          </a:xfrm>
          <a:prstGeom prst="rect">
            <a:avLst/>
          </a:prstGeom>
        </p:spPr>
      </p:pic>
      <p:sp>
        <p:nvSpPr>
          <p:cNvPr id="6" name="TextBox 5">
            <a:extLst>
              <a:ext uri="{FF2B5EF4-FFF2-40B4-BE49-F238E27FC236}">
                <a16:creationId xmlns:a16="http://schemas.microsoft.com/office/drawing/2014/main" id="{962E7C4D-33CA-F535-A5F3-90DCC084FC06}"/>
              </a:ext>
            </a:extLst>
          </p:cNvPr>
          <p:cNvSpPr txBox="1"/>
          <p:nvPr/>
        </p:nvSpPr>
        <p:spPr>
          <a:xfrm>
            <a:off x="591416" y="1547003"/>
            <a:ext cx="7961167" cy="1323439"/>
          </a:xfrm>
          <a:prstGeom prst="rect">
            <a:avLst/>
          </a:prstGeom>
          <a:noFill/>
        </p:spPr>
        <p:txBody>
          <a:bodyPr wrap="square">
            <a:spAutoFit/>
          </a:bodyPr>
          <a:lstStyle/>
          <a:p>
            <a:r>
              <a:rPr lang="en-DE" sz="2000" kern="0" dirty="0">
                <a:effectLst/>
                <a:latin typeface="Times New Roman" panose="02020603050405020304" pitchFamily="18" charset="0"/>
                <a:ea typeface="Times New Roman" panose="02020603050405020304" pitchFamily="18" charset="0"/>
              </a:rPr>
              <a:t>These supports helped Iceland sustain near-replacement fertility in the 2000s and are still cited internationally as best practice, yet the recent decline shows that </a:t>
            </a:r>
            <a:r>
              <a:rPr lang="en-DE" sz="2000" b="1" kern="0" dirty="0">
                <a:effectLst/>
                <a:latin typeface="Times New Roman" panose="02020603050405020304" pitchFamily="18" charset="0"/>
                <a:ea typeface="Times New Roman" panose="02020603050405020304" pitchFamily="18" charset="0"/>
              </a:rPr>
              <a:t>policy generosity does not immunise a country against wider cultural and economic headwinds</a:t>
            </a:r>
            <a:r>
              <a:rPr lang="en-US" sz="2000" b="1" kern="0" dirty="0">
                <a:effectLst/>
                <a:latin typeface="Times New Roman" panose="02020603050405020304" pitchFamily="18" charset="0"/>
                <a:ea typeface="Times New Roman" panose="02020603050405020304" pitchFamily="18" charset="0"/>
              </a:rPr>
              <a:t>.</a:t>
            </a:r>
            <a:endParaRPr lang="en-DE" sz="2000" dirty="0"/>
          </a:p>
        </p:txBody>
      </p:sp>
    </p:spTree>
    <p:extLst>
      <p:ext uri="{BB962C8B-B14F-4D97-AF65-F5344CB8AC3E}">
        <p14:creationId xmlns:p14="http://schemas.microsoft.com/office/powerpoint/2010/main" val="40082776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986CDA-D235-1068-5E11-D3FAD1343239}"/>
            </a:ext>
          </a:extLst>
        </p:cNvPr>
        <p:cNvGrpSpPr/>
        <p:nvPr/>
      </p:nvGrpSpPr>
      <p:grpSpPr>
        <a:xfrm>
          <a:off x="0" y="0"/>
          <a:ext cx="0" cy="0"/>
          <a:chOff x="0" y="0"/>
          <a:chExt cx="0" cy="0"/>
        </a:xfrm>
      </p:grpSpPr>
      <p:sp>
        <p:nvSpPr>
          <p:cNvPr id="10" name="Текстово поле 9">
            <a:extLst>
              <a:ext uri="{FF2B5EF4-FFF2-40B4-BE49-F238E27FC236}">
                <a16:creationId xmlns:a16="http://schemas.microsoft.com/office/drawing/2014/main" id="{B0D2BC72-F622-5176-D2ED-919130D564F0}"/>
              </a:ext>
            </a:extLst>
          </p:cNvPr>
          <p:cNvSpPr txBox="1"/>
          <p:nvPr/>
        </p:nvSpPr>
        <p:spPr>
          <a:xfrm>
            <a:off x="361949" y="5482458"/>
            <a:ext cx="2762251" cy="307777"/>
          </a:xfrm>
          <a:prstGeom prst="rect">
            <a:avLst/>
          </a:prstGeom>
          <a:noFill/>
        </p:spPr>
        <p:txBody>
          <a:bodyPr wrap="square" rtlCol="0">
            <a:spAutoFit/>
          </a:bodyPr>
          <a:lstStyle/>
          <a:p>
            <a:pPr defTabSz="685800" fontAlgn="auto">
              <a:spcBef>
                <a:spcPts val="0"/>
              </a:spcBef>
              <a:spcAft>
                <a:spcPts val="0"/>
              </a:spcAft>
            </a:pPr>
            <a:r>
              <a:rPr lang="en-US" sz="1400" b="1" dirty="0">
                <a:solidFill>
                  <a:srgbClr val="0A4C5C"/>
                </a:solidFill>
                <a:latin typeface="Bahnschrift Condensed" panose="020B0502040204020203" pitchFamily="34" charset="0"/>
              </a:rPr>
              <a:t>GLOBAL LABOR ORGANIZATION</a:t>
            </a:r>
            <a:endParaRPr lang="bg-BG" sz="1400" b="1" dirty="0">
              <a:solidFill>
                <a:srgbClr val="0A4C5C"/>
              </a:solidFill>
              <a:latin typeface="Bahnschrift Condensed" panose="020B0502040204020203" pitchFamily="34" charset="0"/>
            </a:endParaRPr>
          </a:p>
        </p:txBody>
      </p:sp>
      <p:sp>
        <p:nvSpPr>
          <p:cNvPr id="11" name="Контейнер за долния колонтитул 6">
            <a:extLst>
              <a:ext uri="{FF2B5EF4-FFF2-40B4-BE49-F238E27FC236}">
                <a16:creationId xmlns:a16="http://schemas.microsoft.com/office/drawing/2014/main" id="{02B686CD-0E6D-38B7-B3E4-32D5E4F16327}"/>
              </a:ext>
            </a:extLst>
          </p:cNvPr>
          <p:cNvSpPr>
            <a:spLocks noGrp="1"/>
          </p:cNvSpPr>
          <p:nvPr>
            <p:ph type="ftr" idx="11"/>
          </p:nvPr>
        </p:nvSpPr>
        <p:spPr>
          <a:xfrm>
            <a:off x="3352800" y="5638800"/>
            <a:ext cx="2762250" cy="433512"/>
          </a:xfrm>
        </p:spPr>
        <p:txBody>
          <a:bodyPr/>
          <a:lstStyle/>
          <a:p>
            <a:pPr defTabSz="685800" fontAlgn="auto">
              <a:spcBef>
                <a:spcPts val="0"/>
              </a:spcBef>
              <a:spcAft>
                <a:spcPts val="0"/>
              </a:spcAft>
            </a:pPr>
            <a:r>
              <a:rPr lang="de-DE" sz="1350" dirty="0">
                <a:solidFill>
                  <a:prstClr val="black">
                    <a:tint val="75000"/>
                  </a:prstClr>
                </a:solidFill>
                <a:latin typeface="Calibri" panose="020F0502020204030204"/>
              </a:rPr>
              <a:t>Klaus F. Zimmermann</a:t>
            </a:r>
            <a:endParaRPr lang="bg-BG" sz="1350" dirty="0">
              <a:solidFill>
                <a:prstClr val="black">
                  <a:tint val="75000"/>
                </a:prstClr>
              </a:solidFill>
              <a:latin typeface="Calibri" panose="020F0502020204030204"/>
            </a:endParaRPr>
          </a:p>
        </p:txBody>
      </p:sp>
      <p:sp>
        <p:nvSpPr>
          <p:cNvPr id="3" name="Правоъгълник 2">
            <a:extLst>
              <a:ext uri="{FF2B5EF4-FFF2-40B4-BE49-F238E27FC236}">
                <a16:creationId xmlns:a16="http://schemas.microsoft.com/office/drawing/2014/main" id="{AA0ED95E-885D-6FCE-5A4E-0019C994DDD0}"/>
              </a:ext>
            </a:extLst>
          </p:cNvPr>
          <p:cNvSpPr/>
          <p:nvPr/>
        </p:nvSpPr>
        <p:spPr>
          <a:xfrm>
            <a:off x="0" y="6281760"/>
            <a:ext cx="9144000" cy="589856"/>
          </a:xfrm>
          <a:prstGeom prst="rect">
            <a:avLst/>
          </a:prstGeom>
          <a:solidFill>
            <a:srgbClr val="176F83"/>
          </a:solidFill>
          <a:ln>
            <a:noFill/>
          </a:ln>
        </p:spPr>
        <p:style>
          <a:lnRef idx="0">
            <a:scrgbClr r="0" g="0" b="0"/>
          </a:lnRef>
          <a:fillRef idx="1003">
            <a:schemeClr val="dk2"/>
          </a:fillRef>
          <a:effectRef idx="0">
            <a:scrgbClr r="0" g="0" b="0"/>
          </a:effectRef>
          <a:fontRef idx="minor">
            <a:schemeClr val="lt1"/>
          </a:fontRef>
        </p:style>
        <p:txBody>
          <a:bodyPr rtlCol="0" anchor="ctr"/>
          <a:lstStyle/>
          <a:p>
            <a:pPr algn="ctr" defTabSz="685800" fontAlgn="auto">
              <a:spcBef>
                <a:spcPts val="0"/>
              </a:spcBef>
              <a:spcAft>
                <a:spcPts val="0"/>
              </a:spcAft>
            </a:pPr>
            <a:endParaRPr lang="bg-BG" sz="1350" dirty="0">
              <a:solidFill>
                <a:prstClr val="white"/>
              </a:solidFill>
            </a:endParaRPr>
          </a:p>
        </p:txBody>
      </p:sp>
      <p:pic>
        <p:nvPicPr>
          <p:cNvPr id="12" name="Picture 2">
            <a:extLst>
              <a:ext uri="{FF2B5EF4-FFF2-40B4-BE49-F238E27FC236}">
                <a16:creationId xmlns:a16="http://schemas.microsoft.com/office/drawing/2014/main" id="{3E710B7B-6CE2-691B-4C67-E0365A8E87F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79690" y="5546330"/>
            <a:ext cx="589855" cy="589855"/>
          </a:xfrm>
          <a:prstGeom prst="rect">
            <a:avLst/>
          </a:prstGeom>
        </p:spPr>
      </p:pic>
      <p:pic>
        <p:nvPicPr>
          <p:cNvPr id="5" name="Picture 4">
            <a:extLst>
              <a:ext uri="{FF2B5EF4-FFF2-40B4-BE49-F238E27FC236}">
                <a16:creationId xmlns:a16="http://schemas.microsoft.com/office/drawing/2014/main" id="{6B925C6A-46C7-B651-DFC3-DF0431B38134}"/>
              </a:ext>
            </a:extLst>
          </p:cNvPr>
          <p:cNvPicPr>
            <a:picLocks noChangeAspect="1"/>
          </p:cNvPicPr>
          <p:nvPr/>
        </p:nvPicPr>
        <p:blipFill>
          <a:blip r:embed="rId3"/>
          <a:stretch>
            <a:fillRect/>
          </a:stretch>
        </p:blipFill>
        <p:spPr>
          <a:xfrm>
            <a:off x="2971800" y="5299911"/>
            <a:ext cx="2972956" cy="791561"/>
          </a:xfrm>
          <a:prstGeom prst="rect">
            <a:avLst/>
          </a:prstGeom>
        </p:spPr>
      </p:pic>
      <p:pic>
        <p:nvPicPr>
          <p:cNvPr id="6" name="Picture 5">
            <a:extLst>
              <a:ext uri="{FF2B5EF4-FFF2-40B4-BE49-F238E27FC236}">
                <a16:creationId xmlns:a16="http://schemas.microsoft.com/office/drawing/2014/main" id="{9A5376C1-B379-AB72-4B99-6E0B6D0C569D}"/>
              </a:ext>
            </a:extLst>
          </p:cNvPr>
          <p:cNvPicPr>
            <a:picLocks noChangeAspect="1"/>
          </p:cNvPicPr>
          <p:nvPr/>
        </p:nvPicPr>
        <p:blipFill>
          <a:blip r:embed="rId4"/>
          <a:stretch>
            <a:fillRect/>
          </a:stretch>
        </p:blipFill>
        <p:spPr>
          <a:xfrm>
            <a:off x="685800" y="686580"/>
            <a:ext cx="5943600" cy="4402928"/>
          </a:xfrm>
          <a:prstGeom prst="rect">
            <a:avLst/>
          </a:prstGeom>
        </p:spPr>
      </p:pic>
      <p:sp>
        <p:nvSpPr>
          <p:cNvPr id="8" name="TextBox 7">
            <a:extLst>
              <a:ext uri="{FF2B5EF4-FFF2-40B4-BE49-F238E27FC236}">
                <a16:creationId xmlns:a16="http://schemas.microsoft.com/office/drawing/2014/main" id="{C0841B23-2187-89BB-18A4-35C54793613A}"/>
              </a:ext>
            </a:extLst>
          </p:cNvPr>
          <p:cNvSpPr txBox="1"/>
          <p:nvPr/>
        </p:nvSpPr>
        <p:spPr>
          <a:xfrm>
            <a:off x="361949" y="5128158"/>
            <a:ext cx="4572000" cy="276999"/>
          </a:xfrm>
          <a:prstGeom prst="rect">
            <a:avLst/>
          </a:prstGeom>
          <a:noFill/>
        </p:spPr>
        <p:txBody>
          <a:bodyPr wrap="square">
            <a:spAutoFit/>
          </a:bodyPr>
          <a:lstStyle/>
          <a:p>
            <a:r>
              <a:rPr lang="fr-FR" sz="1200" dirty="0"/>
              <a:t>Source: Doepke et al. (2023)</a:t>
            </a:r>
            <a:endParaRPr lang="en-DE" sz="1200" dirty="0"/>
          </a:p>
        </p:txBody>
      </p:sp>
      <p:sp>
        <p:nvSpPr>
          <p:cNvPr id="7" name="TextBox 6">
            <a:extLst>
              <a:ext uri="{FF2B5EF4-FFF2-40B4-BE49-F238E27FC236}">
                <a16:creationId xmlns:a16="http://schemas.microsoft.com/office/drawing/2014/main" id="{745BF964-DF9E-E9DC-57C6-C6CE3B34000D}"/>
              </a:ext>
            </a:extLst>
          </p:cNvPr>
          <p:cNvSpPr txBox="1"/>
          <p:nvPr/>
        </p:nvSpPr>
        <p:spPr>
          <a:xfrm>
            <a:off x="1752600" y="247889"/>
            <a:ext cx="6934200" cy="646331"/>
          </a:xfrm>
          <a:prstGeom prst="rect">
            <a:avLst/>
          </a:prstGeom>
          <a:noFill/>
        </p:spPr>
        <p:txBody>
          <a:bodyPr wrap="square">
            <a:spAutoFit/>
          </a:bodyPr>
          <a:lstStyle/>
          <a:p>
            <a:r>
              <a:rPr lang="en-US" sz="3600" b="1" dirty="0">
                <a:solidFill>
                  <a:srgbClr val="176F83"/>
                </a:solidFill>
                <a:latin typeface="Calibri Light" panose="020F0302020204030204"/>
              </a:rPr>
              <a:t>F</a:t>
            </a:r>
            <a:r>
              <a:rPr kumimoji="0" lang="en-US" sz="3600" b="1" i="0" u="none" strike="noStrike" kern="1200" cap="none" spc="0" normalizeH="0" baseline="0" noProof="0" dirty="0" err="1">
                <a:ln>
                  <a:noFill/>
                </a:ln>
                <a:solidFill>
                  <a:srgbClr val="176F83"/>
                </a:solidFill>
                <a:effectLst/>
                <a:uLnTx/>
                <a:uFillTx/>
                <a:latin typeface="Calibri Light" panose="020F0302020204030204"/>
                <a:ea typeface="+mn-ea"/>
                <a:cs typeface="Arial" charset="0"/>
              </a:rPr>
              <a:t>ertility</a:t>
            </a:r>
            <a:r>
              <a:rPr kumimoji="0" lang="en-US" sz="3600" b="1" i="0" u="none" strike="noStrike" kern="1200" cap="none" spc="0" normalizeH="0" baseline="0" noProof="0" dirty="0">
                <a:ln>
                  <a:noFill/>
                </a:ln>
                <a:solidFill>
                  <a:srgbClr val="176F83"/>
                </a:solidFill>
                <a:effectLst/>
                <a:uLnTx/>
                <a:uFillTx/>
                <a:latin typeface="Calibri Light" panose="020F0302020204030204"/>
                <a:ea typeface="+mn-ea"/>
                <a:cs typeface="Arial" charset="0"/>
              </a:rPr>
              <a:t> &amp; development/GDP</a:t>
            </a:r>
            <a:endParaRPr lang="en-DE" sz="3600" dirty="0"/>
          </a:p>
        </p:txBody>
      </p:sp>
    </p:spTree>
    <p:extLst>
      <p:ext uri="{BB962C8B-B14F-4D97-AF65-F5344CB8AC3E}">
        <p14:creationId xmlns:p14="http://schemas.microsoft.com/office/powerpoint/2010/main" val="231922296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6E4547-1322-BFC5-EB6D-DCB0387B0C0C}"/>
            </a:ext>
          </a:extLst>
        </p:cNvPr>
        <p:cNvGrpSpPr/>
        <p:nvPr/>
      </p:nvGrpSpPr>
      <p:grpSpPr>
        <a:xfrm>
          <a:off x="0" y="0"/>
          <a:ext cx="0" cy="0"/>
          <a:chOff x="0" y="0"/>
          <a:chExt cx="0" cy="0"/>
        </a:xfrm>
      </p:grpSpPr>
      <p:sp>
        <p:nvSpPr>
          <p:cNvPr id="10" name="Текстово поле 9">
            <a:extLst>
              <a:ext uri="{FF2B5EF4-FFF2-40B4-BE49-F238E27FC236}">
                <a16:creationId xmlns:a16="http://schemas.microsoft.com/office/drawing/2014/main" id="{8D04E734-C33E-64DB-6409-9F4DD6928822}"/>
              </a:ext>
            </a:extLst>
          </p:cNvPr>
          <p:cNvSpPr txBox="1"/>
          <p:nvPr/>
        </p:nvSpPr>
        <p:spPr>
          <a:xfrm>
            <a:off x="416220" y="5885766"/>
            <a:ext cx="2762251" cy="307777"/>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A4C5C"/>
                </a:solidFill>
                <a:effectLst/>
                <a:uLnTx/>
                <a:uFillTx/>
                <a:latin typeface="Bahnschrift Condensed" panose="020B0502040204020203" pitchFamily="34" charset="0"/>
                <a:ea typeface="+mn-ea"/>
                <a:cs typeface="Arial" charset="0"/>
              </a:rPr>
              <a:t>GLOBAL LABOR ORGANIZATION</a:t>
            </a:r>
            <a:endParaRPr kumimoji="0" lang="bg-BG" sz="1400" b="1" i="0" u="none" strike="noStrike" kern="1200" cap="none" spc="0" normalizeH="0" baseline="0" noProof="0" dirty="0">
              <a:ln>
                <a:noFill/>
              </a:ln>
              <a:solidFill>
                <a:srgbClr val="0A4C5C"/>
              </a:solidFill>
              <a:effectLst/>
              <a:uLnTx/>
              <a:uFillTx/>
              <a:latin typeface="Bahnschrift Condensed" panose="020B0502040204020203" pitchFamily="34" charset="0"/>
              <a:ea typeface="+mn-ea"/>
              <a:cs typeface="Arial" charset="0"/>
            </a:endParaRPr>
          </a:p>
        </p:txBody>
      </p:sp>
      <p:sp>
        <p:nvSpPr>
          <p:cNvPr id="11" name="Контейнер за долния колонтитул 6">
            <a:extLst>
              <a:ext uri="{FF2B5EF4-FFF2-40B4-BE49-F238E27FC236}">
                <a16:creationId xmlns:a16="http://schemas.microsoft.com/office/drawing/2014/main" id="{F658327B-1976-4745-CAC8-1418E8BB6FA5}"/>
              </a:ext>
            </a:extLst>
          </p:cNvPr>
          <p:cNvSpPr>
            <a:spLocks noGrp="1"/>
          </p:cNvSpPr>
          <p:nvPr>
            <p:ph type="ftr" idx="11"/>
          </p:nvPr>
        </p:nvSpPr>
        <p:spPr>
          <a:xfrm>
            <a:off x="3352800" y="5638800"/>
            <a:ext cx="2762250" cy="433512"/>
          </a:xfrm>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de-DE" sz="1350" b="0" i="0" u="none" strike="noStrike" kern="1200" cap="none" spc="0" normalizeH="0" baseline="0" noProof="0" dirty="0">
                <a:ln>
                  <a:noFill/>
                </a:ln>
                <a:solidFill>
                  <a:prstClr val="black">
                    <a:tint val="75000"/>
                  </a:prstClr>
                </a:solidFill>
                <a:effectLst/>
                <a:uLnTx/>
                <a:uFillTx/>
                <a:latin typeface="Calibri" panose="020F0502020204030204"/>
                <a:ea typeface="+mn-ea"/>
                <a:cs typeface="Arial" charset="0"/>
              </a:rPr>
              <a:t>Klaus F. Zimmermann</a:t>
            </a:r>
            <a:endParaRPr kumimoji="0" lang="bg-BG" sz="1350" b="0" i="0" u="none" strike="noStrike" kern="1200" cap="none" spc="0" normalizeH="0" baseline="0" noProof="0" dirty="0">
              <a:ln>
                <a:noFill/>
              </a:ln>
              <a:solidFill>
                <a:prstClr val="black">
                  <a:tint val="75000"/>
                </a:prstClr>
              </a:solidFill>
              <a:effectLst/>
              <a:uLnTx/>
              <a:uFillTx/>
              <a:latin typeface="Calibri" panose="020F0502020204030204"/>
              <a:ea typeface="+mn-ea"/>
              <a:cs typeface="Arial" charset="0"/>
            </a:endParaRPr>
          </a:p>
        </p:txBody>
      </p:sp>
      <p:sp>
        <p:nvSpPr>
          <p:cNvPr id="3" name="Правоъгълник 2">
            <a:extLst>
              <a:ext uri="{FF2B5EF4-FFF2-40B4-BE49-F238E27FC236}">
                <a16:creationId xmlns:a16="http://schemas.microsoft.com/office/drawing/2014/main" id="{43F56378-27B2-AFF7-C1DB-98E7A91B5B46}"/>
              </a:ext>
            </a:extLst>
          </p:cNvPr>
          <p:cNvSpPr/>
          <p:nvPr/>
        </p:nvSpPr>
        <p:spPr>
          <a:xfrm>
            <a:off x="0" y="6281760"/>
            <a:ext cx="9144000" cy="589856"/>
          </a:xfrm>
          <a:prstGeom prst="rect">
            <a:avLst/>
          </a:prstGeom>
          <a:solidFill>
            <a:srgbClr val="176F83"/>
          </a:solidFill>
          <a:ln>
            <a:noFill/>
          </a:ln>
        </p:spPr>
        <p:style>
          <a:lnRef idx="0">
            <a:scrgbClr r="0" g="0" b="0"/>
          </a:lnRef>
          <a:fillRef idx="1003">
            <a:schemeClr val="dk2"/>
          </a:fillRef>
          <a:effectRef idx="0">
            <a:scrgbClr r="0" g="0" b="0"/>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bg-BG"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2" name="Picture 2">
            <a:extLst>
              <a:ext uri="{FF2B5EF4-FFF2-40B4-BE49-F238E27FC236}">
                <a16:creationId xmlns:a16="http://schemas.microsoft.com/office/drawing/2014/main" id="{C12BD44D-8EA1-D050-6C40-0275B476594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12255" y="5527326"/>
            <a:ext cx="589855" cy="589855"/>
          </a:xfrm>
          <a:prstGeom prst="rect">
            <a:avLst/>
          </a:prstGeom>
        </p:spPr>
      </p:pic>
      <p:sp>
        <p:nvSpPr>
          <p:cNvPr id="4" name="Rectangle 3">
            <a:extLst>
              <a:ext uri="{FF2B5EF4-FFF2-40B4-BE49-F238E27FC236}">
                <a16:creationId xmlns:a16="http://schemas.microsoft.com/office/drawing/2014/main" id="{845D441A-B26D-71F6-0B7F-AA7A973B54B6}"/>
              </a:ext>
            </a:extLst>
          </p:cNvPr>
          <p:cNvSpPr/>
          <p:nvPr/>
        </p:nvSpPr>
        <p:spPr>
          <a:xfrm>
            <a:off x="257130" y="202494"/>
            <a:ext cx="8740945" cy="646331"/>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176F83"/>
                </a:solidFill>
                <a:effectLst/>
                <a:uLnTx/>
                <a:uFillTx/>
                <a:latin typeface="Calibri Light" panose="020F0302020204030204"/>
                <a:ea typeface="+mn-ea"/>
                <a:cs typeface="Arial" charset="0"/>
              </a:rPr>
              <a:t>Iceland</a:t>
            </a:r>
            <a:r>
              <a:rPr lang="en-US" sz="3600" b="1" dirty="0">
                <a:solidFill>
                  <a:srgbClr val="176F83"/>
                </a:solidFill>
                <a:latin typeface="Calibri Light" panose="020F0302020204030204"/>
              </a:rPr>
              <a:t> continued …	Why the decline?</a:t>
            </a:r>
            <a:endParaRPr kumimoji="0" lang="en-US" sz="4400" b="1" i="0" u="none" strike="noStrike" kern="1200" cap="none" spc="0" normalizeH="0" baseline="0" noProof="0" dirty="0">
              <a:ln>
                <a:noFill/>
              </a:ln>
              <a:solidFill>
                <a:srgbClr val="176F83"/>
              </a:solidFill>
              <a:effectLst/>
              <a:uLnTx/>
              <a:uFillTx/>
              <a:latin typeface="Calibri Light" panose="020F0302020204030204"/>
              <a:ea typeface="+mn-ea"/>
              <a:cs typeface="Arial" charset="0"/>
            </a:endParaRPr>
          </a:p>
        </p:txBody>
      </p:sp>
      <p:pic>
        <p:nvPicPr>
          <p:cNvPr id="5" name="Picture 4">
            <a:extLst>
              <a:ext uri="{FF2B5EF4-FFF2-40B4-BE49-F238E27FC236}">
                <a16:creationId xmlns:a16="http://schemas.microsoft.com/office/drawing/2014/main" id="{071E299B-B709-4D9F-4AAB-7A777467E807}"/>
              </a:ext>
            </a:extLst>
          </p:cNvPr>
          <p:cNvPicPr>
            <a:picLocks noChangeAspect="1"/>
          </p:cNvPicPr>
          <p:nvPr/>
        </p:nvPicPr>
        <p:blipFill>
          <a:blip r:embed="rId3"/>
          <a:stretch>
            <a:fillRect/>
          </a:stretch>
        </p:blipFill>
        <p:spPr>
          <a:xfrm>
            <a:off x="3352800" y="5459775"/>
            <a:ext cx="2972956" cy="791561"/>
          </a:xfrm>
          <a:prstGeom prst="rect">
            <a:avLst/>
          </a:prstGeom>
        </p:spPr>
      </p:pic>
      <p:sp>
        <p:nvSpPr>
          <p:cNvPr id="6" name="TextBox 5">
            <a:extLst>
              <a:ext uri="{FF2B5EF4-FFF2-40B4-BE49-F238E27FC236}">
                <a16:creationId xmlns:a16="http://schemas.microsoft.com/office/drawing/2014/main" id="{ACC7F7D6-DEC2-AFE3-9A7E-4CB44673A22F}"/>
              </a:ext>
            </a:extLst>
          </p:cNvPr>
          <p:cNvSpPr txBox="1"/>
          <p:nvPr/>
        </p:nvSpPr>
        <p:spPr>
          <a:xfrm>
            <a:off x="241890" y="818345"/>
            <a:ext cx="8727654" cy="4708981"/>
          </a:xfrm>
          <a:prstGeom prst="rect">
            <a:avLst/>
          </a:prstGeom>
          <a:noFill/>
        </p:spPr>
        <p:txBody>
          <a:bodyPr wrap="square">
            <a:spAutoFit/>
          </a:bodyPr>
          <a:lstStyle/>
          <a:p>
            <a:r>
              <a:rPr lang="en-US" sz="2000" b="1" dirty="0"/>
              <a:t>Later family formation</a:t>
            </a:r>
            <a:r>
              <a:rPr lang="en-US" sz="2000" dirty="0"/>
              <a:t>: The average age at first birth is now just over 30, up by almost three years since 2000; postponement compresses completed family size.</a:t>
            </a:r>
          </a:p>
          <a:p>
            <a:endParaRPr lang="en-US" sz="2000" dirty="0"/>
          </a:p>
          <a:p>
            <a:r>
              <a:rPr lang="en-US" sz="2000" b="1" dirty="0"/>
              <a:t>Housing and </a:t>
            </a:r>
            <a:r>
              <a:rPr lang="en-US" sz="2000" b="1" dirty="0" err="1"/>
              <a:t>labour</a:t>
            </a:r>
            <a:r>
              <a:rPr lang="en-US" sz="2000" b="1" dirty="0"/>
              <a:t>-market strains</a:t>
            </a:r>
            <a:r>
              <a:rPr lang="en-US" sz="2000" dirty="0"/>
              <a:t>: Reykjavík’s housing boom has lifted prices &gt;200 % in real terms since 2010, squeezing young adults despite robust wage growth.</a:t>
            </a:r>
          </a:p>
          <a:p>
            <a:endParaRPr lang="en-US" sz="2000" dirty="0"/>
          </a:p>
          <a:p>
            <a:r>
              <a:rPr lang="en-US" sz="2000" b="1" dirty="0"/>
              <a:t>Shifting ideals</a:t>
            </a:r>
            <a:r>
              <a:rPr lang="en-US" sz="2000" dirty="0"/>
              <a:t>: Surveys by the University of Iceland show rising acceptance of a one-child norm and a jump in stated ambivalence toward parenthood, mirroring Nordic attitudinal change.</a:t>
            </a:r>
          </a:p>
          <a:p>
            <a:endParaRPr lang="en-US" sz="2000" dirty="0"/>
          </a:p>
          <a:p>
            <a:r>
              <a:rPr lang="en-US" sz="2000" b="1" dirty="0"/>
              <a:t>Migration mix: </a:t>
            </a:r>
            <a:r>
              <a:rPr lang="en-US" sz="2000" dirty="0"/>
              <a:t>A growing share of births occurs to recent immigrants (24 % in 2023), whose fertility has also converged downward, removing a former prop to headline rates.</a:t>
            </a:r>
          </a:p>
        </p:txBody>
      </p:sp>
    </p:spTree>
    <p:extLst>
      <p:ext uri="{BB962C8B-B14F-4D97-AF65-F5344CB8AC3E}">
        <p14:creationId xmlns:p14="http://schemas.microsoft.com/office/powerpoint/2010/main" val="263439749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7F7301-3D19-ED42-4054-C52D11D3D099}"/>
            </a:ext>
          </a:extLst>
        </p:cNvPr>
        <p:cNvGrpSpPr/>
        <p:nvPr/>
      </p:nvGrpSpPr>
      <p:grpSpPr>
        <a:xfrm>
          <a:off x="0" y="0"/>
          <a:ext cx="0" cy="0"/>
          <a:chOff x="0" y="0"/>
          <a:chExt cx="0" cy="0"/>
        </a:xfrm>
      </p:grpSpPr>
      <p:sp>
        <p:nvSpPr>
          <p:cNvPr id="10" name="Текстово поле 9">
            <a:extLst>
              <a:ext uri="{FF2B5EF4-FFF2-40B4-BE49-F238E27FC236}">
                <a16:creationId xmlns:a16="http://schemas.microsoft.com/office/drawing/2014/main" id="{0607281F-C07B-CEB2-0BC0-A269C286AA55}"/>
              </a:ext>
            </a:extLst>
          </p:cNvPr>
          <p:cNvSpPr txBox="1"/>
          <p:nvPr/>
        </p:nvSpPr>
        <p:spPr>
          <a:xfrm>
            <a:off x="361949" y="5482458"/>
            <a:ext cx="2762251" cy="307777"/>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A4C5C"/>
                </a:solidFill>
                <a:effectLst/>
                <a:uLnTx/>
                <a:uFillTx/>
                <a:latin typeface="Bahnschrift Condensed" panose="020B0502040204020203" pitchFamily="34" charset="0"/>
                <a:ea typeface="+mn-ea"/>
                <a:cs typeface="Arial" charset="0"/>
              </a:rPr>
              <a:t>GLOBAL LABOR ORGANIZATION</a:t>
            </a:r>
            <a:endParaRPr kumimoji="0" lang="bg-BG" sz="1400" b="1" i="0" u="none" strike="noStrike" kern="1200" cap="none" spc="0" normalizeH="0" baseline="0" noProof="0" dirty="0">
              <a:ln>
                <a:noFill/>
              </a:ln>
              <a:solidFill>
                <a:srgbClr val="0A4C5C"/>
              </a:solidFill>
              <a:effectLst/>
              <a:uLnTx/>
              <a:uFillTx/>
              <a:latin typeface="Bahnschrift Condensed" panose="020B0502040204020203" pitchFamily="34" charset="0"/>
              <a:ea typeface="+mn-ea"/>
              <a:cs typeface="Arial" charset="0"/>
            </a:endParaRPr>
          </a:p>
        </p:txBody>
      </p:sp>
      <p:sp>
        <p:nvSpPr>
          <p:cNvPr id="11" name="Контейнер за долния колонтитул 6">
            <a:extLst>
              <a:ext uri="{FF2B5EF4-FFF2-40B4-BE49-F238E27FC236}">
                <a16:creationId xmlns:a16="http://schemas.microsoft.com/office/drawing/2014/main" id="{EAC0172A-BA17-CC9E-632C-EC3ABDC67F94}"/>
              </a:ext>
            </a:extLst>
          </p:cNvPr>
          <p:cNvSpPr>
            <a:spLocks noGrp="1"/>
          </p:cNvSpPr>
          <p:nvPr>
            <p:ph type="ftr" idx="11"/>
          </p:nvPr>
        </p:nvSpPr>
        <p:spPr>
          <a:xfrm>
            <a:off x="3352800" y="5638800"/>
            <a:ext cx="2762250" cy="433512"/>
          </a:xfrm>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de-DE" sz="1350" b="0" i="0" u="none" strike="noStrike" kern="1200" cap="none" spc="0" normalizeH="0" baseline="0" noProof="0" dirty="0">
                <a:ln>
                  <a:noFill/>
                </a:ln>
                <a:solidFill>
                  <a:prstClr val="black">
                    <a:tint val="75000"/>
                  </a:prstClr>
                </a:solidFill>
                <a:effectLst/>
                <a:uLnTx/>
                <a:uFillTx/>
                <a:latin typeface="Calibri" panose="020F0502020204030204"/>
                <a:ea typeface="+mn-ea"/>
                <a:cs typeface="Arial" charset="0"/>
              </a:rPr>
              <a:t>Klaus F. Zimmermann</a:t>
            </a:r>
            <a:endParaRPr kumimoji="0" lang="bg-BG" sz="1350" b="0" i="0" u="none" strike="noStrike" kern="1200" cap="none" spc="0" normalizeH="0" baseline="0" noProof="0" dirty="0">
              <a:ln>
                <a:noFill/>
              </a:ln>
              <a:solidFill>
                <a:prstClr val="black">
                  <a:tint val="75000"/>
                </a:prstClr>
              </a:solidFill>
              <a:effectLst/>
              <a:uLnTx/>
              <a:uFillTx/>
              <a:latin typeface="Calibri" panose="020F0502020204030204"/>
              <a:ea typeface="+mn-ea"/>
              <a:cs typeface="Arial" charset="0"/>
            </a:endParaRPr>
          </a:p>
        </p:txBody>
      </p:sp>
      <p:sp>
        <p:nvSpPr>
          <p:cNvPr id="3" name="Правоъгълник 2">
            <a:extLst>
              <a:ext uri="{FF2B5EF4-FFF2-40B4-BE49-F238E27FC236}">
                <a16:creationId xmlns:a16="http://schemas.microsoft.com/office/drawing/2014/main" id="{D1120574-19FB-3482-76F2-BDA3D0F19C0E}"/>
              </a:ext>
            </a:extLst>
          </p:cNvPr>
          <p:cNvSpPr/>
          <p:nvPr/>
        </p:nvSpPr>
        <p:spPr>
          <a:xfrm>
            <a:off x="0" y="6281760"/>
            <a:ext cx="9144000" cy="589856"/>
          </a:xfrm>
          <a:prstGeom prst="rect">
            <a:avLst/>
          </a:prstGeom>
          <a:solidFill>
            <a:srgbClr val="176F83"/>
          </a:solidFill>
          <a:ln>
            <a:noFill/>
          </a:ln>
        </p:spPr>
        <p:style>
          <a:lnRef idx="0">
            <a:scrgbClr r="0" g="0" b="0"/>
          </a:lnRef>
          <a:fillRef idx="1003">
            <a:schemeClr val="dk2"/>
          </a:fillRef>
          <a:effectRef idx="0">
            <a:scrgbClr r="0" g="0" b="0"/>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bg-BG"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2" name="Picture 2">
            <a:extLst>
              <a:ext uri="{FF2B5EF4-FFF2-40B4-BE49-F238E27FC236}">
                <a16:creationId xmlns:a16="http://schemas.microsoft.com/office/drawing/2014/main" id="{7F6DCA59-2FD2-74C0-9C5D-9C15F898585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79690" y="5546330"/>
            <a:ext cx="589855" cy="589855"/>
          </a:xfrm>
          <a:prstGeom prst="rect">
            <a:avLst/>
          </a:prstGeom>
        </p:spPr>
      </p:pic>
      <p:sp>
        <p:nvSpPr>
          <p:cNvPr id="4" name="Rectangle 3">
            <a:extLst>
              <a:ext uri="{FF2B5EF4-FFF2-40B4-BE49-F238E27FC236}">
                <a16:creationId xmlns:a16="http://schemas.microsoft.com/office/drawing/2014/main" id="{6D5549FD-B9DC-6DAB-4191-D4CC6813AB44}"/>
              </a:ext>
            </a:extLst>
          </p:cNvPr>
          <p:cNvSpPr/>
          <p:nvPr/>
        </p:nvSpPr>
        <p:spPr>
          <a:xfrm>
            <a:off x="228599" y="283654"/>
            <a:ext cx="8740945" cy="646331"/>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176F83"/>
                </a:solidFill>
                <a:effectLst/>
                <a:uLnTx/>
                <a:uFillTx/>
                <a:latin typeface="Calibri Light" panose="020F0302020204030204"/>
                <a:ea typeface="+mn-ea"/>
                <a:cs typeface="Arial" charset="0"/>
              </a:rPr>
              <a:t>Iceland</a:t>
            </a:r>
            <a:r>
              <a:rPr lang="en-US" sz="3600" b="1" dirty="0">
                <a:solidFill>
                  <a:srgbClr val="176F83"/>
                </a:solidFill>
                <a:latin typeface="Calibri Light" panose="020F0302020204030204"/>
              </a:rPr>
              <a:t> continued … Current debate  </a:t>
            </a:r>
            <a:endParaRPr kumimoji="0" lang="en-US" sz="4400" b="1" i="0" u="none" strike="noStrike" kern="1200" cap="none" spc="0" normalizeH="0" baseline="0" noProof="0" dirty="0">
              <a:ln>
                <a:noFill/>
              </a:ln>
              <a:solidFill>
                <a:srgbClr val="176F83"/>
              </a:solidFill>
              <a:effectLst/>
              <a:uLnTx/>
              <a:uFillTx/>
              <a:latin typeface="Calibri Light" panose="020F0302020204030204"/>
              <a:ea typeface="+mn-ea"/>
              <a:cs typeface="Arial" charset="0"/>
            </a:endParaRPr>
          </a:p>
        </p:txBody>
      </p:sp>
      <p:pic>
        <p:nvPicPr>
          <p:cNvPr id="5" name="Picture 4">
            <a:extLst>
              <a:ext uri="{FF2B5EF4-FFF2-40B4-BE49-F238E27FC236}">
                <a16:creationId xmlns:a16="http://schemas.microsoft.com/office/drawing/2014/main" id="{BBD84A73-8DB7-E33C-010C-9AD362BFB60F}"/>
              </a:ext>
            </a:extLst>
          </p:cNvPr>
          <p:cNvPicPr>
            <a:picLocks noChangeAspect="1"/>
          </p:cNvPicPr>
          <p:nvPr/>
        </p:nvPicPr>
        <p:blipFill>
          <a:blip r:embed="rId3"/>
          <a:stretch>
            <a:fillRect/>
          </a:stretch>
        </p:blipFill>
        <p:spPr>
          <a:xfrm>
            <a:off x="2971800" y="5299911"/>
            <a:ext cx="2972956" cy="791561"/>
          </a:xfrm>
          <a:prstGeom prst="rect">
            <a:avLst/>
          </a:prstGeom>
        </p:spPr>
      </p:pic>
      <p:sp>
        <p:nvSpPr>
          <p:cNvPr id="6" name="TextBox 5">
            <a:extLst>
              <a:ext uri="{FF2B5EF4-FFF2-40B4-BE49-F238E27FC236}">
                <a16:creationId xmlns:a16="http://schemas.microsoft.com/office/drawing/2014/main" id="{3E9864B4-0838-9150-59A9-2753C7D034C5}"/>
              </a:ext>
            </a:extLst>
          </p:cNvPr>
          <p:cNvSpPr txBox="1"/>
          <p:nvPr/>
        </p:nvSpPr>
        <p:spPr>
          <a:xfrm>
            <a:off x="591416" y="1547003"/>
            <a:ext cx="7961167" cy="1938992"/>
          </a:xfrm>
          <a:prstGeom prst="rect">
            <a:avLst/>
          </a:prstGeom>
          <a:noFill/>
        </p:spPr>
        <p:txBody>
          <a:bodyPr wrap="square">
            <a:spAutoFit/>
          </a:bodyPr>
          <a:lstStyle/>
          <a:p>
            <a:r>
              <a:rPr lang="en-US" sz="2400" b="1" dirty="0"/>
              <a:t>Icelandic demographers warn that “structural postponement”—not temporary pandemic effects—is driving the new lows. </a:t>
            </a:r>
            <a:br>
              <a:rPr lang="en-US" sz="2400" b="1" dirty="0"/>
            </a:br>
            <a:br>
              <a:rPr lang="en-US" sz="2400" b="1" dirty="0"/>
            </a:br>
            <a:r>
              <a:rPr lang="en-US" sz="2400" b="1" dirty="0"/>
              <a:t>Proposals now being discussed include:</a:t>
            </a:r>
            <a:endParaRPr lang="en-DE" sz="2400" b="1" dirty="0"/>
          </a:p>
        </p:txBody>
      </p:sp>
    </p:spTree>
    <p:extLst>
      <p:ext uri="{BB962C8B-B14F-4D97-AF65-F5344CB8AC3E}">
        <p14:creationId xmlns:p14="http://schemas.microsoft.com/office/powerpoint/2010/main" val="32714055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EC3E13-A73D-1928-9D09-6CDB85E24D76}"/>
            </a:ext>
          </a:extLst>
        </p:cNvPr>
        <p:cNvGrpSpPr/>
        <p:nvPr/>
      </p:nvGrpSpPr>
      <p:grpSpPr>
        <a:xfrm>
          <a:off x="0" y="0"/>
          <a:ext cx="0" cy="0"/>
          <a:chOff x="0" y="0"/>
          <a:chExt cx="0" cy="0"/>
        </a:xfrm>
      </p:grpSpPr>
      <p:sp>
        <p:nvSpPr>
          <p:cNvPr id="10" name="Текстово поле 9">
            <a:extLst>
              <a:ext uri="{FF2B5EF4-FFF2-40B4-BE49-F238E27FC236}">
                <a16:creationId xmlns:a16="http://schemas.microsoft.com/office/drawing/2014/main" id="{FDB8BC65-6135-B7DF-7866-2E3C5964A03B}"/>
              </a:ext>
            </a:extLst>
          </p:cNvPr>
          <p:cNvSpPr txBox="1"/>
          <p:nvPr/>
        </p:nvSpPr>
        <p:spPr>
          <a:xfrm>
            <a:off x="400048" y="5828408"/>
            <a:ext cx="2762251" cy="307777"/>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A4C5C"/>
                </a:solidFill>
                <a:effectLst/>
                <a:uLnTx/>
                <a:uFillTx/>
                <a:latin typeface="Bahnschrift Condensed" panose="020B0502040204020203" pitchFamily="34" charset="0"/>
                <a:ea typeface="+mn-ea"/>
                <a:cs typeface="Arial" charset="0"/>
              </a:rPr>
              <a:t>GLOBAL LABOR ORGANIZATION</a:t>
            </a:r>
            <a:endParaRPr kumimoji="0" lang="bg-BG" sz="1400" b="1" i="0" u="none" strike="noStrike" kern="1200" cap="none" spc="0" normalizeH="0" baseline="0" noProof="0" dirty="0">
              <a:ln>
                <a:noFill/>
              </a:ln>
              <a:solidFill>
                <a:srgbClr val="0A4C5C"/>
              </a:solidFill>
              <a:effectLst/>
              <a:uLnTx/>
              <a:uFillTx/>
              <a:latin typeface="Bahnschrift Condensed" panose="020B0502040204020203" pitchFamily="34" charset="0"/>
              <a:ea typeface="+mn-ea"/>
              <a:cs typeface="Arial" charset="0"/>
            </a:endParaRPr>
          </a:p>
        </p:txBody>
      </p:sp>
      <p:sp>
        <p:nvSpPr>
          <p:cNvPr id="11" name="Контейнер за долния колонтитул 6">
            <a:extLst>
              <a:ext uri="{FF2B5EF4-FFF2-40B4-BE49-F238E27FC236}">
                <a16:creationId xmlns:a16="http://schemas.microsoft.com/office/drawing/2014/main" id="{E45D7588-19E7-3283-BB45-C5A82C27520E}"/>
              </a:ext>
            </a:extLst>
          </p:cNvPr>
          <p:cNvSpPr>
            <a:spLocks noGrp="1"/>
          </p:cNvSpPr>
          <p:nvPr>
            <p:ph type="ftr" idx="11"/>
          </p:nvPr>
        </p:nvSpPr>
        <p:spPr>
          <a:xfrm>
            <a:off x="3352800" y="5638800"/>
            <a:ext cx="2762250" cy="433512"/>
          </a:xfrm>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de-DE" sz="1350" b="0" i="0" u="none" strike="noStrike" kern="1200" cap="none" spc="0" normalizeH="0" baseline="0" noProof="0" dirty="0">
                <a:ln>
                  <a:noFill/>
                </a:ln>
                <a:solidFill>
                  <a:prstClr val="black">
                    <a:tint val="75000"/>
                  </a:prstClr>
                </a:solidFill>
                <a:effectLst/>
                <a:uLnTx/>
                <a:uFillTx/>
                <a:latin typeface="Calibri" panose="020F0502020204030204"/>
                <a:ea typeface="+mn-ea"/>
                <a:cs typeface="Arial" charset="0"/>
              </a:rPr>
              <a:t>Klaus F. Zimmermann</a:t>
            </a:r>
            <a:endParaRPr kumimoji="0" lang="bg-BG" sz="1350" b="0" i="0" u="none" strike="noStrike" kern="1200" cap="none" spc="0" normalizeH="0" baseline="0" noProof="0" dirty="0">
              <a:ln>
                <a:noFill/>
              </a:ln>
              <a:solidFill>
                <a:prstClr val="black">
                  <a:tint val="75000"/>
                </a:prstClr>
              </a:solidFill>
              <a:effectLst/>
              <a:uLnTx/>
              <a:uFillTx/>
              <a:latin typeface="Calibri" panose="020F0502020204030204"/>
              <a:ea typeface="+mn-ea"/>
              <a:cs typeface="Arial" charset="0"/>
            </a:endParaRPr>
          </a:p>
        </p:txBody>
      </p:sp>
      <p:sp>
        <p:nvSpPr>
          <p:cNvPr id="3" name="Правоъгълник 2">
            <a:extLst>
              <a:ext uri="{FF2B5EF4-FFF2-40B4-BE49-F238E27FC236}">
                <a16:creationId xmlns:a16="http://schemas.microsoft.com/office/drawing/2014/main" id="{5CE2E1B6-17E7-A68E-D394-EC49C457DB01}"/>
              </a:ext>
            </a:extLst>
          </p:cNvPr>
          <p:cNvSpPr/>
          <p:nvPr/>
        </p:nvSpPr>
        <p:spPr>
          <a:xfrm>
            <a:off x="0" y="6281760"/>
            <a:ext cx="9144000" cy="589856"/>
          </a:xfrm>
          <a:prstGeom prst="rect">
            <a:avLst/>
          </a:prstGeom>
          <a:solidFill>
            <a:srgbClr val="176F83"/>
          </a:solidFill>
          <a:ln>
            <a:noFill/>
          </a:ln>
        </p:spPr>
        <p:style>
          <a:lnRef idx="0">
            <a:scrgbClr r="0" g="0" b="0"/>
          </a:lnRef>
          <a:fillRef idx="1003">
            <a:schemeClr val="dk2"/>
          </a:fillRef>
          <a:effectRef idx="0">
            <a:scrgbClr r="0" g="0" b="0"/>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bg-BG"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2" name="Picture 2">
            <a:extLst>
              <a:ext uri="{FF2B5EF4-FFF2-40B4-BE49-F238E27FC236}">
                <a16:creationId xmlns:a16="http://schemas.microsoft.com/office/drawing/2014/main" id="{7B5979C5-8E36-01D3-9DEC-39E55C9630D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79690" y="5546330"/>
            <a:ext cx="589855" cy="589855"/>
          </a:xfrm>
          <a:prstGeom prst="rect">
            <a:avLst/>
          </a:prstGeom>
        </p:spPr>
      </p:pic>
      <p:sp>
        <p:nvSpPr>
          <p:cNvPr id="4" name="Rectangle 3">
            <a:extLst>
              <a:ext uri="{FF2B5EF4-FFF2-40B4-BE49-F238E27FC236}">
                <a16:creationId xmlns:a16="http://schemas.microsoft.com/office/drawing/2014/main" id="{A6813A50-F2B5-F4F2-6C96-D6EBE012B1F0}"/>
              </a:ext>
            </a:extLst>
          </p:cNvPr>
          <p:cNvSpPr/>
          <p:nvPr/>
        </p:nvSpPr>
        <p:spPr>
          <a:xfrm>
            <a:off x="228600" y="206476"/>
            <a:ext cx="8740945" cy="646331"/>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176F83"/>
                </a:solidFill>
                <a:effectLst/>
                <a:uLnTx/>
                <a:uFillTx/>
                <a:latin typeface="Calibri Light" panose="020F0302020204030204"/>
                <a:ea typeface="+mn-ea"/>
                <a:cs typeface="Arial" charset="0"/>
              </a:rPr>
              <a:t>Iceland</a:t>
            </a:r>
            <a:r>
              <a:rPr lang="en-US" sz="3600" b="1" dirty="0">
                <a:solidFill>
                  <a:srgbClr val="176F83"/>
                </a:solidFill>
                <a:latin typeface="Calibri Light" panose="020F0302020204030204"/>
              </a:rPr>
              <a:t> continued … Current debate  </a:t>
            </a:r>
            <a:endParaRPr kumimoji="0" lang="en-US" sz="4400" b="1" i="0" u="none" strike="noStrike" kern="1200" cap="none" spc="0" normalizeH="0" baseline="0" noProof="0" dirty="0">
              <a:ln>
                <a:noFill/>
              </a:ln>
              <a:solidFill>
                <a:srgbClr val="176F83"/>
              </a:solidFill>
              <a:effectLst/>
              <a:uLnTx/>
              <a:uFillTx/>
              <a:latin typeface="Calibri Light" panose="020F0302020204030204"/>
              <a:ea typeface="+mn-ea"/>
              <a:cs typeface="Arial" charset="0"/>
            </a:endParaRPr>
          </a:p>
        </p:txBody>
      </p:sp>
      <p:pic>
        <p:nvPicPr>
          <p:cNvPr id="5" name="Picture 4">
            <a:extLst>
              <a:ext uri="{FF2B5EF4-FFF2-40B4-BE49-F238E27FC236}">
                <a16:creationId xmlns:a16="http://schemas.microsoft.com/office/drawing/2014/main" id="{06000F02-B692-7292-9845-2F487E540DD6}"/>
              </a:ext>
            </a:extLst>
          </p:cNvPr>
          <p:cNvPicPr>
            <a:picLocks noChangeAspect="1"/>
          </p:cNvPicPr>
          <p:nvPr/>
        </p:nvPicPr>
        <p:blipFill>
          <a:blip r:embed="rId3"/>
          <a:stretch>
            <a:fillRect/>
          </a:stretch>
        </p:blipFill>
        <p:spPr>
          <a:xfrm>
            <a:off x="2971799" y="5549719"/>
            <a:ext cx="2972956" cy="791561"/>
          </a:xfrm>
          <a:prstGeom prst="rect">
            <a:avLst/>
          </a:prstGeom>
        </p:spPr>
      </p:pic>
      <p:sp>
        <p:nvSpPr>
          <p:cNvPr id="6" name="TextBox 5">
            <a:extLst>
              <a:ext uri="{FF2B5EF4-FFF2-40B4-BE49-F238E27FC236}">
                <a16:creationId xmlns:a16="http://schemas.microsoft.com/office/drawing/2014/main" id="{4535CFE8-6397-2C7A-7EE0-04AE3C917479}"/>
              </a:ext>
            </a:extLst>
          </p:cNvPr>
          <p:cNvSpPr txBox="1"/>
          <p:nvPr/>
        </p:nvSpPr>
        <p:spPr>
          <a:xfrm>
            <a:off x="87805" y="947951"/>
            <a:ext cx="8740945" cy="4624984"/>
          </a:xfrm>
          <a:prstGeom prst="rect">
            <a:avLst/>
          </a:prstGeom>
          <a:noFill/>
        </p:spPr>
        <p:txBody>
          <a:bodyPr wrap="square">
            <a:spAutoFit/>
          </a:bodyPr>
          <a:lstStyle/>
          <a:p>
            <a:pPr lvl="1">
              <a:lnSpc>
                <a:spcPct val="107000"/>
              </a:lnSpc>
              <a:spcAft>
                <a:spcPts val="800"/>
              </a:spcAft>
              <a:buSzPts val="1000"/>
              <a:tabLst>
                <a:tab pos="914400" algn="l"/>
              </a:tabLst>
            </a:pPr>
            <a:r>
              <a:rPr lang="en-DE" sz="2400" b="1" kern="0" dirty="0">
                <a:effectLst/>
                <a:latin typeface="Times New Roman" panose="02020603050405020304" pitchFamily="18" charset="0"/>
                <a:ea typeface="Times New Roman" panose="02020603050405020304" pitchFamily="18" charset="0"/>
                <a:cs typeface="Times New Roman" panose="02020603050405020304" pitchFamily="18" charset="0"/>
              </a:rPr>
              <a:t>Earlier childcare entitlements</a:t>
            </a:r>
            <a:r>
              <a:rPr lang="en-DE" sz="2400" kern="0" dirty="0">
                <a:effectLst/>
                <a:latin typeface="Times New Roman" panose="02020603050405020304" pitchFamily="18" charset="0"/>
                <a:ea typeface="Times New Roman" panose="02020603050405020304" pitchFamily="18" charset="0"/>
                <a:cs typeface="Times New Roman" panose="02020603050405020304" pitchFamily="18" charset="0"/>
              </a:rPr>
              <a:t> (from 9 to 6 months for all families) to close the current gap between leave and daycare availability;</a:t>
            </a:r>
            <a:endParaRPr lang="en-DE" sz="2400" kern="100" dirty="0">
              <a:effectLst/>
              <a:latin typeface="Calibri" panose="020F0502020204030204" pitchFamily="34" charset="0"/>
              <a:ea typeface="Calibri" panose="020F0502020204030204" pitchFamily="34" charset="0"/>
              <a:cs typeface="Times New Roman" panose="02020603050405020304" pitchFamily="18" charset="0"/>
            </a:endParaRPr>
          </a:p>
          <a:p>
            <a:pPr lvl="1">
              <a:lnSpc>
                <a:spcPct val="107000"/>
              </a:lnSpc>
              <a:spcAft>
                <a:spcPts val="800"/>
              </a:spcAft>
              <a:buSzPts val="1000"/>
              <a:tabLst>
                <a:tab pos="914400" algn="l"/>
              </a:tabLst>
            </a:pPr>
            <a:r>
              <a:rPr lang="en-DE" sz="2400" b="1" kern="0" dirty="0">
                <a:effectLst/>
                <a:latin typeface="Times New Roman" panose="02020603050405020304" pitchFamily="18" charset="0"/>
                <a:ea typeface="Times New Roman" panose="02020603050405020304" pitchFamily="18" charset="0"/>
                <a:cs typeface="Times New Roman" panose="02020603050405020304" pitchFamily="18" charset="0"/>
              </a:rPr>
              <a:t>Housing-focused family policy</a:t>
            </a:r>
            <a:r>
              <a:rPr lang="en-DE" sz="2400" kern="0" dirty="0">
                <a:effectLst/>
                <a:latin typeface="Times New Roman" panose="02020603050405020304" pitchFamily="18" charset="0"/>
                <a:ea typeface="Times New Roman" panose="02020603050405020304" pitchFamily="18" charset="0"/>
                <a:cs typeface="Times New Roman" panose="02020603050405020304" pitchFamily="18" charset="0"/>
              </a:rPr>
              <a:t>, such as subsidised mortgages for first-time parents;</a:t>
            </a:r>
            <a:endParaRPr lang="en-DE" sz="2400" kern="100" dirty="0">
              <a:effectLst/>
              <a:latin typeface="Calibri" panose="020F0502020204030204" pitchFamily="34" charset="0"/>
              <a:ea typeface="Calibri" panose="020F0502020204030204" pitchFamily="34" charset="0"/>
              <a:cs typeface="Times New Roman" panose="02020603050405020304" pitchFamily="18" charset="0"/>
            </a:endParaRPr>
          </a:p>
          <a:p>
            <a:pPr lvl="1">
              <a:lnSpc>
                <a:spcPct val="107000"/>
              </a:lnSpc>
              <a:spcAft>
                <a:spcPts val="800"/>
              </a:spcAft>
              <a:buSzPts val="1000"/>
              <a:tabLst>
                <a:tab pos="914400" algn="l"/>
              </a:tabLst>
            </a:pPr>
            <a:r>
              <a:rPr lang="en-DE" sz="2400" b="1" kern="0" dirty="0">
                <a:effectLst/>
                <a:latin typeface="Times New Roman" panose="02020603050405020304" pitchFamily="18" charset="0"/>
                <a:ea typeface="Times New Roman" panose="02020603050405020304" pitchFamily="18" charset="0"/>
                <a:cs typeface="Times New Roman" panose="02020603050405020304" pitchFamily="18" charset="0"/>
              </a:rPr>
              <a:t>Fertility-awareness campaigns</a:t>
            </a:r>
            <a:r>
              <a:rPr lang="en-DE" sz="2400" kern="0" dirty="0">
                <a:effectLst/>
                <a:latin typeface="Times New Roman" panose="02020603050405020304" pitchFamily="18" charset="0"/>
                <a:ea typeface="Times New Roman" panose="02020603050405020304" pitchFamily="18" charset="0"/>
                <a:cs typeface="Times New Roman" panose="02020603050405020304" pitchFamily="18" charset="0"/>
              </a:rPr>
              <a:t> aimed at men, as male sterility worries and late partnering contribute to delays. Policymakers are watching Sweden and Finland, where similar campaigns paired with modest policy tweaks have so far failed to reverse decline, a caution that </a:t>
            </a:r>
            <a:r>
              <a:rPr lang="en-DE" sz="2400" b="1" kern="0" dirty="0">
                <a:effectLst/>
                <a:latin typeface="Times New Roman" panose="02020603050405020304" pitchFamily="18" charset="0"/>
                <a:ea typeface="Times New Roman" panose="02020603050405020304" pitchFamily="18" charset="0"/>
                <a:cs typeface="Times New Roman" panose="02020603050405020304" pitchFamily="18" charset="0"/>
              </a:rPr>
              <a:t>non-material factors—relationship dynamics, life-style aspirations—may now dominate</a:t>
            </a:r>
            <a:r>
              <a:rPr lang="en-DE" sz="2400" kern="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DE"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7291504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BBB282-2EE9-53FB-7427-077AE7DD4885}"/>
            </a:ext>
          </a:extLst>
        </p:cNvPr>
        <p:cNvGrpSpPr/>
        <p:nvPr/>
      </p:nvGrpSpPr>
      <p:grpSpPr>
        <a:xfrm>
          <a:off x="0" y="0"/>
          <a:ext cx="0" cy="0"/>
          <a:chOff x="0" y="0"/>
          <a:chExt cx="0" cy="0"/>
        </a:xfrm>
      </p:grpSpPr>
      <p:sp>
        <p:nvSpPr>
          <p:cNvPr id="10" name="Текстово поле 9">
            <a:extLst>
              <a:ext uri="{FF2B5EF4-FFF2-40B4-BE49-F238E27FC236}">
                <a16:creationId xmlns:a16="http://schemas.microsoft.com/office/drawing/2014/main" id="{AF6DDB3F-960F-4016-3A7B-BA9B857842E3}"/>
              </a:ext>
            </a:extLst>
          </p:cNvPr>
          <p:cNvSpPr txBox="1"/>
          <p:nvPr/>
        </p:nvSpPr>
        <p:spPr>
          <a:xfrm>
            <a:off x="361949" y="5482458"/>
            <a:ext cx="2762251" cy="307777"/>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A4C5C"/>
                </a:solidFill>
                <a:effectLst/>
                <a:uLnTx/>
                <a:uFillTx/>
                <a:latin typeface="Bahnschrift Condensed" panose="020B0502040204020203" pitchFamily="34" charset="0"/>
                <a:ea typeface="+mn-ea"/>
                <a:cs typeface="Arial" charset="0"/>
              </a:rPr>
              <a:t>GLOBAL LABOR ORGANIZATION</a:t>
            </a:r>
            <a:endParaRPr kumimoji="0" lang="bg-BG" sz="1400" b="1" i="0" u="none" strike="noStrike" kern="1200" cap="none" spc="0" normalizeH="0" baseline="0" noProof="0" dirty="0">
              <a:ln>
                <a:noFill/>
              </a:ln>
              <a:solidFill>
                <a:srgbClr val="0A4C5C"/>
              </a:solidFill>
              <a:effectLst/>
              <a:uLnTx/>
              <a:uFillTx/>
              <a:latin typeface="Bahnschrift Condensed" panose="020B0502040204020203" pitchFamily="34" charset="0"/>
              <a:ea typeface="+mn-ea"/>
              <a:cs typeface="Arial" charset="0"/>
            </a:endParaRPr>
          </a:p>
        </p:txBody>
      </p:sp>
      <p:sp>
        <p:nvSpPr>
          <p:cNvPr id="11" name="Контейнер за долния колонтитул 6">
            <a:extLst>
              <a:ext uri="{FF2B5EF4-FFF2-40B4-BE49-F238E27FC236}">
                <a16:creationId xmlns:a16="http://schemas.microsoft.com/office/drawing/2014/main" id="{2749BE46-F30C-C195-D558-C38DA25D2C73}"/>
              </a:ext>
            </a:extLst>
          </p:cNvPr>
          <p:cNvSpPr>
            <a:spLocks noGrp="1"/>
          </p:cNvSpPr>
          <p:nvPr>
            <p:ph type="ftr" idx="11"/>
          </p:nvPr>
        </p:nvSpPr>
        <p:spPr>
          <a:xfrm>
            <a:off x="3352800" y="5638800"/>
            <a:ext cx="2762250" cy="433512"/>
          </a:xfrm>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de-DE" sz="1350" b="0" i="0" u="none" strike="noStrike" kern="1200" cap="none" spc="0" normalizeH="0" baseline="0" noProof="0" dirty="0">
                <a:ln>
                  <a:noFill/>
                </a:ln>
                <a:solidFill>
                  <a:prstClr val="black">
                    <a:tint val="75000"/>
                  </a:prstClr>
                </a:solidFill>
                <a:effectLst/>
                <a:uLnTx/>
                <a:uFillTx/>
                <a:latin typeface="Calibri" panose="020F0502020204030204"/>
                <a:ea typeface="+mn-ea"/>
                <a:cs typeface="Arial" charset="0"/>
              </a:rPr>
              <a:t>Klaus F. Zimmermann</a:t>
            </a:r>
            <a:endParaRPr kumimoji="0" lang="bg-BG" sz="1350" b="0" i="0" u="none" strike="noStrike" kern="1200" cap="none" spc="0" normalizeH="0" baseline="0" noProof="0" dirty="0">
              <a:ln>
                <a:noFill/>
              </a:ln>
              <a:solidFill>
                <a:prstClr val="black">
                  <a:tint val="75000"/>
                </a:prstClr>
              </a:solidFill>
              <a:effectLst/>
              <a:uLnTx/>
              <a:uFillTx/>
              <a:latin typeface="Calibri" panose="020F0502020204030204"/>
              <a:ea typeface="+mn-ea"/>
              <a:cs typeface="Arial" charset="0"/>
            </a:endParaRPr>
          </a:p>
        </p:txBody>
      </p:sp>
      <p:sp>
        <p:nvSpPr>
          <p:cNvPr id="3" name="Правоъгълник 2">
            <a:extLst>
              <a:ext uri="{FF2B5EF4-FFF2-40B4-BE49-F238E27FC236}">
                <a16:creationId xmlns:a16="http://schemas.microsoft.com/office/drawing/2014/main" id="{03205513-1468-C0C4-35E7-DA5DE99B264B}"/>
              </a:ext>
            </a:extLst>
          </p:cNvPr>
          <p:cNvSpPr/>
          <p:nvPr/>
        </p:nvSpPr>
        <p:spPr>
          <a:xfrm>
            <a:off x="0" y="6281760"/>
            <a:ext cx="9144000" cy="589856"/>
          </a:xfrm>
          <a:prstGeom prst="rect">
            <a:avLst/>
          </a:prstGeom>
          <a:solidFill>
            <a:srgbClr val="176F83"/>
          </a:solidFill>
          <a:ln>
            <a:noFill/>
          </a:ln>
        </p:spPr>
        <p:style>
          <a:lnRef idx="0">
            <a:scrgbClr r="0" g="0" b="0"/>
          </a:lnRef>
          <a:fillRef idx="1003">
            <a:schemeClr val="dk2"/>
          </a:fillRef>
          <a:effectRef idx="0">
            <a:scrgbClr r="0" g="0" b="0"/>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bg-BG"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2" name="Picture 2">
            <a:extLst>
              <a:ext uri="{FF2B5EF4-FFF2-40B4-BE49-F238E27FC236}">
                <a16:creationId xmlns:a16="http://schemas.microsoft.com/office/drawing/2014/main" id="{B6F5D677-C3D3-67DA-954C-5CC73348C8B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79690" y="5546330"/>
            <a:ext cx="589855" cy="589855"/>
          </a:xfrm>
          <a:prstGeom prst="rect">
            <a:avLst/>
          </a:prstGeom>
        </p:spPr>
      </p:pic>
      <p:sp>
        <p:nvSpPr>
          <p:cNvPr id="4" name="Rectangle 3">
            <a:extLst>
              <a:ext uri="{FF2B5EF4-FFF2-40B4-BE49-F238E27FC236}">
                <a16:creationId xmlns:a16="http://schemas.microsoft.com/office/drawing/2014/main" id="{B444397F-399E-3BAC-EA42-B76351BCEE44}"/>
              </a:ext>
            </a:extLst>
          </p:cNvPr>
          <p:cNvSpPr/>
          <p:nvPr/>
        </p:nvSpPr>
        <p:spPr>
          <a:xfrm>
            <a:off x="228599" y="283654"/>
            <a:ext cx="8740945" cy="646331"/>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176F83"/>
                </a:solidFill>
                <a:effectLst/>
                <a:uLnTx/>
                <a:uFillTx/>
                <a:latin typeface="Calibri Light" panose="020F0302020204030204"/>
                <a:ea typeface="+mn-ea"/>
                <a:cs typeface="Arial" charset="0"/>
              </a:rPr>
              <a:t>Iceland</a:t>
            </a:r>
            <a:r>
              <a:rPr lang="en-US" sz="3600" b="1" dirty="0">
                <a:solidFill>
                  <a:srgbClr val="176F83"/>
                </a:solidFill>
                <a:latin typeface="Calibri Light" panose="020F0302020204030204"/>
              </a:rPr>
              <a:t> continued ….     Take-away: </a:t>
            </a:r>
            <a:endParaRPr kumimoji="0" lang="en-US" sz="4400" b="1" i="0" u="none" strike="noStrike" kern="1200" cap="none" spc="0" normalizeH="0" baseline="0" noProof="0" dirty="0">
              <a:ln>
                <a:noFill/>
              </a:ln>
              <a:solidFill>
                <a:srgbClr val="176F83"/>
              </a:solidFill>
              <a:effectLst/>
              <a:uLnTx/>
              <a:uFillTx/>
              <a:latin typeface="Calibri Light" panose="020F0302020204030204"/>
              <a:ea typeface="+mn-ea"/>
              <a:cs typeface="Arial" charset="0"/>
            </a:endParaRPr>
          </a:p>
        </p:txBody>
      </p:sp>
      <p:pic>
        <p:nvPicPr>
          <p:cNvPr id="5" name="Picture 4">
            <a:extLst>
              <a:ext uri="{FF2B5EF4-FFF2-40B4-BE49-F238E27FC236}">
                <a16:creationId xmlns:a16="http://schemas.microsoft.com/office/drawing/2014/main" id="{A8ADED89-74FD-0677-9307-64D1C460F27B}"/>
              </a:ext>
            </a:extLst>
          </p:cNvPr>
          <p:cNvPicPr>
            <a:picLocks noChangeAspect="1"/>
          </p:cNvPicPr>
          <p:nvPr/>
        </p:nvPicPr>
        <p:blipFill>
          <a:blip r:embed="rId3"/>
          <a:stretch>
            <a:fillRect/>
          </a:stretch>
        </p:blipFill>
        <p:spPr>
          <a:xfrm>
            <a:off x="2971800" y="5299911"/>
            <a:ext cx="2972956" cy="791561"/>
          </a:xfrm>
          <a:prstGeom prst="rect">
            <a:avLst/>
          </a:prstGeom>
        </p:spPr>
      </p:pic>
      <p:sp>
        <p:nvSpPr>
          <p:cNvPr id="9" name="TextBox 8">
            <a:extLst>
              <a:ext uri="{FF2B5EF4-FFF2-40B4-BE49-F238E27FC236}">
                <a16:creationId xmlns:a16="http://schemas.microsoft.com/office/drawing/2014/main" id="{846F8C72-421B-2482-A69E-3A2F356285E5}"/>
              </a:ext>
            </a:extLst>
          </p:cNvPr>
          <p:cNvSpPr txBox="1"/>
          <p:nvPr/>
        </p:nvSpPr>
        <p:spPr>
          <a:xfrm>
            <a:off x="304799" y="1316770"/>
            <a:ext cx="8534401" cy="3336876"/>
          </a:xfrm>
          <a:prstGeom prst="rect">
            <a:avLst/>
          </a:prstGeom>
          <a:noFill/>
        </p:spPr>
        <p:txBody>
          <a:bodyPr wrap="square">
            <a:spAutoFit/>
          </a:bodyPr>
          <a:lstStyle/>
          <a:p>
            <a:pPr>
              <a:lnSpc>
                <a:spcPct val="107000"/>
              </a:lnSpc>
              <a:spcAft>
                <a:spcPts val="800"/>
              </a:spcAft>
            </a:pPr>
            <a:r>
              <a:rPr lang="en-DE" sz="2400" kern="0" dirty="0">
                <a:effectLst/>
                <a:latin typeface="Times New Roman" panose="02020603050405020304" pitchFamily="18" charset="0"/>
                <a:ea typeface="Times New Roman" panose="02020603050405020304" pitchFamily="18" charset="0"/>
                <a:cs typeface="Times New Roman" panose="02020603050405020304" pitchFamily="18" charset="0"/>
              </a:rPr>
              <a:t>Iceland shows that even in a setting of high gender equality, extensive parental leave, and low childcare costs, </a:t>
            </a:r>
            <a:r>
              <a:rPr lang="en-DE" sz="2400" i="1" kern="0" dirty="0">
                <a:effectLst/>
                <a:latin typeface="Times New Roman" panose="02020603050405020304" pitchFamily="18" charset="0"/>
                <a:ea typeface="Times New Roman" panose="02020603050405020304" pitchFamily="18" charset="0"/>
                <a:cs typeface="Times New Roman" panose="02020603050405020304" pitchFamily="18" charset="0"/>
              </a:rPr>
              <a:t>fertility can still tumble once economic uncertainty, tight housing markets and changing preferences take hold</a:t>
            </a:r>
            <a:r>
              <a:rPr lang="en-DE" sz="2400" kern="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kern="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Aft>
                <a:spcPts val="800"/>
              </a:spcAft>
            </a:pPr>
            <a:r>
              <a:rPr lang="en-DE" sz="2400" kern="0" dirty="0">
                <a:effectLst/>
                <a:latin typeface="Times New Roman" panose="02020603050405020304" pitchFamily="18" charset="0"/>
                <a:ea typeface="Times New Roman" panose="02020603050405020304" pitchFamily="18" charset="0"/>
                <a:cs typeface="Times New Roman" panose="02020603050405020304" pitchFamily="18" charset="0"/>
              </a:rPr>
              <a:t>For other OECD/EU states, it is a reminder that </a:t>
            </a:r>
            <a:r>
              <a:rPr lang="en-DE" sz="2400" b="1" kern="0" dirty="0">
                <a:effectLst/>
                <a:latin typeface="Times New Roman" panose="02020603050405020304" pitchFamily="18" charset="0"/>
                <a:ea typeface="Times New Roman" panose="02020603050405020304" pitchFamily="18" charset="0"/>
                <a:cs typeface="Times New Roman" panose="02020603050405020304" pitchFamily="18" charset="0"/>
              </a:rPr>
              <a:t>supportive policies are necessary but not sufficient; broader conditions for young-adult security and evolving social norms must also be addressed</a:t>
            </a:r>
            <a:r>
              <a:rPr lang="en-DE" sz="2400" kern="0" dirty="0">
                <a:effectLst/>
                <a:latin typeface="Times New Roman" panose="02020603050405020304" pitchFamily="18" charset="0"/>
                <a:ea typeface="Times New Roman" panose="02020603050405020304" pitchFamily="18" charset="0"/>
                <a:cs typeface="Times New Roman" panose="02020603050405020304" pitchFamily="18" charset="0"/>
              </a:rPr>
              <a:t> if the aim is to halt or slow long-run fertility decline.</a:t>
            </a:r>
            <a:endParaRPr lang="en-DE"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1494075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BC06B1-2000-FBD8-CBC0-37D202D49A1C}"/>
            </a:ext>
          </a:extLst>
        </p:cNvPr>
        <p:cNvGrpSpPr/>
        <p:nvPr/>
      </p:nvGrpSpPr>
      <p:grpSpPr>
        <a:xfrm>
          <a:off x="0" y="0"/>
          <a:ext cx="0" cy="0"/>
          <a:chOff x="0" y="0"/>
          <a:chExt cx="0" cy="0"/>
        </a:xfrm>
      </p:grpSpPr>
      <p:sp>
        <p:nvSpPr>
          <p:cNvPr id="10" name="Текстово поле 9">
            <a:extLst>
              <a:ext uri="{FF2B5EF4-FFF2-40B4-BE49-F238E27FC236}">
                <a16:creationId xmlns:a16="http://schemas.microsoft.com/office/drawing/2014/main" id="{0028A6F2-E4E6-F406-BDA9-915EADF9AE46}"/>
              </a:ext>
            </a:extLst>
          </p:cNvPr>
          <p:cNvSpPr txBox="1"/>
          <p:nvPr/>
        </p:nvSpPr>
        <p:spPr>
          <a:xfrm>
            <a:off x="361949" y="5482458"/>
            <a:ext cx="2762251" cy="307777"/>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A4C5C"/>
                </a:solidFill>
                <a:effectLst/>
                <a:uLnTx/>
                <a:uFillTx/>
                <a:latin typeface="Bahnschrift Condensed" panose="020B0502040204020203" pitchFamily="34" charset="0"/>
                <a:ea typeface="+mn-ea"/>
                <a:cs typeface="Arial" charset="0"/>
              </a:rPr>
              <a:t>GLOBAL LABOR ORGANIZATION</a:t>
            </a:r>
            <a:endParaRPr kumimoji="0" lang="bg-BG" sz="1400" b="1" i="0" u="none" strike="noStrike" kern="1200" cap="none" spc="0" normalizeH="0" baseline="0" noProof="0" dirty="0">
              <a:ln>
                <a:noFill/>
              </a:ln>
              <a:solidFill>
                <a:srgbClr val="0A4C5C"/>
              </a:solidFill>
              <a:effectLst/>
              <a:uLnTx/>
              <a:uFillTx/>
              <a:latin typeface="Bahnschrift Condensed" panose="020B0502040204020203" pitchFamily="34" charset="0"/>
              <a:ea typeface="+mn-ea"/>
              <a:cs typeface="Arial" charset="0"/>
            </a:endParaRPr>
          </a:p>
        </p:txBody>
      </p:sp>
      <p:sp>
        <p:nvSpPr>
          <p:cNvPr id="11" name="Контейнер за долния колонтитул 6">
            <a:extLst>
              <a:ext uri="{FF2B5EF4-FFF2-40B4-BE49-F238E27FC236}">
                <a16:creationId xmlns:a16="http://schemas.microsoft.com/office/drawing/2014/main" id="{286C5798-7B39-4500-9CAA-2394FBC45284}"/>
              </a:ext>
            </a:extLst>
          </p:cNvPr>
          <p:cNvSpPr>
            <a:spLocks noGrp="1"/>
          </p:cNvSpPr>
          <p:nvPr>
            <p:ph type="ftr" idx="11"/>
          </p:nvPr>
        </p:nvSpPr>
        <p:spPr>
          <a:xfrm>
            <a:off x="3352800" y="5638800"/>
            <a:ext cx="2762250" cy="433512"/>
          </a:xfrm>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de-DE" sz="1350" b="0" i="0" u="none" strike="noStrike" kern="1200" cap="none" spc="0" normalizeH="0" baseline="0" noProof="0" dirty="0">
                <a:ln>
                  <a:noFill/>
                </a:ln>
                <a:solidFill>
                  <a:prstClr val="black">
                    <a:tint val="75000"/>
                  </a:prstClr>
                </a:solidFill>
                <a:effectLst/>
                <a:uLnTx/>
                <a:uFillTx/>
                <a:latin typeface="Calibri" panose="020F0502020204030204"/>
                <a:ea typeface="+mn-ea"/>
                <a:cs typeface="Arial" charset="0"/>
              </a:rPr>
              <a:t>Klaus F. Zimmermann</a:t>
            </a:r>
            <a:endParaRPr kumimoji="0" lang="bg-BG" sz="1350" b="0" i="0" u="none" strike="noStrike" kern="1200" cap="none" spc="0" normalizeH="0" baseline="0" noProof="0" dirty="0">
              <a:ln>
                <a:noFill/>
              </a:ln>
              <a:solidFill>
                <a:prstClr val="black">
                  <a:tint val="75000"/>
                </a:prstClr>
              </a:solidFill>
              <a:effectLst/>
              <a:uLnTx/>
              <a:uFillTx/>
              <a:latin typeface="Calibri" panose="020F0502020204030204"/>
              <a:ea typeface="+mn-ea"/>
              <a:cs typeface="Arial" charset="0"/>
            </a:endParaRPr>
          </a:p>
        </p:txBody>
      </p:sp>
      <p:sp>
        <p:nvSpPr>
          <p:cNvPr id="3" name="Правоъгълник 2">
            <a:extLst>
              <a:ext uri="{FF2B5EF4-FFF2-40B4-BE49-F238E27FC236}">
                <a16:creationId xmlns:a16="http://schemas.microsoft.com/office/drawing/2014/main" id="{DE006E36-444E-D0A7-0E63-1596F867AD22}"/>
              </a:ext>
            </a:extLst>
          </p:cNvPr>
          <p:cNvSpPr/>
          <p:nvPr/>
        </p:nvSpPr>
        <p:spPr>
          <a:xfrm>
            <a:off x="0" y="6281760"/>
            <a:ext cx="9144000" cy="589856"/>
          </a:xfrm>
          <a:prstGeom prst="rect">
            <a:avLst/>
          </a:prstGeom>
          <a:solidFill>
            <a:srgbClr val="176F83"/>
          </a:solidFill>
          <a:ln>
            <a:noFill/>
          </a:ln>
        </p:spPr>
        <p:style>
          <a:lnRef idx="0">
            <a:scrgbClr r="0" g="0" b="0"/>
          </a:lnRef>
          <a:fillRef idx="1003">
            <a:schemeClr val="dk2"/>
          </a:fillRef>
          <a:effectRef idx="0">
            <a:scrgbClr r="0" g="0" b="0"/>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bg-BG"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2" name="Picture 2">
            <a:extLst>
              <a:ext uri="{FF2B5EF4-FFF2-40B4-BE49-F238E27FC236}">
                <a16:creationId xmlns:a16="http://schemas.microsoft.com/office/drawing/2014/main" id="{B793D461-3DBF-B40C-FA49-2F88B43A48E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79690" y="5546330"/>
            <a:ext cx="589855" cy="589855"/>
          </a:xfrm>
          <a:prstGeom prst="rect">
            <a:avLst/>
          </a:prstGeom>
        </p:spPr>
      </p:pic>
      <p:sp>
        <p:nvSpPr>
          <p:cNvPr id="4" name="Rectangle 3">
            <a:extLst>
              <a:ext uri="{FF2B5EF4-FFF2-40B4-BE49-F238E27FC236}">
                <a16:creationId xmlns:a16="http://schemas.microsoft.com/office/drawing/2014/main" id="{6F521D25-B0CC-4D18-074A-0CE022621951}"/>
              </a:ext>
            </a:extLst>
          </p:cNvPr>
          <p:cNvSpPr/>
          <p:nvPr/>
        </p:nvSpPr>
        <p:spPr>
          <a:xfrm>
            <a:off x="152400" y="283654"/>
            <a:ext cx="8686800" cy="954107"/>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2800" b="1" dirty="0">
                <a:solidFill>
                  <a:srgbClr val="176F83"/>
                </a:solidFill>
                <a:latin typeface="Calibri Light" panose="020F0302020204030204"/>
              </a:rPr>
              <a:t>T</a:t>
            </a:r>
            <a:r>
              <a:rPr kumimoji="0" lang="en-US" sz="2800" b="1" i="0" u="none" strike="noStrike" kern="1200" cap="none" spc="0" normalizeH="0" baseline="0" noProof="0" dirty="0">
                <a:ln>
                  <a:noFill/>
                </a:ln>
                <a:solidFill>
                  <a:srgbClr val="176F83"/>
                </a:solidFill>
                <a:effectLst/>
                <a:uLnTx/>
                <a:uFillTx/>
                <a:latin typeface="Calibri Light" panose="020F0302020204030204"/>
                <a:ea typeface="+mn-ea"/>
                <a:cs typeface="Arial" charset="0"/>
              </a:rPr>
              <a:t>he 5 most effective measures to support higher fertility</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1" i="0" u="none" strike="noStrike" kern="1200" cap="none" spc="0" normalizeH="0" baseline="0" noProof="0" dirty="0">
              <a:ln>
                <a:noFill/>
              </a:ln>
              <a:solidFill>
                <a:srgbClr val="176F83"/>
              </a:solidFill>
              <a:effectLst/>
              <a:uLnTx/>
              <a:uFillTx/>
              <a:latin typeface="Calibri Light" panose="020F0302020204030204"/>
              <a:ea typeface="+mn-ea"/>
              <a:cs typeface="Arial" charset="0"/>
            </a:endParaRPr>
          </a:p>
        </p:txBody>
      </p:sp>
      <p:pic>
        <p:nvPicPr>
          <p:cNvPr id="5" name="Picture 4">
            <a:extLst>
              <a:ext uri="{FF2B5EF4-FFF2-40B4-BE49-F238E27FC236}">
                <a16:creationId xmlns:a16="http://schemas.microsoft.com/office/drawing/2014/main" id="{723E8372-A15B-53AF-5B6E-EB41BF9C4D5B}"/>
              </a:ext>
            </a:extLst>
          </p:cNvPr>
          <p:cNvPicPr>
            <a:picLocks noChangeAspect="1"/>
          </p:cNvPicPr>
          <p:nvPr/>
        </p:nvPicPr>
        <p:blipFill>
          <a:blip r:embed="rId3"/>
          <a:stretch>
            <a:fillRect/>
          </a:stretch>
        </p:blipFill>
        <p:spPr>
          <a:xfrm>
            <a:off x="2971800" y="5299911"/>
            <a:ext cx="2972956" cy="791561"/>
          </a:xfrm>
          <a:prstGeom prst="rect">
            <a:avLst/>
          </a:prstGeom>
        </p:spPr>
      </p:pic>
      <p:sp>
        <p:nvSpPr>
          <p:cNvPr id="6" name="TextBox 5">
            <a:extLst>
              <a:ext uri="{FF2B5EF4-FFF2-40B4-BE49-F238E27FC236}">
                <a16:creationId xmlns:a16="http://schemas.microsoft.com/office/drawing/2014/main" id="{253D2891-3C26-83E5-764C-CE95AF01E9AE}"/>
              </a:ext>
            </a:extLst>
          </p:cNvPr>
          <p:cNvSpPr txBox="1"/>
          <p:nvPr/>
        </p:nvSpPr>
        <p:spPr>
          <a:xfrm>
            <a:off x="375012" y="1114233"/>
            <a:ext cx="8248651" cy="3970318"/>
          </a:xfrm>
          <a:prstGeom prst="rect">
            <a:avLst/>
          </a:prstGeom>
          <a:noFill/>
        </p:spPr>
        <p:txBody>
          <a:bodyPr wrap="square">
            <a:spAutoFit/>
          </a:bodyPr>
          <a:lstStyle/>
          <a:p>
            <a:pPr marL="342900" indent="-342900">
              <a:buAutoNum type="arabicPeriod"/>
            </a:pPr>
            <a:r>
              <a:rPr lang="en-US" b="1" dirty="0"/>
              <a:t>Guarantee affordable, high-quality childcare from the moment leave ends</a:t>
            </a:r>
          </a:p>
          <a:p>
            <a:pPr marL="342900" indent="-342900">
              <a:buAutoNum type="arabicPeriod"/>
            </a:pPr>
            <a:endParaRPr lang="en-US" b="1" dirty="0"/>
          </a:p>
          <a:p>
            <a:r>
              <a:rPr lang="en-US" b="1" dirty="0"/>
              <a:t>2. Design well-paid, gender-equal parental leave with a reserved “father quota”</a:t>
            </a:r>
          </a:p>
          <a:p>
            <a:endParaRPr lang="en-US" b="1" dirty="0"/>
          </a:p>
          <a:p>
            <a:r>
              <a:rPr lang="en-US" b="1" dirty="0"/>
              <a:t>3. Tackle housing affordability for young adults (supply, subsidies, low-interest family mortgages)</a:t>
            </a:r>
          </a:p>
          <a:p>
            <a:endParaRPr lang="en-US" b="1" dirty="0"/>
          </a:p>
          <a:p>
            <a:r>
              <a:rPr lang="en-US" b="1" dirty="0"/>
              <a:t>4. Give parents enforceable rights to flexible or hybrid work schedules and predictable hours</a:t>
            </a:r>
          </a:p>
          <a:p>
            <a:endParaRPr lang="en-US" b="1" dirty="0"/>
          </a:p>
          <a:p>
            <a:r>
              <a:rPr lang="en-US" b="1" dirty="0"/>
              <a:t>5. Embed broader gender-equality measures (equal pay enforcement, anti-discrimination, incentives for fathers to share care)</a:t>
            </a:r>
            <a:endParaRPr lang="en-DE" b="1" dirty="0"/>
          </a:p>
        </p:txBody>
      </p:sp>
    </p:spTree>
    <p:extLst>
      <p:ext uri="{BB962C8B-B14F-4D97-AF65-F5344CB8AC3E}">
        <p14:creationId xmlns:p14="http://schemas.microsoft.com/office/powerpoint/2010/main" val="288157232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986548-664B-7D9B-1D2E-5151A7D32F0B}"/>
            </a:ext>
          </a:extLst>
        </p:cNvPr>
        <p:cNvGrpSpPr/>
        <p:nvPr/>
      </p:nvGrpSpPr>
      <p:grpSpPr>
        <a:xfrm>
          <a:off x="0" y="0"/>
          <a:ext cx="0" cy="0"/>
          <a:chOff x="0" y="0"/>
          <a:chExt cx="0" cy="0"/>
        </a:xfrm>
      </p:grpSpPr>
      <p:sp>
        <p:nvSpPr>
          <p:cNvPr id="10" name="Текстово поле 9">
            <a:extLst>
              <a:ext uri="{FF2B5EF4-FFF2-40B4-BE49-F238E27FC236}">
                <a16:creationId xmlns:a16="http://schemas.microsoft.com/office/drawing/2014/main" id="{DDBB11D6-8352-5961-CAA7-85ADF49A8BB4}"/>
              </a:ext>
            </a:extLst>
          </p:cNvPr>
          <p:cNvSpPr txBox="1"/>
          <p:nvPr/>
        </p:nvSpPr>
        <p:spPr>
          <a:xfrm>
            <a:off x="361949" y="5482458"/>
            <a:ext cx="2762251" cy="307777"/>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A4C5C"/>
                </a:solidFill>
                <a:effectLst/>
                <a:uLnTx/>
                <a:uFillTx/>
                <a:latin typeface="Bahnschrift Condensed" panose="020B0502040204020203" pitchFamily="34" charset="0"/>
                <a:ea typeface="+mn-ea"/>
                <a:cs typeface="Arial" charset="0"/>
              </a:rPr>
              <a:t>GLOBAL LABOR ORGANIZATION</a:t>
            </a:r>
            <a:endParaRPr kumimoji="0" lang="bg-BG" sz="1400" b="1" i="0" u="none" strike="noStrike" kern="1200" cap="none" spc="0" normalizeH="0" baseline="0" noProof="0" dirty="0">
              <a:ln>
                <a:noFill/>
              </a:ln>
              <a:solidFill>
                <a:srgbClr val="0A4C5C"/>
              </a:solidFill>
              <a:effectLst/>
              <a:uLnTx/>
              <a:uFillTx/>
              <a:latin typeface="Bahnschrift Condensed" panose="020B0502040204020203" pitchFamily="34" charset="0"/>
              <a:ea typeface="+mn-ea"/>
              <a:cs typeface="Arial" charset="0"/>
            </a:endParaRPr>
          </a:p>
        </p:txBody>
      </p:sp>
      <p:sp>
        <p:nvSpPr>
          <p:cNvPr id="11" name="Контейнер за долния колонтитул 6">
            <a:extLst>
              <a:ext uri="{FF2B5EF4-FFF2-40B4-BE49-F238E27FC236}">
                <a16:creationId xmlns:a16="http://schemas.microsoft.com/office/drawing/2014/main" id="{2CB07D04-65ED-FB1F-C5E8-7924B35FA5DF}"/>
              </a:ext>
            </a:extLst>
          </p:cNvPr>
          <p:cNvSpPr>
            <a:spLocks noGrp="1"/>
          </p:cNvSpPr>
          <p:nvPr>
            <p:ph type="ftr" idx="11"/>
          </p:nvPr>
        </p:nvSpPr>
        <p:spPr>
          <a:xfrm>
            <a:off x="3352800" y="5638800"/>
            <a:ext cx="2762250" cy="433512"/>
          </a:xfrm>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de-DE" sz="1350" b="0" i="0" u="none" strike="noStrike" kern="1200" cap="none" spc="0" normalizeH="0" baseline="0" noProof="0" dirty="0">
                <a:ln>
                  <a:noFill/>
                </a:ln>
                <a:solidFill>
                  <a:prstClr val="black">
                    <a:tint val="75000"/>
                  </a:prstClr>
                </a:solidFill>
                <a:effectLst/>
                <a:uLnTx/>
                <a:uFillTx/>
                <a:latin typeface="Calibri" panose="020F0502020204030204"/>
                <a:ea typeface="+mn-ea"/>
                <a:cs typeface="Arial" charset="0"/>
              </a:rPr>
              <a:t>Klaus F. Zimmermann</a:t>
            </a:r>
            <a:endParaRPr kumimoji="0" lang="bg-BG" sz="1350" b="0" i="0" u="none" strike="noStrike" kern="1200" cap="none" spc="0" normalizeH="0" baseline="0" noProof="0" dirty="0">
              <a:ln>
                <a:noFill/>
              </a:ln>
              <a:solidFill>
                <a:prstClr val="black">
                  <a:tint val="75000"/>
                </a:prstClr>
              </a:solidFill>
              <a:effectLst/>
              <a:uLnTx/>
              <a:uFillTx/>
              <a:latin typeface="Calibri" panose="020F0502020204030204"/>
              <a:ea typeface="+mn-ea"/>
              <a:cs typeface="Arial" charset="0"/>
            </a:endParaRPr>
          </a:p>
        </p:txBody>
      </p:sp>
      <p:sp>
        <p:nvSpPr>
          <p:cNvPr id="3" name="Правоъгълник 2">
            <a:extLst>
              <a:ext uri="{FF2B5EF4-FFF2-40B4-BE49-F238E27FC236}">
                <a16:creationId xmlns:a16="http://schemas.microsoft.com/office/drawing/2014/main" id="{007CD0FD-AF1D-8410-BBA8-1ACEBA58F8E7}"/>
              </a:ext>
            </a:extLst>
          </p:cNvPr>
          <p:cNvSpPr/>
          <p:nvPr/>
        </p:nvSpPr>
        <p:spPr>
          <a:xfrm>
            <a:off x="0" y="6281760"/>
            <a:ext cx="9144000" cy="589856"/>
          </a:xfrm>
          <a:prstGeom prst="rect">
            <a:avLst/>
          </a:prstGeom>
          <a:solidFill>
            <a:srgbClr val="176F83"/>
          </a:solidFill>
          <a:ln>
            <a:noFill/>
          </a:ln>
        </p:spPr>
        <p:style>
          <a:lnRef idx="0">
            <a:scrgbClr r="0" g="0" b="0"/>
          </a:lnRef>
          <a:fillRef idx="1003">
            <a:schemeClr val="dk2"/>
          </a:fillRef>
          <a:effectRef idx="0">
            <a:scrgbClr r="0" g="0" b="0"/>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bg-BG"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2" name="Picture 2">
            <a:extLst>
              <a:ext uri="{FF2B5EF4-FFF2-40B4-BE49-F238E27FC236}">
                <a16:creationId xmlns:a16="http://schemas.microsoft.com/office/drawing/2014/main" id="{E6200374-3933-D824-7CAF-3D6116AB78D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79690" y="5546330"/>
            <a:ext cx="589855" cy="589855"/>
          </a:xfrm>
          <a:prstGeom prst="rect">
            <a:avLst/>
          </a:prstGeom>
        </p:spPr>
      </p:pic>
      <p:sp>
        <p:nvSpPr>
          <p:cNvPr id="4" name="Rectangle 3">
            <a:extLst>
              <a:ext uri="{FF2B5EF4-FFF2-40B4-BE49-F238E27FC236}">
                <a16:creationId xmlns:a16="http://schemas.microsoft.com/office/drawing/2014/main" id="{3264E0DD-CE36-2E8D-4DC7-CD92567D4861}"/>
              </a:ext>
            </a:extLst>
          </p:cNvPr>
          <p:cNvSpPr/>
          <p:nvPr/>
        </p:nvSpPr>
        <p:spPr>
          <a:xfrm>
            <a:off x="685800" y="283654"/>
            <a:ext cx="8153400" cy="1323439"/>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176F83"/>
                </a:solidFill>
                <a:effectLst/>
                <a:uLnTx/>
                <a:uFillTx/>
                <a:latin typeface="Calibri Light" panose="020F0302020204030204"/>
                <a:ea typeface="+mn-ea"/>
                <a:cs typeface="Arial" charset="0"/>
              </a:rPr>
              <a:t>Why these five top the list</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4400" b="1" i="0" u="none" strike="noStrike" kern="1200" cap="none" spc="0" normalizeH="0" baseline="0" noProof="0" dirty="0">
              <a:ln>
                <a:noFill/>
              </a:ln>
              <a:solidFill>
                <a:srgbClr val="176F83"/>
              </a:solidFill>
              <a:effectLst/>
              <a:uLnTx/>
              <a:uFillTx/>
              <a:latin typeface="Calibri Light" panose="020F0302020204030204"/>
              <a:ea typeface="+mn-ea"/>
              <a:cs typeface="Arial" charset="0"/>
            </a:endParaRPr>
          </a:p>
        </p:txBody>
      </p:sp>
      <p:pic>
        <p:nvPicPr>
          <p:cNvPr id="5" name="Picture 4">
            <a:extLst>
              <a:ext uri="{FF2B5EF4-FFF2-40B4-BE49-F238E27FC236}">
                <a16:creationId xmlns:a16="http://schemas.microsoft.com/office/drawing/2014/main" id="{9E3F0BFE-B36F-0845-DC95-E0BCDF2F8937}"/>
              </a:ext>
            </a:extLst>
          </p:cNvPr>
          <p:cNvPicPr>
            <a:picLocks noChangeAspect="1"/>
          </p:cNvPicPr>
          <p:nvPr/>
        </p:nvPicPr>
        <p:blipFill>
          <a:blip r:embed="rId3"/>
          <a:stretch>
            <a:fillRect/>
          </a:stretch>
        </p:blipFill>
        <p:spPr>
          <a:xfrm>
            <a:off x="2971800" y="5299911"/>
            <a:ext cx="2972956" cy="791561"/>
          </a:xfrm>
          <a:prstGeom prst="rect">
            <a:avLst/>
          </a:prstGeom>
        </p:spPr>
      </p:pic>
      <p:sp>
        <p:nvSpPr>
          <p:cNvPr id="13" name="TextBox 12">
            <a:extLst>
              <a:ext uri="{FF2B5EF4-FFF2-40B4-BE49-F238E27FC236}">
                <a16:creationId xmlns:a16="http://schemas.microsoft.com/office/drawing/2014/main" id="{77DE51AF-AFFB-B39A-79AA-870C3E6EB7D6}"/>
              </a:ext>
            </a:extLst>
          </p:cNvPr>
          <p:cNvSpPr txBox="1"/>
          <p:nvPr/>
        </p:nvSpPr>
        <p:spPr>
          <a:xfrm>
            <a:off x="361949" y="1131101"/>
            <a:ext cx="8017741" cy="3999365"/>
          </a:xfrm>
          <a:prstGeom prst="rect">
            <a:avLst/>
          </a:prstGeom>
          <a:noFill/>
        </p:spPr>
        <p:txBody>
          <a:bodyPr wrap="square">
            <a:spAutoFit/>
          </a:bodyPr>
          <a:lstStyle/>
          <a:p>
            <a:pPr marL="342900" lvl="0" indent="-342900">
              <a:lnSpc>
                <a:spcPct val="107000"/>
              </a:lnSpc>
              <a:spcAft>
                <a:spcPts val="800"/>
              </a:spcAft>
              <a:buFont typeface="+mj-lt"/>
              <a:buAutoNum type="arabicPeriod"/>
              <a:tabLst>
                <a:tab pos="457200" algn="l"/>
              </a:tabLst>
            </a:pPr>
            <a:r>
              <a:rPr lang="en-DE" sz="1200" b="1" kern="0" dirty="0">
                <a:effectLst/>
                <a:latin typeface="Times New Roman" panose="02020603050405020304" pitchFamily="18" charset="0"/>
                <a:ea typeface="Times New Roman" panose="02020603050405020304" pitchFamily="18" charset="0"/>
                <a:cs typeface="Times New Roman" panose="02020603050405020304" pitchFamily="18" charset="0"/>
              </a:rPr>
              <a:t>They address the biggest quantified barriers</a:t>
            </a:r>
            <a:r>
              <a:rPr lang="en-DE" sz="1200" kern="0" dirty="0">
                <a:effectLst/>
                <a:latin typeface="Times New Roman" panose="02020603050405020304" pitchFamily="18" charset="0"/>
                <a:ea typeface="Times New Roman" panose="02020603050405020304" pitchFamily="18" charset="0"/>
                <a:cs typeface="Times New Roman" panose="02020603050405020304" pitchFamily="18" charset="0"/>
              </a:rPr>
              <a:t>—child-care costs, income shocks, housing costs, work-family conflict and the gender gap in unpaid care—identified by recent UNFPA and OECD surveys of adults who want but postpone or forgo children.</a:t>
            </a:r>
            <a:endParaRPr lang="en-US" sz="1200" kern="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07000"/>
              </a:lnSpc>
              <a:spcAft>
                <a:spcPts val="800"/>
              </a:spcAft>
              <a:buFont typeface="+mj-lt"/>
              <a:buAutoNum type="arabicPeriod"/>
              <a:tabLst>
                <a:tab pos="457200" algn="l"/>
              </a:tabLst>
            </a:pPr>
            <a:endParaRPr lang="en-DE"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tabLst>
                <a:tab pos="457200" algn="l"/>
              </a:tabLst>
            </a:pPr>
            <a:r>
              <a:rPr lang="en-DE" sz="1200" b="1" kern="0" dirty="0">
                <a:effectLst/>
                <a:latin typeface="Times New Roman" panose="02020603050405020304" pitchFamily="18" charset="0"/>
                <a:ea typeface="Times New Roman" panose="02020603050405020304" pitchFamily="18" charset="0"/>
                <a:cs typeface="Times New Roman" panose="02020603050405020304" pitchFamily="18" charset="0"/>
              </a:rPr>
              <a:t>They work in synergy.</a:t>
            </a:r>
            <a:r>
              <a:rPr lang="en-DE" sz="1200" kern="0" dirty="0">
                <a:effectLst/>
                <a:latin typeface="Times New Roman" panose="02020603050405020304" pitchFamily="18" charset="0"/>
                <a:ea typeface="Times New Roman" panose="02020603050405020304" pitchFamily="18" charset="0"/>
                <a:cs typeface="Times New Roman" panose="02020603050405020304" pitchFamily="18" charset="0"/>
              </a:rPr>
              <a:t> Parental leave without childcare simply delays the crunch point; childcare without flexible jobs still penalises mothers; housing aid alone is ineffective if jobs remain insecure.</a:t>
            </a:r>
            <a:endParaRPr lang="en-US" sz="1200" kern="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07000"/>
              </a:lnSpc>
              <a:spcAft>
                <a:spcPts val="800"/>
              </a:spcAft>
              <a:buFont typeface="+mj-lt"/>
              <a:buAutoNum type="arabicPeriod"/>
              <a:tabLst>
                <a:tab pos="457200" algn="l"/>
              </a:tabLst>
            </a:pPr>
            <a:endParaRPr lang="en-DE"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tabLst>
                <a:tab pos="457200" algn="l"/>
              </a:tabLst>
            </a:pPr>
            <a:r>
              <a:rPr lang="en-DE" sz="1200" b="1" kern="0" dirty="0">
                <a:effectLst/>
                <a:latin typeface="Times New Roman" panose="02020603050405020304" pitchFamily="18" charset="0"/>
                <a:ea typeface="Times New Roman" panose="02020603050405020304" pitchFamily="18" charset="0"/>
                <a:cs typeface="Times New Roman" panose="02020603050405020304" pitchFamily="18" charset="0"/>
              </a:rPr>
              <a:t>Their effects are persistent.</a:t>
            </a:r>
            <a:r>
              <a:rPr lang="en-DE" sz="1200" kern="0" dirty="0">
                <a:effectLst/>
                <a:latin typeface="Times New Roman" panose="02020603050405020304" pitchFamily="18" charset="0"/>
                <a:ea typeface="Times New Roman" panose="02020603050405020304" pitchFamily="18" charset="0"/>
                <a:cs typeface="Times New Roman" panose="02020603050405020304" pitchFamily="18" charset="0"/>
              </a:rPr>
              <a:t> Unlike short-lived baby-bonuses, these levers alter lifetime opportunity costs and norms, helping couples match their stated ideal (≈ 2 children).</a:t>
            </a:r>
            <a:endParaRPr lang="en-US" sz="1200" kern="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07000"/>
              </a:lnSpc>
              <a:spcAft>
                <a:spcPts val="800"/>
              </a:spcAft>
              <a:buFont typeface="+mj-lt"/>
              <a:buAutoNum type="arabicPeriod"/>
              <a:tabLst>
                <a:tab pos="457200" algn="l"/>
              </a:tabLst>
            </a:pPr>
            <a:endParaRPr lang="en-DE"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tabLst>
                <a:tab pos="457200" algn="l"/>
              </a:tabLst>
            </a:pPr>
            <a:r>
              <a:rPr lang="en-DE" sz="1200" b="1" kern="0" dirty="0">
                <a:effectLst/>
                <a:latin typeface="Times New Roman" panose="02020603050405020304" pitchFamily="18" charset="0"/>
                <a:ea typeface="Times New Roman" panose="02020603050405020304" pitchFamily="18" charset="0"/>
                <a:cs typeface="Times New Roman" panose="02020603050405020304" pitchFamily="18" charset="0"/>
              </a:rPr>
              <a:t>They are politically scalable.</a:t>
            </a:r>
            <a:r>
              <a:rPr lang="en-DE" sz="1200" kern="0" dirty="0">
                <a:effectLst/>
                <a:latin typeface="Times New Roman" panose="02020603050405020304" pitchFamily="18" charset="0"/>
                <a:ea typeface="Times New Roman" panose="02020603050405020304" pitchFamily="18" charset="0"/>
                <a:cs typeface="Times New Roman" panose="02020603050405020304" pitchFamily="18" charset="0"/>
              </a:rPr>
              <a:t> All five operate through existing welfare, housing and labour-law channels; pilot programmes in France, the Nordics and (for housing) Hungary show budgetary costs are manageable relative to GDP (&lt; 3 % where fully implemented).</a:t>
            </a:r>
            <a:endParaRPr lang="en-US" sz="1200" kern="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07000"/>
              </a:lnSpc>
              <a:spcAft>
                <a:spcPts val="800"/>
              </a:spcAft>
              <a:buFont typeface="+mj-lt"/>
              <a:buAutoNum type="arabicPeriod"/>
              <a:tabLst>
                <a:tab pos="457200" algn="l"/>
              </a:tabLst>
            </a:pPr>
            <a:endParaRPr lang="en-DE"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tabLst>
                <a:tab pos="457200" algn="l"/>
              </a:tabLst>
            </a:pPr>
            <a:r>
              <a:rPr lang="en-DE" sz="1200" b="1" kern="0" dirty="0">
                <a:effectLst/>
                <a:latin typeface="Times New Roman" panose="02020603050405020304" pitchFamily="18" charset="0"/>
                <a:ea typeface="Times New Roman" panose="02020603050405020304" pitchFamily="18" charset="0"/>
                <a:cs typeface="Times New Roman" panose="02020603050405020304" pitchFamily="18" charset="0"/>
              </a:rPr>
              <a:t>Evidence spans contexts.</a:t>
            </a:r>
            <a:r>
              <a:rPr lang="en-DE" sz="1200" kern="0" dirty="0">
                <a:effectLst/>
                <a:latin typeface="Times New Roman" panose="02020603050405020304" pitchFamily="18" charset="0"/>
                <a:ea typeface="Times New Roman" panose="02020603050405020304" pitchFamily="18" charset="0"/>
                <a:cs typeface="Times New Roman" panose="02020603050405020304" pitchFamily="18" charset="0"/>
              </a:rPr>
              <a:t> Results replicate in Nordic registers, Southern-European natural experiments, East-Asian city trials and, most recently, cross-OECD panel regressions.</a:t>
            </a:r>
            <a:endParaRPr lang="en-DE" sz="11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0001421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C3DBF6-E592-0A3C-689E-391709F7EF81}"/>
            </a:ext>
          </a:extLst>
        </p:cNvPr>
        <p:cNvGrpSpPr/>
        <p:nvPr/>
      </p:nvGrpSpPr>
      <p:grpSpPr>
        <a:xfrm>
          <a:off x="0" y="0"/>
          <a:ext cx="0" cy="0"/>
          <a:chOff x="0" y="0"/>
          <a:chExt cx="0" cy="0"/>
        </a:xfrm>
      </p:grpSpPr>
      <p:sp>
        <p:nvSpPr>
          <p:cNvPr id="10" name="Текстово поле 9">
            <a:extLst>
              <a:ext uri="{FF2B5EF4-FFF2-40B4-BE49-F238E27FC236}">
                <a16:creationId xmlns:a16="http://schemas.microsoft.com/office/drawing/2014/main" id="{83EB1ADC-A47B-F069-A970-78D4A7B446F7}"/>
              </a:ext>
            </a:extLst>
          </p:cNvPr>
          <p:cNvSpPr txBox="1"/>
          <p:nvPr/>
        </p:nvSpPr>
        <p:spPr>
          <a:xfrm>
            <a:off x="361949" y="5482458"/>
            <a:ext cx="2762251" cy="307777"/>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A4C5C"/>
                </a:solidFill>
                <a:effectLst/>
                <a:uLnTx/>
                <a:uFillTx/>
                <a:latin typeface="Bahnschrift Condensed" panose="020B0502040204020203" pitchFamily="34" charset="0"/>
                <a:ea typeface="+mn-ea"/>
                <a:cs typeface="Arial" charset="0"/>
              </a:rPr>
              <a:t>GLOBAL LABOR ORGANIZATION</a:t>
            </a:r>
            <a:endParaRPr kumimoji="0" lang="bg-BG" sz="1400" b="1" i="0" u="none" strike="noStrike" kern="1200" cap="none" spc="0" normalizeH="0" baseline="0" noProof="0" dirty="0">
              <a:ln>
                <a:noFill/>
              </a:ln>
              <a:solidFill>
                <a:srgbClr val="0A4C5C"/>
              </a:solidFill>
              <a:effectLst/>
              <a:uLnTx/>
              <a:uFillTx/>
              <a:latin typeface="Bahnschrift Condensed" panose="020B0502040204020203" pitchFamily="34" charset="0"/>
              <a:ea typeface="+mn-ea"/>
              <a:cs typeface="Arial" charset="0"/>
            </a:endParaRPr>
          </a:p>
        </p:txBody>
      </p:sp>
      <p:sp>
        <p:nvSpPr>
          <p:cNvPr id="11" name="Контейнер за долния колонтитул 6">
            <a:extLst>
              <a:ext uri="{FF2B5EF4-FFF2-40B4-BE49-F238E27FC236}">
                <a16:creationId xmlns:a16="http://schemas.microsoft.com/office/drawing/2014/main" id="{3E4A0A2E-EB3B-2675-912C-5B4D1CD55A3C}"/>
              </a:ext>
            </a:extLst>
          </p:cNvPr>
          <p:cNvSpPr>
            <a:spLocks noGrp="1"/>
          </p:cNvSpPr>
          <p:nvPr>
            <p:ph type="ftr" idx="11"/>
          </p:nvPr>
        </p:nvSpPr>
        <p:spPr>
          <a:xfrm>
            <a:off x="3352800" y="5638800"/>
            <a:ext cx="2762250" cy="433512"/>
          </a:xfrm>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de-DE" sz="1350" b="0" i="0" u="none" strike="noStrike" kern="1200" cap="none" spc="0" normalizeH="0" baseline="0" noProof="0" dirty="0">
                <a:ln>
                  <a:noFill/>
                </a:ln>
                <a:solidFill>
                  <a:prstClr val="black">
                    <a:tint val="75000"/>
                  </a:prstClr>
                </a:solidFill>
                <a:effectLst/>
                <a:uLnTx/>
                <a:uFillTx/>
                <a:latin typeface="Calibri" panose="020F0502020204030204"/>
                <a:ea typeface="+mn-ea"/>
                <a:cs typeface="Arial" charset="0"/>
              </a:rPr>
              <a:t>Klaus F. Zimmermann</a:t>
            </a:r>
            <a:endParaRPr kumimoji="0" lang="bg-BG" sz="1350" b="0" i="0" u="none" strike="noStrike" kern="1200" cap="none" spc="0" normalizeH="0" baseline="0" noProof="0" dirty="0">
              <a:ln>
                <a:noFill/>
              </a:ln>
              <a:solidFill>
                <a:prstClr val="black">
                  <a:tint val="75000"/>
                </a:prstClr>
              </a:solidFill>
              <a:effectLst/>
              <a:uLnTx/>
              <a:uFillTx/>
              <a:latin typeface="Calibri" panose="020F0502020204030204"/>
              <a:ea typeface="+mn-ea"/>
              <a:cs typeface="Arial" charset="0"/>
            </a:endParaRPr>
          </a:p>
        </p:txBody>
      </p:sp>
      <p:sp>
        <p:nvSpPr>
          <p:cNvPr id="3" name="Правоъгълник 2">
            <a:extLst>
              <a:ext uri="{FF2B5EF4-FFF2-40B4-BE49-F238E27FC236}">
                <a16:creationId xmlns:a16="http://schemas.microsoft.com/office/drawing/2014/main" id="{7D845E13-081C-7767-91D7-CD25E674F441}"/>
              </a:ext>
            </a:extLst>
          </p:cNvPr>
          <p:cNvSpPr/>
          <p:nvPr/>
        </p:nvSpPr>
        <p:spPr>
          <a:xfrm>
            <a:off x="0" y="6281760"/>
            <a:ext cx="9144000" cy="589856"/>
          </a:xfrm>
          <a:prstGeom prst="rect">
            <a:avLst/>
          </a:prstGeom>
          <a:solidFill>
            <a:srgbClr val="176F83"/>
          </a:solidFill>
          <a:ln>
            <a:noFill/>
          </a:ln>
        </p:spPr>
        <p:style>
          <a:lnRef idx="0">
            <a:scrgbClr r="0" g="0" b="0"/>
          </a:lnRef>
          <a:fillRef idx="1003">
            <a:schemeClr val="dk2"/>
          </a:fillRef>
          <a:effectRef idx="0">
            <a:scrgbClr r="0" g="0" b="0"/>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bg-BG"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2" name="Picture 2">
            <a:extLst>
              <a:ext uri="{FF2B5EF4-FFF2-40B4-BE49-F238E27FC236}">
                <a16:creationId xmlns:a16="http://schemas.microsoft.com/office/drawing/2014/main" id="{E8A2F675-9DE8-9247-88F0-87F35AFB4D4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79690" y="5546330"/>
            <a:ext cx="589855" cy="589855"/>
          </a:xfrm>
          <a:prstGeom prst="rect">
            <a:avLst/>
          </a:prstGeom>
        </p:spPr>
      </p:pic>
      <p:sp>
        <p:nvSpPr>
          <p:cNvPr id="4" name="Rectangle 3">
            <a:extLst>
              <a:ext uri="{FF2B5EF4-FFF2-40B4-BE49-F238E27FC236}">
                <a16:creationId xmlns:a16="http://schemas.microsoft.com/office/drawing/2014/main" id="{353F69D0-4AC1-679E-FF4C-C51B240DCC54}"/>
              </a:ext>
            </a:extLst>
          </p:cNvPr>
          <p:cNvSpPr/>
          <p:nvPr/>
        </p:nvSpPr>
        <p:spPr>
          <a:xfrm>
            <a:off x="685800" y="283654"/>
            <a:ext cx="8153400" cy="646331"/>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3600" b="1" dirty="0">
                <a:solidFill>
                  <a:srgbClr val="176F83"/>
                </a:solidFill>
                <a:latin typeface="Calibri Light" panose="020F0302020204030204"/>
              </a:rPr>
              <a:t>G</a:t>
            </a:r>
            <a:r>
              <a:rPr kumimoji="0" lang="en-US" sz="3600" b="1" i="0" u="none" strike="noStrike" kern="1200" cap="none" spc="0" normalizeH="0" baseline="0" noProof="0" dirty="0" err="1">
                <a:ln>
                  <a:noFill/>
                </a:ln>
                <a:solidFill>
                  <a:srgbClr val="176F83"/>
                </a:solidFill>
                <a:effectLst/>
                <a:uLnTx/>
                <a:uFillTx/>
                <a:latin typeface="Calibri Light" panose="020F0302020204030204"/>
                <a:ea typeface="+mn-ea"/>
                <a:cs typeface="Arial" charset="0"/>
              </a:rPr>
              <a:t>uarantee</a:t>
            </a:r>
            <a:r>
              <a:rPr kumimoji="0" lang="en-US" sz="3600" b="1" i="0" u="none" strike="noStrike" kern="1200" cap="none" spc="0" normalizeH="0" baseline="0" noProof="0" dirty="0">
                <a:ln>
                  <a:noFill/>
                </a:ln>
                <a:solidFill>
                  <a:srgbClr val="176F83"/>
                </a:solidFill>
                <a:effectLst/>
                <a:uLnTx/>
                <a:uFillTx/>
                <a:latin typeface="Calibri Light" panose="020F0302020204030204"/>
                <a:ea typeface="+mn-ea"/>
                <a:cs typeface="Arial" charset="0"/>
              </a:rPr>
              <a:t> to return to replacement? </a:t>
            </a:r>
            <a:endParaRPr kumimoji="0" lang="en-US" sz="4400" b="1" i="0" u="none" strike="noStrike" kern="1200" cap="none" spc="0" normalizeH="0" baseline="0" noProof="0" dirty="0">
              <a:ln>
                <a:noFill/>
              </a:ln>
              <a:solidFill>
                <a:srgbClr val="176F83"/>
              </a:solidFill>
              <a:effectLst/>
              <a:uLnTx/>
              <a:uFillTx/>
              <a:latin typeface="Calibri Light" panose="020F0302020204030204"/>
              <a:ea typeface="+mn-ea"/>
              <a:cs typeface="Arial" charset="0"/>
            </a:endParaRPr>
          </a:p>
        </p:txBody>
      </p:sp>
      <p:pic>
        <p:nvPicPr>
          <p:cNvPr id="5" name="Picture 4">
            <a:extLst>
              <a:ext uri="{FF2B5EF4-FFF2-40B4-BE49-F238E27FC236}">
                <a16:creationId xmlns:a16="http://schemas.microsoft.com/office/drawing/2014/main" id="{23AA3091-5805-1DE1-07AC-CDE7BB0F2FA3}"/>
              </a:ext>
            </a:extLst>
          </p:cNvPr>
          <p:cNvPicPr>
            <a:picLocks noChangeAspect="1"/>
          </p:cNvPicPr>
          <p:nvPr/>
        </p:nvPicPr>
        <p:blipFill>
          <a:blip r:embed="rId3"/>
          <a:stretch>
            <a:fillRect/>
          </a:stretch>
        </p:blipFill>
        <p:spPr>
          <a:xfrm>
            <a:off x="2971800" y="5299911"/>
            <a:ext cx="2972956" cy="791561"/>
          </a:xfrm>
          <a:prstGeom prst="rect">
            <a:avLst/>
          </a:prstGeom>
        </p:spPr>
      </p:pic>
      <p:sp>
        <p:nvSpPr>
          <p:cNvPr id="6" name="TextBox 5">
            <a:extLst>
              <a:ext uri="{FF2B5EF4-FFF2-40B4-BE49-F238E27FC236}">
                <a16:creationId xmlns:a16="http://schemas.microsoft.com/office/drawing/2014/main" id="{DF5AB02A-E6BE-8792-0F00-0F2C24F7637F}"/>
              </a:ext>
            </a:extLst>
          </p:cNvPr>
          <p:cNvSpPr txBox="1"/>
          <p:nvPr/>
        </p:nvSpPr>
        <p:spPr>
          <a:xfrm>
            <a:off x="589797" y="1387181"/>
            <a:ext cx="8077200" cy="3120983"/>
          </a:xfrm>
          <a:prstGeom prst="rect">
            <a:avLst/>
          </a:prstGeom>
          <a:noFill/>
        </p:spPr>
        <p:txBody>
          <a:bodyPr wrap="square">
            <a:spAutoFit/>
          </a:bodyPr>
          <a:lstStyle/>
          <a:p>
            <a:pPr marL="342900" indent="-342900">
              <a:lnSpc>
                <a:spcPct val="107000"/>
              </a:lnSpc>
              <a:spcAft>
                <a:spcPts val="800"/>
              </a:spcAft>
              <a:buFont typeface="Arial" panose="020B0604020202020204" pitchFamily="34" charset="0"/>
              <a:buChar char="•"/>
            </a:pPr>
            <a:r>
              <a:rPr lang="en-DE" sz="2000" kern="0" dirty="0">
                <a:effectLst/>
                <a:latin typeface="Times New Roman" panose="02020603050405020304" pitchFamily="18" charset="0"/>
                <a:ea typeface="Times New Roman" panose="02020603050405020304" pitchFamily="18" charset="0"/>
                <a:cs typeface="Times New Roman" panose="02020603050405020304" pitchFamily="18" charset="0"/>
              </a:rPr>
              <a:t>Taken together, these measures do </a:t>
            </a:r>
            <a:r>
              <a:rPr lang="en-DE" sz="2000" b="1" kern="0" dirty="0">
                <a:effectLst/>
                <a:latin typeface="Times New Roman" panose="02020603050405020304" pitchFamily="18" charset="0"/>
                <a:ea typeface="Times New Roman" panose="02020603050405020304" pitchFamily="18" charset="0"/>
                <a:cs typeface="Times New Roman" panose="02020603050405020304" pitchFamily="18" charset="0"/>
              </a:rPr>
              <a:t>not</a:t>
            </a:r>
            <a:r>
              <a:rPr lang="en-DE" sz="2000" kern="0" dirty="0">
                <a:effectLst/>
                <a:latin typeface="Times New Roman" panose="02020603050405020304" pitchFamily="18" charset="0"/>
                <a:ea typeface="Times New Roman" panose="02020603050405020304" pitchFamily="18" charset="0"/>
                <a:cs typeface="Times New Roman" panose="02020603050405020304" pitchFamily="18" charset="0"/>
              </a:rPr>
              <a:t> guarantee a return to replacement fertility, but they reliably push realised births closer to what people still say they want—making them the most effective tools policymakers currently have.</a:t>
            </a:r>
            <a:endParaRPr lang="en-US" sz="2000" kern="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indent="-342900">
              <a:lnSpc>
                <a:spcPct val="107000"/>
              </a:lnSpc>
              <a:spcAft>
                <a:spcPts val="800"/>
              </a:spcAft>
              <a:buFont typeface="Arial" panose="020B0604020202020204" pitchFamily="34" charset="0"/>
              <a:buChar char="•"/>
            </a:pPr>
            <a:endParaRPr lang="en-US" sz="2000" kern="0" dirty="0">
              <a:latin typeface="Times New Roman" panose="02020603050405020304" pitchFamily="18"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Arial" panose="020B0604020202020204" pitchFamily="34" charset="0"/>
              <a:buChar char="•"/>
            </a:pPr>
            <a:r>
              <a:rPr lang="en-US" sz="2000" kern="0" dirty="0">
                <a:effectLst/>
                <a:latin typeface="Times New Roman" panose="02020603050405020304" pitchFamily="18" charset="0"/>
                <a:ea typeface="Calibri" panose="020F0502020204030204" pitchFamily="34" charset="0"/>
                <a:cs typeface="Times New Roman" panose="02020603050405020304" pitchFamily="18" charset="0"/>
              </a:rPr>
              <a:t>Shift from economic constraints to </a:t>
            </a:r>
            <a:r>
              <a:rPr lang="en-US" sz="2000" b="1" kern="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preferences &amp; identity ??</a:t>
            </a:r>
          </a:p>
          <a:p>
            <a:pPr>
              <a:lnSpc>
                <a:spcPct val="107000"/>
              </a:lnSpc>
              <a:spcAft>
                <a:spcPts val="800"/>
              </a:spcAft>
            </a:pPr>
            <a:endParaRPr lang="en-US" sz="2000" b="1" kern="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Arial" panose="020B0604020202020204" pitchFamily="34" charset="0"/>
              <a:buChar char="•"/>
            </a:pPr>
            <a:r>
              <a:rPr lang="en-US" sz="2000" b="1" kern="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Conflict with migration &amp; optimal population ??</a:t>
            </a:r>
            <a:endParaRPr lang="en-DE" sz="20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4136999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Текстово поле 9">
            <a:extLst>
              <a:ext uri="{FF2B5EF4-FFF2-40B4-BE49-F238E27FC236}">
                <a16:creationId xmlns:a16="http://schemas.microsoft.com/office/drawing/2014/main" id="{DCAE26F0-E261-4665-ACEF-5F00516F92E5}"/>
              </a:ext>
            </a:extLst>
          </p:cNvPr>
          <p:cNvSpPr txBox="1"/>
          <p:nvPr/>
        </p:nvSpPr>
        <p:spPr>
          <a:xfrm>
            <a:off x="76200" y="5482458"/>
            <a:ext cx="3642426" cy="307777"/>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A4C5C"/>
                </a:solidFill>
                <a:effectLst/>
                <a:uLnTx/>
                <a:uFillTx/>
                <a:latin typeface="Bahnschrift Condensed" panose="020B0502040204020203" pitchFamily="34" charset="0"/>
                <a:ea typeface="+mn-ea"/>
                <a:cs typeface="Arial" charset="0"/>
              </a:rPr>
              <a:t>GLOBAL LABOR ORGANIZATION</a:t>
            </a:r>
            <a:endParaRPr kumimoji="0" lang="bg-BG" sz="1400" b="1" i="0" u="none" strike="noStrike" kern="1200" cap="none" spc="0" normalizeH="0" baseline="0" noProof="0" dirty="0">
              <a:ln>
                <a:noFill/>
              </a:ln>
              <a:solidFill>
                <a:srgbClr val="0A4C5C"/>
              </a:solidFill>
              <a:effectLst/>
              <a:uLnTx/>
              <a:uFillTx/>
              <a:latin typeface="Bahnschrift Condensed" panose="020B0502040204020203" pitchFamily="34" charset="0"/>
              <a:ea typeface="+mn-ea"/>
              <a:cs typeface="Arial" charset="0"/>
            </a:endParaRPr>
          </a:p>
        </p:txBody>
      </p:sp>
      <p:sp>
        <p:nvSpPr>
          <p:cNvPr id="11" name="Контейнер за долния колонтитул 6">
            <a:extLst>
              <a:ext uri="{FF2B5EF4-FFF2-40B4-BE49-F238E27FC236}">
                <a16:creationId xmlns:a16="http://schemas.microsoft.com/office/drawing/2014/main" id="{46D36F74-A133-4570-824C-F45915894BED}"/>
              </a:ext>
            </a:extLst>
          </p:cNvPr>
          <p:cNvSpPr>
            <a:spLocks noGrp="1"/>
          </p:cNvSpPr>
          <p:nvPr>
            <p:ph type="ftr" idx="11"/>
          </p:nvPr>
        </p:nvSpPr>
        <p:spPr>
          <a:xfrm>
            <a:off x="3352800" y="5482458"/>
            <a:ext cx="2762250" cy="384942"/>
          </a:xfrm>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de-DE" sz="1350" b="0" i="0" u="none" strike="noStrike" kern="1200" cap="none" spc="0" normalizeH="0" baseline="0" noProof="0" dirty="0">
                <a:ln>
                  <a:noFill/>
                </a:ln>
                <a:solidFill>
                  <a:prstClr val="black">
                    <a:tint val="75000"/>
                  </a:prstClr>
                </a:solidFill>
                <a:effectLst/>
                <a:uLnTx/>
                <a:uFillTx/>
                <a:latin typeface="Calibri" panose="020F0502020204030204"/>
                <a:ea typeface="+mn-ea"/>
                <a:cs typeface="Arial" charset="0"/>
              </a:rPr>
              <a:t>Klaus F. Zimmermann</a:t>
            </a:r>
            <a:endParaRPr kumimoji="0" lang="bg-BG" sz="1350" b="0" i="0" u="none" strike="noStrike" kern="1200" cap="none" spc="0" normalizeH="0" baseline="0" noProof="0" dirty="0">
              <a:ln>
                <a:noFill/>
              </a:ln>
              <a:solidFill>
                <a:prstClr val="black">
                  <a:tint val="75000"/>
                </a:prstClr>
              </a:solidFill>
              <a:effectLst/>
              <a:uLnTx/>
              <a:uFillTx/>
              <a:latin typeface="Calibri" panose="020F0502020204030204"/>
              <a:ea typeface="+mn-ea"/>
              <a:cs typeface="Arial" charset="0"/>
            </a:endParaRPr>
          </a:p>
        </p:txBody>
      </p:sp>
      <p:sp>
        <p:nvSpPr>
          <p:cNvPr id="3" name="Правоъгълник 2">
            <a:extLst>
              <a:ext uri="{FF2B5EF4-FFF2-40B4-BE49-F238E27FC236}">
                <a16:creationId xmlns:a16="http://schemas.microsoft.com/office/drawing/2014/main" id="{86DC52B8-448A-411F-8127-89B96DEA4651}"/>
              </a:ext>
            </a:extLst>
          </p:cNvPr>
          <p:cNvSpPr/>
          <p:nvPr/>
        </p:nvSpPr>
        <p:spPr>
          <a:xfrm>
            <a:off x="0" y="6167198"/>
            <a:ext cx="9144000" cy="704418"/>
          </a:xfrm>
          <a:prstGeom prst="rect">
            <a:avLst/>
          </a:prstGeom>
          <a:solidFill>
            <a:srgbClr val="176F83"/>
          </a:solidFill>
          <a:ln>
            <a:noFill/>
          </a:ln>
        </p:spPr>
        <p:style>
          <a:lnRef idx="0">
            <a:scrgbClr r="0" g="0" b="0"/>
          </a:lnRef>
          <a:fillRef idx="1003">
            <a:schemeClr val="dk2"/>
          </a:fillRef>
          <a:effectRef idx="0">
            <a:scrgbClr r="0" g="0" b="0"/>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bg-BG"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8" name="Picture 4">
            <a:extLst>
              <a:ext uri="{FF2B5EF4-FFF2-40B4-BE49-F238E27FC236}">
                <a16:creationId xmlns:a16="http://schemas.microsoft.com/office/drawing/2014/main" id="{8D1FF85C-2AEF-4447-A040-E86F9E6544C4}"/>
              </a:ext>
            </a:extLst>
          </p:cNvPr>
          <p:cNvPicPr>
            <a:picLocks noChangeAspect="1"/>
          </p:cNvPicPr>
          <p:nvPr/>
        </p:nvPicPr>
        <p:blipFill rotWithShape="1">
          <a:blip r:embed="rId2"/>
          <a:srcRect t="6209" r="-1" b="-1"/>
          <a:stretch/>
        </p:blipFill>
        <p:spPr bwMode="auto">
          <a:xfrm>
            <a:off x="3940415" y="2364468"/>
            <a:ext cx="4734203" cy="2310790"/>
          </a:xfrm>
          <a:prstGeom prst="rect">
            <a:avLst/>
          </a:prstGeom>
          <a:noFill/>
        </p:spPr>
      </p:pic>
      <p:sp>
        <p:nvSpPr>
          <p:cNvPr id="9" name="Правоъгълник 8">
            <a:extLst>
              <a:ext uri="{FF2B5EF4-FFF2-40B4-BE49-F238E27FC236}">
                <a16:creationId xmlns:a16="http://schemas.microsoft.com/office/drawing/2014/main" id="{3F64D14B-D724-4075-B210-8335F51FD648}"/>
              </a:ext>
            </a:extLst>
          </p:cNvPr>
          <p:cNvSpPr/>
          <p:nvPr/>
        </p:nvSpPr>
        <p:spPr>
          <a:xfrm>
            <a:off x="5660409" y="1"/>
            <a:ext cx="3483591" cy="228703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bg-BG"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Правоъгълник 12">
            <a:extLst>
              <a:ext uri="{FF2B5EF4-FFF2-40B4-BE49-F238E27FC236}">
                <a16:creationId xmlns:a16="http://schemas.microsoft.com/office/drawing/2014/main" id="{B17D1428-B0B1-400B-96D6-6B00EEB05D29}"/>
              </a:ext>
            </a:extLst>
          </p:cNvPr>
          <p:cNvSpPr/>
          <p:nvPr/>
        </p:nvSpPr>
        <p:spPr>
          <a:xfrm>
            <a:off x="-1" y="3429000"/>
            <a:ext cx="3429001" cy="145348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bg-BG"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4" name="Картина 13" descr="Картина, която съдържа лице, мъж, стена, закрито&#10;&#10;Описанието е генерирано автоматично">
            <a:extLst>
              <a:ext uri="{FF2B5EF4-FFF2-40B4-BE49-F238E27FC236}">
                <a16:creationId xmlns:a16="http://schemas.microsoft.com/office/drawing/2014/main" id="{1ECAB6CF-BEB8-4F25-B229-11F1AE1D164F}"/>
              </a:ext>
            </a:extLst>
          </p:cNvPr>
          <p:cNvPicPr>
            <a:picLocks noChangeAspect="1"/>
          </p:cNvPicPr>
          <p:nvPr/>
        </p:nvPicPr>
        <p:blipFill rotWithShape="1">
          <a:blip r:embed="rId3"/>
          <a:srcRect r="1585" b="20389"/>
          <a:stretch/>
        </p:blipFill>
        <p:spPr>
          <a:xfrm>
            <a:off x="0" y="-19292"/>
            <a:ext cx="4442347" cy="2940033"/>
          </a:xfrm>
          <a:custGeom>
            <a:avLst/>
            <a:gdLst>
              <a:gd name="connsiteX0" fmla="*/ 0 w 6082711"/>
              <a:gd name="connsiteY0" fmla="*/ 0 h 3920044"/>
              <a:gd name="connsiteX1" fmla="*/ 6082711 w 6082711"/>
              <a:gd name="connsiteY1" fmla="*/ 0 h 3920044"/>
              <a:gd name="connsiteX2" fmla="*/ 6082711 w 6082711"/>
              <a:gd name="connsiteY2" fmla="*/ 3103225 h 3920044"/>
              <a:gd name="connsiteX3" fmla="*/ 4614930 w 6082711"/>
              <a:gd name="connsiteY3" fmla="*/ 3103225 h 3920044"/>
              <a:gd name="connsiteX4" fmla="*/ 4614930 w 6082711"/>
              <a:gd name="connsiteY4" fmla="*/ 3920044 h 3920044"/>
              <a:gd name="connsiteX5" fmla="*/ 0 w 6082711"/>
              <a:gd name="connsiteY5" fmla="*/ 3920044 h 3920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82711" h="3920044">
                <a:moveTo>
                  <a:pt x="0" y="0"/>
                </a:moveTo>
                <a:lnTo>
                  <a:pt x="6082711" y="0"/>
                </a:lnTo>
                <a:lnTo>
                  <a:pt x="6082711" y="3103225"/>
                </a:lnTo>
                <a:lnTo>
                  <a:pt x="4614930" y="3103225"/>
                </a:lnTo>
                <a:lnTo>
                  <a:pt x="4614930" y="3920044"/>
                </a:lnTo>
                <a:lnTo>
                  <a:pt x="0" y="3920044"/>
                </a:lnTo>
                <a:close/>
              </a:path>
            </a:pathLst>
          </a:custGeom>
          <a:ln>
            <a:noFill/>
          </a:ln>
        </p:spPr>
      </p:pic>
      <p:pic>
        <p:nvPicPr>
          <p:cNvPr id="12" name="Picture 2">
            <a:extLst>
              <a:ext uri="{FF2B5EF4-FFF2-40B4-BE49-F238E27FC236}">
                <a16:creationId xmlns:a16="http://schemas.microsoft.com/office/drawing/2014/main" id="{37D7B899-1815-493C-90E5-4BE50B8296E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79690" y="5341418"/>
            <a:ext cx="589855" cy="589855"/>
          </a:xfrm>
          <a:prstGeom prst="rect">
            <a:avLst/>
          </a:prstGeom>
        </p:spPr>
      </p:pic>
      <p:pic>
        <p:nvPicPr>
          <p:cNvPr id="2" name="Picture 1">
            <a:extLst>
              <a:ext uri="{FF2B5EF4-FFF2-40B4-BE49-F238E27FC236}">
                <a16:creationId xmlns:a16="http://schemas.microsoft.com/office/drawing/2014/main" id="{C3859D85-E073-6FC0-E643-39100C24A250}"/>
              </a:ext>
            </a:extLst>
          </p:cNvPr>
          <p:cNvPicPr>
            <a:picLocks noChangeAspect="1"/>
          </p:cNvPicPr>
          <p:nvPr/>
        </p:nvPicPr>
        <p:blipFill>
          <a:blip r:embed="rId5"/>
          <a:stretch>
            <a:fillRect/>
          </a:stretch>
        </p:blipFill>
        <p:spPr>
          <a:xfrm>
            <a:off x="3200400" y="5324040"/>
            <a:ext cx="2972956" cy="791561"/>
          </a:xfrm>
          <a:prstGeom prst="rect">
            <a:avLst/>
          </a:prstGeom>
        </p:spPr>
      </p:pic>
    </p:spTree>
    <p:extLst>
      <p:ext uri="{BB962C8B-B14F-4D97-AF65-F5344CB8AC3E}">
        <p14:creationId xmlns:p14="http://schemas.microsoft.com/office/powerpoint/2010/main" val="20302835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Текстово поле 9">
            <a:extLst>
              <a:ext uri="{FF2B5EF4-FFF2-40B4-BE49-F238E27FC236}">
                <a16:creationId xmlns:a16="http://schemas.microsoft.com/office/drawing/2014/main" id="{DCAE26F0-E261-4665-ACEF-5F00516F92E5}"/>
              </a:ext>
            </a:extLst>
          </p:cNvPr>
          <p:cNvSpPr txBox="1"/>
          <p:nvPr/>
        </p:nvSpPr>
        <p:spPr>
          <a:xfrm>
            <a:off x="361949" y="5482458"/>
            <a:ext cx="2762251" cy="307777"/>
          </a:xfrm>
          <a:prstGeom prst="rect">
            <a:avLst/>
          </a:prstGeom>
          <a:noFill/>
        </p:spPr>
        <p:txBody>
          <a:bodyPr wrap="square" rtlCol="0">
            <a:spAutoFit/>
          </a:bodyPr>
          <a:lstStyle/>
          <a:p>
            <a:pPr defTabSz="685800" fontAlgn="auto">
              <a:spcBef>
                <a:spcPts val="0"/>
              </a:spcBef>
              <a:spcAft>
                <a:spcPts val="0"/>
              </a:spcAft>
            </a:pPr>
            <a:r>
              <a:rPr lang="en-US" sz="1400" b="1" dirty="0">
                <a:solidFill>
                  <a:srgbClr val="0A4C5C"/>
                </a:solidFill>
                <a:latin typeface="Bahnschrift Condensed" panose="020B0502040204020203" pitchFamily="34" charset="0"/>
              </a:rPr>
              <a:t>GLOBAL LABOR ORGANIZATION</a:t>
            </a:r>
            <a:endParaRPr lang="bg-BG" sz="1400" b="1" dirty="0">
              <a:solidFill>
                <a:srgbClr val="0A4C5C"/>
              </a:solidFill>
              <a:latin typeface="Bahnschrift Condensed" panose="020B0502040204020203" pitchFamily="34" charset="0"/>
            </a:endParaRPr>
          </a:p>
        </p:txBody>
      </p:sp>
      <p:sp>
        <p:nvSpPr>
          <p:cNvPr id="11" name="Контейнер за долния колонтитул 6">
            <a:extLst>
              <a:ext uri="{FF2B5EF4-FFF2-40B4-BE49-F238E27FC236}">
                <a16:creationId xmlns:a16="http://schemas.microsoft.com/office/drawing/2014/main" id="{46D36F74-A133-4570-824C-F45915894BED}"/>
              </a:ext>
            </a:extLst>
          </p:cNvPr>
          <p:cNvSpPr>
            <a:spLocks noGrp="1"/>
          </p:cNvSpPr>
          <p:nvPr>
            <p:ph type="ftr" idx="11"/>
          </p:nvPr>
        </p:nvSpPr>
        <p:spPr>
          <a:xfrm>
            <a:off x="3352800" y="5638800"/>
            <a:ext cx="2762250" cy="433512"/>
          </a:xfrm>
        </p:spPr>
        <p:txBody>
          <a:bodyPr/>
          <a:lstStyle/>
          <a:p>
            <a:pPr defTabSz="685800" fontAlgn="auto">
              <a:spcBef>
                <a:spcPts val="0"/>
              </a:spcBef>
              <a:spcAft>
                <a:spcPts val="0"/>
              </a:spcAft>
            </a:pPr>
            <a:r>
              <a:rPr lang="de-DE" sz="1350" dirty="0">
                <a:solidFill>
                  <a:prstClr val="black">
                    <a:tint val="75000"/>
                  </a:prstClr>
                </a:solidFill>
                <a:latin typeface="Calibri" panose="020F0502020204030204"/>
              </a:rPr>
              <a:t>Klaus F. Zimmermann</a:t>
            </a:r>
            <a:endParaRPr lang="bg-BG" sz="1350" dirty="0">
              <a:solidFill>
                <a:prstClr val="black">
                  <a:tint val="75000"/>
                </a:prstClr>
              </a:solidFill>
              <a:latin typeface="Calibri" panose="020F0502020204030204"/>
            </a:endParaRPr>
          </a:p>
        </p:txBody>
      </p:sp>
      <p:sp>
        <p:nvSpPr>
          <p:cNvPr id="3" name="Правоъгълник 2">
            <a:extLst>
              <a:ext uri="{FF2B5EF4-FFF2-40B4-BE49-F238E27FC236}">
                <a16:creationId xmlns:a16="http://schemas.microsoft.com/office/drawing/2014/main" id="{86DC52B8-448A-411F-8127-89B96DEA4651}"/>
              </a:ext>
            </a:extLst>
          </p:cNvPr>
          <p:cNvSpPr/>
          <p:nvPr/>
        </p:nvSpPr>
        <p:spPr>
          <a:xfrm>
            <a:off x="0" y="6281760"/>
            <a:ext cx="9144000" cy="589856"/>
          </a:xfrm>
          <a:prstGeom prst="rect">
            <a:avLst/>
          </a:prstGeom>
          <a:solidFill>
            <a:srgbClr val="176F83"/>
          </a:solidFill>
          <a:ln>
            <a:noFill/>
          </a:ln>
        </p:spPr>
        <p:style>
          <a:lnRef idx="0">
            <a:scrgbClr r="0" g="0" b="0"/>
          </a:lnRef>
          <a:fillRef idx="1003">
            <a:schemeClr val="dk2"/>
          </a:fillRef>
          <a:effectRef idx="0">
            <a:scrgbClr r="0" g="0" b="0"/>
          </a:effectRef>
          <a:fontRef idx="minor">
            <a:schemeClr val="lt1"/>
          </a:fontRef>
        </p:style>
        <p:txBody>
          <a:bodyPr rtlCol="0" anchor="ctr"/>
          <a:lstStyle/>
          <a:p>
            <a:pPr algn="ctr" defTabSz="685800" fontAlgn="auto">
              <a:spcBef>
                <a:spcPts val="0"/>
              </a:spcBef>
              <a:spcAft>
                <a:spcPts val="0"/>
              </a:spcAft>
            </a:pPr>
            <a:endParaRPr lang="bg-BG" sz="1350" dirty="0">
              <a:solidFill>
                <a:prstClr val="white"/>
              </a:solidFill>
            </a:endParaRPr>
          </a:p>
        </p:txBody>
      </p:sp>
      <p:pic>
        <p:nvPicPr>
          <p:cNvPr id="12" name="Picture 2">
            <a:extLst>
              <a:ext uri="{FF2B5EF4-FFF2-40B4-BE49-F238E27FC236}">
                <a16:creationId xmlns:a16="http://schemas.microsoft.com/office/drawing/2014/main" id="{37D7B899-1815-493C-90E5-4BE50B8296E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79690" y="5546330"/>
            <a:ext cx="589855" cy="589855"/>
          </a:xfrm>
          <a:prstGeom prst="rect">
            <a:avLst/>
          </a:prstGeom>
        </p:spPr>
      </p:pic>
      <p:sp>
        <p:nvSpPr>
          <p:cNvPr id="2" name="Rectangle 1">
            <a:extLst>
              <a:ext uri="{FF2B5EF4-FFF2-40B4-BE49-F238E27FC236}">
                <a16:creationId xmlns:a16="http://schemas.microsoft.com/office/drawing/2014/main" id="{8585EA57-460B-4652-8831-EA1D7E422B0E}"/>
              </a:ext>
            </a:extLst>
          </p:cNvPr>
          <p:cNvSpPr/>
          <p:nvPr/>
        </p:nvSpPr>
        <p:spPr>
          <a:xfrm>
            <a:off x="761999" y="975612"/>
            <a:ext cx="7943852" cy="5201424"/>
          </a:xfrm>
          <a:prstGeom prst="rect">
            <a:avLst/>
          </a:prstGeom>
        </p:spPr>
        <p:txBody>
          <a:bodyPr wrap="square">
            <a:spAutoFit/>
          </a:bodyPr>
          <a:lstStyle/>
          <a:p>
            <a:pPr marL="285750" indent="-285750">
              <a:buFont typeface="Arial" panose="020B0604020202020204" pitchFamily="34" charset="0"/>
              <a:buChar char="•"/>
            </a:pPr>
            <a:r>
              <a:rPr lang="en-US" sz="2000" b="1" dirty="0">
                <a:solidFill>
                  <a:prstClr val="black"/>
                </a:solidFill>
              </a:rPr>
              <a:t>“The fertility &amp; development curve is down-sloping”.</a:t>
            </a:r>
          </a:p>
          <a:p>
            <a:pPr marL="285750" indent="-285750">
              <a:buFont typeface="Arial" panose="020B0604020202020204" pitchFamily="34" charset="0"/>
              <a:buChar char="•"/>
            </a:pPr>
            <a:endParaRPr lang="en-US" sz="2000" b="1" dirty="0">
              <a:solidFill>
                <a:prstClr val="black"/>
              </a:solidFill>
            </a:endParaRPr>
          </a:p>
          <a:p>
            <a:pPr marL="285750" indent="-285750">
              <a:buFont typeface="Arial" panose="020B0604020202020204" pitchFamily="34" charset="0"/>
              <a:buChar char="•"/>
            </a:pPr>
            <a:r>
              <a:rPr lang="en-US" sz="2000" b="1" dirty="0">
                <a:solidFill>
                  <a:prstClr val="black"/>
                </a:solidFill>
              </a:rPr>
              <a:t>The above is a cross-section. One needs to study country panels.</a:t>
            </a:r>
          </a:p>
          <a:p>
            <a:pPr marL="285750" indent="-285750">
              <a:buFont typeface="Arial" panose="020B0604020202020204" pitchFamily="34" charset="0"/>
              <a:buChar char="•"/>
            </a:pPr>
            <a:endParaRPr lang="en-US" sz="2000" b="1" dirty="0">
              <a:solidFill>
                <a:prstClr val="black"/>
              </a:solidFill>
            </a:endParaRPr>
          </a:p>
          <a:p>
            <a:pPr marL="285750" indent="-285750">
              <a:buFont typeface="Arial" panose="020B0604020202020204" pitchFamily="34" charset="0"/>
              <a:buChar char="•"/>
            </a:pPr>
            <a:r>
              <a:rPr lang="en-US" sz="2000" b="1" dirty="0">
                <a:solidFill>
                  <a:prstClr val="black"/>
                </a:solidFill>
              </a:rPr>
              <a:t>Some suggest a regime-switch (“new area): With higher income there is a U –form already visible in developed countries.</a:t>
            </a:r>
          </a:p>
          <a:p>
            <a:pPr marL="285750" indent="-285750">
              <a:buFont typeface="Arial" panose="020B0604020202020204" pitchFamily="34" charset="0"/>
              <a:buChar char="•"/>
            </a:pPr>
            <a:endParaRPr lang="en-US" sz="2000" b="1" dirty="0">
              <a:solidFill>
                <a:prstClr val="black"/>
              </a:solidFill>
            </a:endParaRPr>
          </a:p>
          <a:p>
            <a:pPr marL="285750" indent="-285750">
              <a:buFont typeface="Arial" panose="020B0604020202020204" pitchFamily="34" charset="0"/>
              <a:buChar char="•"/>
            </a:pPr>
            <a:r>
              <a:rPr lang="en-US" sz="2000" b="1" dirty="0">
                <a:solidFill>
                  <a:prstClr val="black"/>
                </a:solidFill>
              </a:rPr>
              <a:t>Fertility will rise again with income/development as was originally proposed by Malthus &amp; Becker.</a:t>
            </a:r>
          </a:p>
          <a:p>
            <a:pPr marL="285750" indent="-285750">
              <a:buFont typeface="Arial" panose="020B0604020202020204" pitchFamily="34" charset="0"/>
              <a:buChar char="•"/>
            </a:pPr>
            <a:endParaRPr lang="en-US" sz="2000" b="1" dirty="0">
              <a:solidFill>
                <a:prstClr val="black"/>
              </a:solidFill>
            </a:endParaRPr>
          </a:p>
          <a:p>
            <a:pPr marL="285750" indent="-285750">
              <a:buFont typeface="Arial" panose="020B0604020202020204" pitchFamily="34" charset="0"/>
              <a:buChar char="•"/>
            </a:pPr>
            <a:r>
              <a:rPr lang="en-US" sz="2000" b="1" dirty="0">
                <a:solidFill>
                  <a:prstClr val="black"/>
                </a:solidFill>
              </a:rPr>
              <a:t>Hence, the micro quantity-quality model of fertility choice is outdated.</a:t>
            </a:r>
          </a:p>
          <a:p>
            <a:pPr marL="285750" indent="-285750">
              <a:buFont typeface="Arial" panose="020B0604020202020204" pitchFamily="34" charset="0"/>
              <a:buChar char="•"/>
            </a:pPr>
            <a:endParaRPr lang="en-US" sz="2000" b="1" dirty="0">
              <a:solidFill>
                <a:prstClr val="black"/>
              </a:solidFill>
            </a:endParaRPr>
          </a:p>
          <a:p>
            <a:br>
              <a:rPr lang="en-US" sz="1600" b="1" dirty="0">
                <a:solidFill>
                  <a:prstClr val="black"/>
                </a:solidFill>
              </a:rPr>
            </a:br>
            <a:endParaRPr lang="en-US" sz="1600" b="1" dirty="0">
              <a:solidFill>
                <a:prstClr val="black"/>
              </a:solidFill>
            </a:endParaRPr>
          </a:p>
        </p:txBody>
      </p:sp>
      <p:sp>
        <p:nvSpPr>
          <p:cNvPr id="4" name="Rectangle 3">
            <a:extLst>
              <a:ext uri="{FF2B5EF4-FFF2-40B4-BE49-F238E27FC236}">
                <a16:creationId xmlns:a16="http://schemas.microsoft.com/office/drawing/2014/main" id="{71235067-7CED-408A-B8BA-81D004357AE0}"/>
              </a:ext>
            </a:extLst>
          </p:cNvPr>
          <p:cNvSpPr/>
          <p:nvPr/>
        </p:nvSpPr>
        <p:spPr>
          <a:xfrm>
            <a:off x="685800" y="283654"/>
            <a:ext cx="8153400" cy="769441"/>
          </a:xfrm>
          <a:prstGeom prst="rect">
            <a:avLst/>
          </a:prstGeom>
        </p:spPr>
        <p:txBody>
          <a:bodyPr wrap="square">
            <a:spAutoFit/>
          </a:bodyPr>
          <a:lstStyle/>
          <a:p>
            <a:r>
              <a:rPr lang="en-US" sz="4400" b="1" dirty="0">
                <a:solidFill>
                  <a:srgbClr val="176F83"/>
                </a:solidFill>
                <a:latin typeface="Calibri Light" panose="020F0302020204030204"/>
              </a:rPr>
              <a:t>The issue</a:t>
            </a:r>
            <a:endParaRPr lang="en-US" sz="2800" b="1" dirty="0">
              <a:solidFill>
                <a:srgbClr val="176F83"/>
              </a:solidFill>
              <a:latin typeface="Calibri Light" panose="020F0302020204030204"/>
            </a:endParaRPr>
          </a:p>
        </p:txBody>
      </p:sp>
      <p:pic>
        <p:nvPicPr>
          <p:cNvPr id="5" name="Picture 4">
            <a:extLst>
              <a:ext uri="{FF2B5EF4-FFF2-40B4-BE49-F238E27FC236}">
                <a16:creationId xmlns:a16="http://schemas.microsoft.com/office/drawing/2014/main" id="{AB9F1D91-D35D-F52A-BA77-2FC6AB43D4D2}"/>
              </a:ext>
            </a:extLst>
          </p:cNvPr>
          <p:cNvPicPr>
            <a:picLocks noChangeAspect="1"/>
          </p:cNvPicPr>
          <p:nvPr/>
        </p:nvPicPr>
        <p:blipFill>
          <a:blip r:embed="rId3"/>
          <a:stretch>
            <a:fillRect/>
          </a:stretch>
        </p:blipFill>
        <p:spPr>
          <a:xfrm>
            <a:off x="2971800" y="5299911"/>
            <a:ext cx="2972956" cy="791561"/>
          </a:xfrm>
          <a:prstGeom prst="rect">
            <a:avLst/>
          </a:prstGeom>
        </p:spPr>
      </p:pic>
    </p:spTree>
    <p:extLst>
      <p:ext uri="{BB962C8B-B14F-4D97-AF65-F5344CB8AC3E}">
        <p14:creationId xmlns:p14="http://schemas.microsoft.com/office/powerpoint/2010/main" val="7808755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9CC94B-EE3C-7106-6B81-7F0D5D87CC18}"/>
            </a:ext>
          </a:extLst>
        </p:cNvPr>
        <p:cNvGrpSpPr/>
        <p:nvPr/>
      </p:nvGrpSpPr>
      <p:grpSpPr>
        <a:xfrm>
          <a:off x="0" y="0"/>
          <a:ext cx="0" cy="0"/>
          <a:chOff x="0" y="0"/>
          <a:chExt cx="0" cy="0"/>
        </a:xfrm>
      </p:grpSpPr>
      <p:sp>
        <p:nvSpPr>
          <p:cNvPr id="10" name="Текстово поле 9">
            <a:extLst>
              <a:ext uri="{FF2B5EF4-FFF2-40B4-BE49-F238E27FC236}">
                <a16:creationId xmlns:a16="http://schemas.microsoft.com/office/drawing/2014/main" id="{21F93681-68D9-7BEF-717B-983C862676FA}"/>
              </a:ext>
            </a:extLst>
          </p:cNvPr>
          <p:cNvSpPr txBox="1"/>
          <p:nvPr/>
        </p:nvSpPr>
        <p:spPr>
          <a:xfrm>
            <a:off x="361949" y="5482458"/>
            <a:ext cx="2762251" cy="307777"/>
          </a:xfrm>
          <a:prstGeom prst="rect">
            <a:avLst/>
          </a:prstGeom>
          <a:noFill/>
        </p:spPr>
        <p:txBody>
          <a:bodyPr wrap="square" rtlCol="0">
            <a:spAutoFit/>
          </a:bodyPr>
          <a:lstStyle/>
          <a:p>
            <a:pPr defTabSz="685800" fontAlgn="auto">
              <a:spcBef>
                <a:spcPts val="0"/>
              </a:spcBef>
              <a:spcAft>
                <a:spcPts val="0"/>
              </a:spcAft>
            </a:pPr>
            <a:r>
              <a:rPr lang="en-US" sz="1400" b="1" dirty="0">
                <a:solidFill>
                  <a:srgbClr val="0A4C5C"/>
                </a:solidFill>
                <a:latin typeface="Bahnschrift Condensed" panose="020B0502040204020203" pitchFamily="34" charset="0"/>
              </a:rPr>
              <a:t>GLOBAL LABOR ORGANIZATION</a:t>
            </a:r>
            <a:endParaRPr lang="bg-BG" sz="1400" b="1" dirty="0">
              <a:solidFill>
                <a:srgbClr val="0A4C5C"/>
              </a:solidFill>
              <a:latin typeface="Bahnschrift Condensed" panose="020B0502040204020203" pitchFamily="34" charset="0"/>
            </a:endParaRPr>
          </a:p>
        </p:txBody>
      </p:sp>
      <p:sp>
        <p:nvSpPr>
          <p:cNvPr id="11" name="Контейнер за долния колонтитул 6">
            <a:extLst>
              <a:ext uri="{FF2B5EF4-FFF2-40B4-BE49-F238E27FC236}">
                <a16:creationId xmlns:a16="http://schemas.microsoft.com/office/drawing/2014/main" id="{C86A9FED-FA31-D834-ADB7-94A76150EE39}"/>
              </a:ext>
            </a:extLst>
          </p:cNvPr>
          <p:cNvSpPr>
            <a:spLocks noGrp="1"/>
          </p:cNvSpPr>
          <p:nvPr>
            <p:ph type="ftr" idx="11"/>
          </p:nvPr>
        </p:nvSpPr>
        <p:spPr>
          <a:xfrm>
            <a:off x="3352800" y="5638800"/>
            <a:ext cx="2762250" cy="433512"/>
          </a:xfrm>
        </p:spPr>
        <p:txBody>
          <a:bodyPr/>
          <a:lstStyle/>
          <a:p>
            <a:pPr defTabSz="685800" fontAlgn="auto">
              <a:spcBef>
                <a:spcPts val="0"/>
              </a:spcBef>
              <a:spcAft>
                <a:spcPts val="0"/>
              </a:spcAft>
            </a:pPr>
            <a:r>
              <a:rPr lang="de-DE" sz="1350" dirty="0">
                <a:solidFill>
                  <a:prstClr val="black">
                    <a:tint val="75000"/>
                  </a:prstClr>
                </a:solidFill>
                <a:latin typeface="Calibri" panose="020F0502020204030204"/>
              </a:rPr>
              <a:t>Klaus F. Zimmermann</a:t>
            </a:r>
            <a:endParaRPr lang="bg-BG" sz="1350" dirty="0">
              <a:solidFill>
                <a:prstClr val="black">
                  <a:tint val="75000"/>
                </a:prstClr>
              </a:solidFill>
              <a:latin typeface="Calibri" panose="020F0502020204030204"/>
            </a:endParaRPr>
          </a:p>
        </p:txBody>
      </p:sp>
      <p:sp>
        <p:nvSpPr>
          <p:cNvPr id="3" name="Правоъгълник 2">
            <a:extLst>
              <a:ext uri="{FF2B5EF4-FFF2-40B4-BE49-F238E27FC236}">
                <a16:creationId xmlns:a16="http://schemas.microsoft.com/office/drawing/2014/main" id="{3D2BE3CE-C863-90BC-91CA-BC9CA67B44D7}"/>
              </a:ext>
            </a:extLst>
          </p:cNvPr>
          <p:cNvSpPr/>
          <p:nvPr/>
        </p:nvSpPr>
        <p:spPr>
          <a:xfrm>
            <a:off x="0" y="6281760"/>
            <a:ext cx="9144000" cy="589856"/>
          </a:xfrm>
          <a:prstGeom prst="rect">
            <a:avLst/>
          </a:prstGeom>
          <a:solidFill>
            <a:srgbClr val="176F83"/>
          </a:solidFill>
          <a:ln>
            <a:noFill/>
          </a:ln>
        </p:spPr>
        <p:style>
          <a:lnRef idx="0">
            <a:scrgbClr r="0" g="0" b="0"/>
          </a:lnRef>
          <a:fillRef idx="1003">
            <a:schemeClr val="dk2"/>
          </a:fillRef>
          <a:effectRef idx="0">
            <a:scrgbClr r="0" g="0" b="0"/>
          </a:effectRef>
          <a:fontRef idx="minor">
            <a:schemeClr val="lt1"/>
          </a:fontRef>
        </p:style>
        <p:txBody>
          <a:bodyPr rtlCol="0" anchor="ctr"/>
          <a:lstStyle/>
          <a:p>
            <a:pPr algn="ctr" defTabSz="685800" fontAlgn="auto">
              <a:spcBef>
                <a:spcPts val="0"/>
              </a:spcBef>
              <a:spcAft>
                <a:spcPts val="0"/>
              </a:spcAft>
            </a:pPr>
            <a:endParaRPr lang="bg-BG" sz="1350" dirty="0">
              <a:solidFill>
                <a:prstClr val="white"/>
              </a:solidFill>
            </a:endParaRPr>
          </a:p>
        </p:txBody>
      </p:sp>
      <p:pic>
        <p:nvPicPr>
          <p:cNvPr id="12" name="Picture 2">
            <a:extLst>
              <a:ext uri="{FF2B5EF4-FFF2-40B4-BE49-F238E27FC236}">
                <a16:creationId xmlns:a16="http://schemas.microsoft.com/office/drawing/2014/main" id="{F9DEFD6D-2364-C338-A5BF-3EC3555BBB5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79690" y="5546330"/>
            <a:ext cx="589855" cy="589855"/>
          </a:xfrm>
          <a:prstGeom prst="rect">
            <a:avLst/>
          </a:prstGeom>
        </p:spPr>
      </p:pic>
      <p:sp>
        <p:nvSpPr>
          <p:cNvPr id="2" name="Rectangle 1">
            <a:extLst>
              <a:ext uri="{FF2B5EF4-FFF2-40B4-BE49-F238E27FC236}">
                <a16:creationId xmlns:a16="http://schemas.microsoft.com/office/drawing/2014/main" id="{3DD258DD-34DA-C80E-3161-37817F978964}"/>
              </a:ext>
            </a:extLst>
          </p:cNvPr>
          <p:cNvSpPr/>
          <p:nvPr/>
        </p:nvSpPr>
        <p:spPr>
          <a:xfrm>
            <a:off x="713792" y="1239265"/>
            <a:ext cx="7943852" cy="3831818"/>
          </a:xfrm>
          <a:prstGeom prst="rect">
            <a:avLst/>
          </a:prstGeom>
        </p:spPr>
        <p:txBody>
          <a:bodyPr wrap="square">
            <a:spAutoFit/>
          </a:bodyPr>
          <a:lstStyle/>
          <a:p>
            <a:pPr marL="285750" indent="-285750">
              <a:buFont typeface="Arial" panose="020B0604020202020204" pitchFamily="34" charset="0"/>
              <a:buChar char="•"/>
            </a:pPr>
            <a:r>
              <a:rPr lang="en-US" sz="2000" b="1" dirty="0" err="1">
                <a:solidFill>
                  <a:prstClr val="black"/>
                </a:solidFill>
              </a:rPr>
              <a:t>Doepke</a:t>
            </a:r>
            <a:r>
              <a:rPr lang="en-US" sz="2000" b="1" dirty="0">
                <a:solidFill>
                  <a:prstClr val="black"/>
                </a:solidFill>
              </a:rPr>
              <a:t> et al. (2023, p. 170-171) argue “that </a:t>
            </a:r>
            <a:br>
              <a:rPr lang="en-US" sz="2000" b="1" dirty="0">
                <a:solidFill>
                  <a:prstClr val="black"/>
                </a:solidFill>
              </a:rPr>
            </a:br>
            <a:endParaRPr lang="en-US" sz="2000" b="1" dirty="0">
              <a:solidFill>
                <a:prstClr val="black"/>
              </a:solidFill>
            </a:endParaRPr>
          </a:p>
          <a:p>
            <a:pPr marL="742950" lvl="1" indent="-285750">
              <a:buFont typeface="Arial" panose="020B0604020202020204" pitchFamily="34" charset="0"/>
              <a:buChar char="•"/>
            </a:pPr>
            <a:r>
              <a:rPr lang="en-US" sz="2000" b="1" dirty="0">
                <a:solidFill>
                  <a:prstClr val="black"/>
                </a:solidFill>
              </a:rPr>
              <a:t>there is a U-shape in the relationship between income per capita and fertility at the country level, with most high-income countries having now entered the rising part of this shape. </a:t>
            </a:r>
          </a:p>
          <a:p>
            <a:pPr marL="742950" lvl="1" indent="-285750">
              <a:buFont typeface="Arial" panose="020B0604020202020204" pitchFamily="34" charset="0"/>
              <a:buChar char="•"/>
            </a:pPr>
            <a:endParaRPr lang="en-US" sz="2000" b="1" dirty="0">
              <a:solidFill>
                <a:prstClr val="black"/>
              </a:solidFill>
            </a:endParaRPr>
          </a:p>
          <a:p>
            <a:pPr marL="742950" lvl="1" indent="-285750">
              <a:buFont typeface="Arial" panose="020B0604020202020204" pitchFamily="34" charset="0"/>
              <a:buChar char="•"/>
            </a:pPr>
            <a:r>
              <a:rPr lang="en-US" sz="2000" b="1" dirty="0">
                <a:solidFill>
                  <a:prstClr val="black"/>
                </a:solidFill>
              </a:rPr>
              <a:t>Either way, accounting for these observations requires new models that do not exhibit a monotonically negative relationship between income and fertility.”</a:t>
            </a:r>
          </a:p>
          <a:p>
            <a:br>
              <a:rPr lang="en-US" sz="1600" b="1" dirty="0">
                <a:solidFill>
                  <a:prstClr val="black"/>
                </a:solidFill>
              </a:rPr>
            </a:br>
            <a:r>
              <a:rPr lang="en-US" sz="1100" dirty="0">
                <a:solidFill>
                  <a:prstClr val="black"/>
                </a:solidFill>
              </a:rPr>
              <a:t>Matthias </a:t>
            </a:r>
            <a:r>
              <a:rPr lang="en-US" sz="1100" dirty="0" err="1">
                <a:solidFill>
                  <a:prstClr val="black"/>
                </a:solidFill>
              </a:rPr>
              <a:t>Doepke</a:t>
            </a:r>
            <a:r>
              <a:rPr lang="en-US" sz="1100" dirty="0">
                <a:solidFill>
                  <a:prstClr val="black"/>
                </a:solidFill>
              </a:rPr>
              <a:t>, Anne </a:t>
            </a:r>
            <a:r>
              <a:rPr lang="en-US" sz="1100" dirty="0" err="1">
                <a:solidFill>
                  <a:prstClr val="black"/>
                </a:solidFill>
              </a:rPr>
              <a:t>Hannusch</a:t>
            </a:r>
            <a:r>
              <a:rPr lang="en-US" sz="1100" dirty="0">
                <a:solidFill>
                  <a:prstClr val="black"/>
                </a:solidFill>
              </a:rPr>
              <a:t>, Fabian </a:t>
            </a:r>
            <a:r>
              <a:rPr lang="en-US" sz="1100" dirty="0" err="1">
                <a:solidFill>
                  <a:prstClr val="black"/>
                </a:solidFill>
              </a:rPr>
              <a:t>Kindermann</a:t>
            </a:r>
            <a:r>
              <a:rPr lang="en-US" sz="1100" dirty="0">
                <a:solidFill>
                  <a:prstClr val="black"/>
                </a:solidFill>
              </a:rPr>
              <a:t>, and Michèle </a:t>
            </a:r>
            <a:r>
              <a:rPr lang="en-US" sz="1100" dirty="0" err="1">
                <a:solidFill>
                  <a:prstClr val="black"/>
                </a:solidFill>
              </a:rPr>
              <a:t>Tertilt</a:t>
            </a:r>
            <a:r>
              <a:rPr lang="en-US" sz="1100" dirty="0">
                <a:solidFill>
                  <a:prstClr val="black"/>
                </a:solidFill>
              </a:rPr>
              <a:t>, The economics of fertility: a new era, Handbook of the Economics of the Family, Volume 1, pp. 151-254, 2023 Elsevier.</a:t>
            </a:r>
          </a:p>
        </p:txBody>
      </p:sp>
      <p:sp>
        <p:nvSpPr>
          <p:cNvPr id="4" name="Rectangle 3">
            <a:extLst>
              <a:ext uri="{FF2B5EF4-FFF2-40B4-BE49-F238E27FC236}">
                <a16:creationId xmlns:a16="http://schemas.microsoft.com/office/drawing/2014/main" id="{C4EAEF3D-2A6E-B3CC-B8C0-20FEDE4E000F}"/>
              </a:ext>
            </a:extLst>
          </p:cNvPr>
          <p:cNvSpPr/>
          <p:nvPr/>
        </p:nvSpPr>
        <p:spPr>
          <a:xfrm>
            <a:off x="685800" y="283654"/>
            <a:ext cx="8153400" cy="769441"/>
          </a:xfrm>
          <a:prstGeom prst="rect">
            <a:avLst/>
          </a:prstGeom>
        </p:spPr>
        <p:txBody>
          <a:bodyPr wrap="square">
            <a:spAutoFit/>
          </a:bodyPr>
          <a:lstStyle/>
          <a:p>
            <a:r>
              <a:rPr lang="en-US" sz="4400" b="1" dirty="0">
                <a:solidFill>
                  <a:srgbClr val="176F83"/>
                </a:solidFill>
                <a:latin typeface="Calibri Light" panose="020F0302020204030204"/>
              </a:rPr>
              <a:t>The claim</a:t>
            </a:r>
            <a:endParaRPr lang="en-US" sz="2800" b="1" dirty="0">
              <a:solidFill>
                <a:srgbClr val="176F83"/>
              </a:solidFill>
              <a:latin typeface="Calibri Light" panose="020F0302020204030204"/>
            </a:endParaRPr>
          </a:p>
        </p:txBody>
      </p:sp>
      <p:pic>
        <p:nvPicPr>
          <p:cNvPr id="5" name="Picture 4">
            <a:extLst>
              <a:ext uri="{FF2B5EF4-FFF2-40B4-BE49-F238E27FC236}">
                <a16:creationId xmlns:a16="http://schemas.microsoft.com/office/drawing/2014/main" id="{EB96998F-5B04-2FB2-DFD7-9C5986C35BE2}"/>
              </a:ext>
            </a:extLst>
          </p:cNvPr>
          <p:cNvPicPr>
            <a:picLocks noChangeAspect="1"/>
          </p:cNvPicPr>
          <p:nvPr/>
        </p:nvPicPr>
        <p:blipFill>
          <a:blip r:embed="rId3"/>
          <a:stretch>
            <a:fillRect/>
          </a:stretch>
        </p:blipFill>
        <p:spPr>
          <a:xfrm>
            <a:off x="2971800" y="5299911"/>
            <a:ext cx="2972956" cy="791561"/>
          </a:xfrm>
          <a:prstGeom prst="rect">
            <a:avLst/>
          </a:prstGeom>
        </p:spPr>
      </p:pic>
    </p:spTree>
    <p:extLst>
      <p:ext uri="{BB962C8B-B14F-4D97-AF65-F5344CB8AC3E}">
        <p14:creationId xmlns:p14="http://schemas.microsoft.com/office/powerpoint/2010/main" val="3411300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D1F642-1909-A727-09FB-1BC9BEF71A90}"/>
            </a:ext>
          </a:extLst>
        </p:cNvPr>
        <p:cNvGrpSpPr/>
        <p:nvPr/>
      </p:nvGrpSpPr>
      <p:grpSpPr>
        <a:xfrm>
          <a:off x="0" y="0"/>
          <a:ext cx="0" cy="0"/>
          <a:chOff x="0" y="0"/>
          <a:chExt cx="0" cy="0"/>
        </a:xfrm>
      </p:grpSpPr>
      <p:sp>
        <p:nvSpPr>
          <p:cNvPr id="10" name="Текстово поле 9">
            <a:extLst>
              <a:ext uri="{FF2B5EF4-FFF2-40B4-BE49-F238E27FC236}">
                <a16:creationId xmlns:a16="http://schemas.microsoft.com/office/drawing/2014/main" id="{8D539468-3609-4AC2-99DD-648D88A9DAC7}"/>
              </a:ext>
            </a:extLst>
          </p:cNvPr>
          <p:cNvSpPr txBox="1"/>
          <p:nvPr/>
        </p:nvSpPr>
        <p:spPr>
          <a:xfrm>
            <a:off x="361949" y="5482458"/>
            <a:ext cx="2762251" cy="307777"/>
          </a:xfrm>
          <a:prstGeom prst="rect">
            <a:avLst/>
          </a:prstGeom>
          <a:noFill/>
        </p:spPr>
        <p:txBody>
          <a:bodyPr wrap="square" rtlCol="0">
            <a:spAutoFit/>
          </a:bodyPr>
          <a:lstStyle/>
          <a:p>
            <a:pPr defTabSz="685800" fontAlgn="auto">
              <a:spcBef>
                <a:spcPts val="0"/>
              </a:spcBef>
              <a:spcAft>
                <a:spcPts val="0"/>
              </a:spcAft>
            </a:pPr>
            <a:r>
              <a:rPr lang="en-US" sz="1400" b="1" dirty="0">
                <a:solidFill>
                  <a:srgbClr val="0A4C5C"/>
                </a:solidFill>
                <a:latin typeface="Bahnschrift Condensed" panose="020B0502040204020203" pitchFamily="34" charset="0"/>
              </a:rPr>
              <a:t>GLOBAL LABOR ORGANIZATION</a:t>
            </a:r>
            <a:endParaRPr lang="bg-BG" sz="1400" b="1" dirty="0">
              <a:solidFill>
                <a:srgbClr val="0A4C5C"/>
              </a:solidFill>
              <a:latin typeface="Bahnschrift Condensed" panose="020B0502040204020203" pitchFamily="34" charset="0"/>
            </a:endParaRPr>
          </a:p>
        </p:txBody>
      </p:sp>
      <p:sp>
        <p:nvSpPr>
          <p:cNvPr id="11" name="Контейнер за долния колонтитул 6">
            <a:extLst>
              <a:ext uri="{FF2B5EF4-FFF2-40B4-BE49-F238E27FC236}">
                <a16:creationId xmlns:a16="http://schemas.microsoft.com/office/drawing/2014/main" id="{8D5B14A8-EEEC-49D5-DBBC-993CE4CD1899}"/>
              </a:ext>
            </a:extLst>
          </p:cNvPr>
          <p:cNvSpPr>
            <a:spLocks noGrp="1"/>
          </p:cNvSpPr>
          <p:nvPr>
            <p:ph type="ftr" idx="11"/>
          </p:nvPr>
        </p:nvSpPr>
        <p:spPr>
          <a:xfrm>
            <a:off x="3352800" y="5638800"/>
            <a:ext cx="2762250" cy="433512"/>
          </a:xfrm>
        </p:spPr>
        <p:txBody>
          <a:bodyPr/>
          <a:lstStyle/>
          <a:p>
            <a:pPr defTabSz="685800" fontAlgn="auto">
              <a:spcBef>
                <a:spcPts val="0"/>
              </a:spcBef>
              <a:spcAft>
                <a:spcPts val="0"/>
              </a:spcAft>
            </a:pPr>
            <a:r>
              <a:rPr lang="de-DE" sz="1350" dirty="0">
                <a:solidFill>
                  <a:prstClr val="black">
                    <a:tint val="75000"/>
                  </a:prstClr>
                </a:solidFill>
                <a:latin typeface="Calibri" panose="020F0502020204030204"/>
              </a:rPr>
              <a:t>Klaus F. Zimmermann</a:t>
            </a:r>
            <a:endParaRPr lang="bg-BG" sz="1350" dirty="0">
              <a:solidFill>
                <a:prstClr val="black">
                  <a:tint val="75000"/>
                </a:prstClr>
              </a:solidFill>
              <a:latin typeface="Calibri" panose="020F0502020204030204"/>
            </a:endParaRPr>
          </a:p>
        </p:txBody>
      </p:sp>
      <p:sp>
        <p:nvSpPr>
          <p:cNvPr id="3" name="Правоъгълник 2">
            <a:extLst>
              <a:ext uri="{FF2B5EF4-FFF2-40B4-BE49-F238E27FC236}">
                <a16:creationId xmlns:a16="http://schemas.microsoft.com/office/drawing/2014/main" id="{6C2BDA31-E672-3878-572E-716064BDD5C8}"/>
              </a:ext>
            </a:extLst>
          </p:cNvPr>
          <p:cNvSpPr/>
          <p:nvPr/>
        </p:nvSpPr>
        <p:spPr>
          <a:xfrm>
            <a:off x="0" y="6281760"/>
            <a:ext cx="9144000" cy="589856"/>
          </a:xfrm>
          <a:prstGeom prst="rect">
            <a:avLst/>
          </a:prstGeom>
          <a:solidFill>
            <a:srgbClr val="176F83"/>
          </a:solidFill>
          <a:ln>
            <a:noFill/>
          </a:ln>
        </p:spPr>
        <p:style>
          <a:lnRef idx="0">
            <a:scrgbClr r="0" g="0" b="0"/>
          </a:lnRef>
          <a:fillRef idx="1003">
            <a:schemeClr val="dk2"/>
          </a:fillRef>
          <a:effectRef idx="0">
            <a:scrgbClr r="0" g="0" b="0"/>
          </a:effectRef>
          <a:fontRef idx="minor">
            <a:schemeClr val="lt1"/>
          </a:fontRef>
        </p:style>
        <p:txBody>
          <a:bodyPr rtlCol="0" anchor="ctr"/>
          <a:lstStyle/>
          <a:p>
            <a:pPr algn="ctr" defTabSz="685800" fontAlgn="auto">
              <a:spcBef>
                <a:spcPts val="0"/>
              </a:spcBef>
              <a:spcAft>
                <a:spcPts val="0"/>
              </a:spcAft>
            </a:pPr>
            <a:endParaRPr lang="bg-BG" sz="1350" dirty="0">
              <a:solidFill>
                <a:prstClr val="white"/>
              </a:solidFill>
            </a:endParaRPr>
          </a:p>
        </p:txBody>
      </p:sp>
      <p:pic>
        <p:nvPicPr>
          <p:cNvPr id="12" name="Picture 2">
            <a:extLst>
              <a:ext uri="{FF2B5EF4-FFF2-40B4-BE49-F238E27FC236}">
                <a16:creationId xmlns:a16="http://schemas.microsoft.com/office/drawing/2014/main" id="{6460948B-9261-D780-17A3-1FEC4733E42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79690" y="5546330"/>
            <a:ext cx="589855" cy="589855"/>
          </a:xfrm>
          <a:prstGeom prst="rect">
            <a:avLst/>
          </a:prstGeom>
        </p:spPr>
      </p:pic>
      <p:sp>
        <p:nvSpPr>
          <p:cNvPr id="2" name="Rectangle 1">
            <a:extLst>
              <a:ext uri="{FF2B5EF4-FFF2-40B4-BE49-F238E27FC236}">
                <a16:creationId xmlns:a16="http://schemas.microsoft.com/office/drawing/2014/main" id="{702D24A1-D46C-0F4A-FACC-243C3FF5A626}"/>
              </a:ext>
            </a:extLst>
          </p:cNvPr>
          <p:cNvSpPr/>
          <p:nvPr/>
        </p:nvSpPr>
        <p:spPr>
          <a:xfrm>
            <a:off x="486352" y="1568272"/>
            <a:ext cx="7943852" cy="2970044"/>
          </a:xfrm>
          <a:prstGeom prst="rect">
            <a:avLst/>
          </a:prstGeom>
        </p:spPr>
        <p:txBody>
          <a:bodyPr wrap="square">
            <a:spAutoFit/>
          </a:bodyPr>
          <a:lstStyle/>
          <a:p>
            <a:pPr marL="742950" lvl="1" indent="-285750">
              <a:buFont typeface="Arial" panose="020B0604020202020204" pitchFamily="34" charset="0"/>
              <a:buChar char="•"/>
            </a:pPr>
            <a:r>
              <a:rPr lang="en-US" sz="2000" b="1" dirty="0">
                <a:solidFill>
                  <a:prstClr val="black"/>
                </a:solidFill>
              </a:rPr>
              <a:t>Is the empirical basis of the regime-switch conjecture really sufficient?  </a:t>
            </a:r>
          </a:p>
          <a:p>
            <a:pPr marL="742950" lvl="1" indent="-285750">
              <a:buFont typeface="Arial" panose="020B0604020202020204" pitchFamily="34" charset="0"/>
              <a:buChar char="•"/>
            </a:pPr>
            <a:endParaRPr lang="en-US" sz="2000" b="1" dirty="0">
              <a:solidFill>
                <a:prstClr val="black"/>
              </a:solidFill>
            </a:endParaRPr>
          </a:p>
          <a:p>
            <a:pPr marL="742950" lvl="1" indent="-285750">
              <a:buFont typeface="Arial" panose="020B0604020202020204" pitchFamily="34" charset="0"/>
              <a:buChar char="•"/>
            </a:pPr>
            <a:r>
              <a:rPr lang="en-US" sz="2000" b="1" dirty="0">
                <a:solidFill>
                  <a:prstClr val="black"/>
                </a:solidFill>
              </a:rPr>
              <a:t>The quantity-quality framework allows for a positive slope. (Of course, new models are always invited.)</a:t>
            </a:r>
          </a:p>
          <a:p>
            <a:pPr marL="742950" lvl="1" indent="-285750">
              <a:buFont typeface="Arial" panose="020B0604020202020204" pitchFamily="34" charset="0"/>
              <a:buChar char="•"/>
            </a:pPr>
            <a:endParaRPr lang="en-US" sz="2000" b="1" dirty="0">
              <a:solidFill>
                <a:prstClr val="black"/>
              </a:solidFill>
            </a:endParaRPr>
          </a:p>
          <a:p>
            <a:pPr marL="742950" lvl="1" indent="-285750">
              <a:buFont typeface="Arial" panose="020B0604020202020204" pitchFamily="34" charset="0"/>
              <a:buChar char="•"/>
            </a:pPr>
            <a:r>
              <a:rPr lang="en-US" sz="2000" b="1" dirty="0">
                <a:solidFill>
                  <a:prstClr val="black"/>
                </a:solidFill>
              </a:rPr>
              <a:t>The discussion needs a </a:t>
            </a:r>
            <a:r>
              <a:rPr lang="en-US" sz="2000" b="1" dirty="0" err="1">
                <a:solidFill>
                  <a:prstClr val="black"/>
                </a:solidFill>
              </a:rPr>
              <a:t>microfoundation</a:t>
            </a:r>
            <a:r>
              <a:rPr lang="en-US" sz="2000" b="1" dirty="0">
                <a:solidFill>
                  <a:prstClr val="black"/>
                </a:solidFill>
              </a:rPr>
              <a:t>. It is families not countries driving the evolution of fertility.</a:t>
            </a:r>
          </a:p>
          <a:p>
            <a:br>
              <a:rPr lang="en-US" sz="1600" b="1" dirty="0">
                <a:solidFill>
                  <a:prstClr val="black"/>
                </a:solidFill>
              </a:rPr>
            </a:br>
            <a:endParaRPr lang="en-US" sz="1100" dirty="0">
              <a:solidFill>
                <a:prstClr val="black"/>
              </a:solidFill>
            </a:endParaRPr>
          </a:p>
        </p:txBody>
      </p:sp>
      <p:sp>
        <p:nvSpPr>
          <p:cNvPr id="4" name="Rectangle 3">
            <a:extLst>
              <a:ext uri="{FF2B5EF4-FFF2-40B4-BE49-F238E27FC236}">
                <a16:creationId xmlns:a16="http://schemas.microsoft.com/office/drawing/2014/main" id="{63687807-7ED1-EA16-9079-AFC50B53167C}"/>
              </a:ext>
            </a:extLst>
          </p:cNvPr>
          <p:cNvSpPr/>
          <p:nvPr/>
        </p:nvSpPr>
        <p:spPr>
          <a:xfrm>
            <a:off x="685800" y="283654"/>
            <a:ext cx="8153400" cy="769441"/>
          </a:xfrm>
          <a:prstGeom prst="rect">
            <a:avLst/>
          </a:prstGeom>
        </p:spPr>
        <p:txBody>
          <a:bodyPr wrap="square">
            <a:spAutoFit/>
          </a:bodyPr>
          <a:lstStyle/>
          <a:p>
            <a:r>
              <a:rPr lang="en-US" sz="4400" b="1" dirty="0">
                <a:solidFill>
                  <a:srgbClr val="176F83"/>
                </a:solidFill>
                <a:latin typeface="Calibri Light" panose="020F0302020204030204"/>
              </a:rPr>
              <a:t>The claim </a:t>
            </a:r>
            <a:r>
              <a:rPr lang="en-US" sz="4400" b="1" i="1" dirty="0">
                <a:solidFill>
                  <a:srgbClr val="176F83"/>
                </a:solidFill>
                <a:latin typeface="Calibri Light" panose="020F0302020204030204"/>
              </a:rPr>
              <a:t>reflected</a:t>
            </a:r>
            <a:endParaRPr lang="en-US" sz="2800" b="1" i="1" dirty="0">
              <a:solidFill>
                <a:srgbClr val="176F83"/>
              </a:solidFill>
              <a:latin typeface="Calibri Light" panose="020F0302020204030204"/>
            </a:endParaRPr>
          </a:p>
        </p:txBody>
      </p:sp>
      <p:pic>
        <p:nvPicPr>
          <p:cNvPr id="5" name="Picture 4">
            <a:extLst>
              <a:ext uri="{FF2B5EF4-FFF2-40B4-BE49-F238E27FC236}">
                <a16:creationId xmlns:a16="http://schemas.microsoft.com/office/drawing/2014/main" id="{8A7B6333-0E77-E055-6494-07830FBA2FB7}"/>
              </a:ext>
            </a:extLst>
          </p:cNvPr>
          <p:cNvPicPr>
            <a:picLocks noChangeAspect="1"/>
          </p:cNvPicPr>
          <p:nvPr/>
        </p:nvPicPr>
        <p:blipFill>
          <a:blip r:embed="rId3"/>
          <a:stretch>
            <a:fillRect/>
          </a:stretch>
        </p:blipFill>
        <p:spPr>
          <a:xfrm>
            <a:off x="2971800" y="5299911"/>
            <a:ext cx="2972956" cy="791561"/>
          </a:xfrm>
          <a:prstGeom prst="rect">
            <a:avLst/>
          </a:prstGeom>
        </p:spPr>
      </p:pic>
    </p:spTree>
    <p:extLst>
      <p:ext uri="{BB962C8B-B14F-4D97-AF65-F5344CB8AC3E}">
        <p14:creationId xmlns:p14="http://schemas.microsoft.com/office/powerpoint/2010/main" val="1409335994"/>
      </p:ext>
    </p:extLst>
  </p:cSld>
  <p:clrMapOvr>
    <a:masterClrMapping/>
  </p:clrMapOvr>
</p:sld>
</file>

<file path=ppt/theme/theme1.xml><?xml version="1.0" encoding="utf-8"?>
<a:theme xmlns:a="http://schemas.openxmlformats.org/drawingml/2006/main" name="2_Custom Design">
  <a:themeElements>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_Custom Design 13">
        <a:dk1>
          <a:srgbClr val="000000"/>
        </a:dk1>
        <a:lt1>
          <a:srgbClr val="FFFFFF"/>
        </a:lt1>
        <a:dk2>
          <a:srgbClr val="365BA0"/>
        </a:dk2>
        <a:lt2>
          <a:srgbClr val="808080"/>
        </a:lt2>
        <a:accent1>
          <a:srgbClr val="BBE0E3"/>
        </a:accent1>
        <a:accent2>
          <a:srgbClr val="365BA0"/>
        </a:accent2>
        <a:accent3>
          <a:srgbClr val="FFFFFF"/>
        </a:accent3>
        <a:accent4>
          <a:srgbClr val="000000"/>
        </a:accent4>
        <a:accent5>
          <a:srgbClr val="DAEDEF"/>
        </a:accent5>
        <a:accent6>
          <a:srgbClr val="305291"/>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на Office">
  <a:themeElements>
    <a:clrScheme name="О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О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Презентация1" id="{D84659EE-EB5A-4B7E-9E13-CEA069D85209}" vid="{FC339A01-4F89-4147-A2F4-79F912587F22}"/>
    </a:ext>
  </a:extLst>
</a:theme>
</file>

<file path=ppt/theme/theme3.xml><?xml version="1.0" encoding="utf-8"?>
<a:theme xmlns:a="http://schemas.openxmlformats.org/drawingml/2006/main" name="1_Тема на Office">
  <a:themeElements>
    <a:clrScheme name="О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О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Презентация1" id="{D84659EE-EB5A-4B7E-9E13-CEA069D85209}" vid="{FC339A01-4F89-4147-A2F4-79F912587F22}"/>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892</TotalTime>
  <Words>5567</Words>
  <Application>Microsoft Office PowerPoint</Application>
  <PresentationFormat>On-screen Show (4:3)</PresentationFormat>
  <Paragraphs>600</Paragraphs>
  <Slides>67</Slides>
  <Notes>2</Notes>
  <HiddenSlides>0</HiddenSlides>
  <MMClips>2</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67</vt:i4>
      </vt:variant>
    </vt:vector>
  </HeadingPairs>
  <TitlesOfParts>
    <vt:vector size="78" baseType="lpstr">
      <vt:lpstr>Arial</vt:lpstr>
      <vt:lpstr>Bahnschrift Condensed</vt:lpstr>
      <vt:lpstr>Calibri</vt:lpstr>
      <vt:lpstr>Calibri Light</vt:lpstr>
      <vt:lpstr>Courier New</vt:lpstr>
      <vt:lpstr>Open Sans</vt:lpstr>
      <vt:lpstr>Times New Roman</vt:lpstr>
      <vt:lpstr>Wingdings</vt:lpstr>
      <vt:lpstr>2_Custom Design</vt:lpstr>
      <vt:lpstr>Тема на Office</vt:lpstr>
      <vt:lpstr>1_Тема на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IZA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author date place</dc:title>
  <dc:creator>iza1739</dc:creator>
  <cp:lastModifiedBy>Gylfi Zoega - HI</cp:lastModifiedBy>
  <cp:revision>558</cp:revision>
  <cp:lastPrinted>2014-08-08T12:37:55Z</cp:lastPrinted>
  <dcterms:created xsi:type="dcterms:W3CDTF">2006-06-12T11:36:24Z</dcterms:created>
  <dcterms:modified xsi:type="dcterms:W3CDTF">2025-06-12T11:36:32Z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MSIP_Label_d0b21864-3105-44b5-88b9-2cedf9af7954_Enabled">
    <vt:lpwstr>True</vt:lpwstr>
  </property>
  <property fmtid="{D5CDD505-2E9C-101B-9397-08002B2CF9AE}" pid="3" name="MSIP_Label_d0b21864-3105-44b5-88b9-2cedf9af7954_SiteId">
    <vt:lpwstr>b9aaf114-bd80-4df3-b43d-ab54dd47f83f</vt:lpwstr>
  </property>
  <property fmtid="{D5CDD505-2E9C-101B-9397-08002B2CF9AE}" pid="4" name="MSIP_Label_d0b21864-3105-44b5-88b9-2cedf9af7954_SetDate">
    <vt:lpwstr>2025-06-18T12:37:59Z</vt:lpwstr>
  </property>
  <property fmtid="{D5CDD505-2E9C-101B-9397-08002B2CF9AE}" pid="5" name="MSIP_Label_d0b21864-3105-44b5-88b9-2cedf9af7954_Name">
    <vt:lpwstr>Innri gögn</vt:lpwstr>
  </property>
  <property fmtid="{D5CDD505-2E9C-101B-9397-08002B2CF9AE}" pid="6" name="MSIP_Label_d0b21864-3105-44b5-88b9-2cedf9af7954_ActionId">
    <vt:lpwstr>0b51ea5f-86ff-4d06-b093-3ec3ff0ac795</vt:lpwstr>
  </property>
  <property fmtid="{D5CDD505-2E9C-101B-9397-08002B2CF9AE}" pid="7" name="MSIP_Label_d0b21864-3105-44b5-88b9-2cedf9af7954_Removed">
    <vt:lpwstr>False</vt:lpwstr>
  </property>
  <property fmtid="{D5CDD505-2E9C-101B-9397-08002B2CF9AE}" pid="8" name="MSIP_Label_d0b21864-3105-44b5-88b9-2cedf9af7954_Extended_MSFT_Method">
    <vt:lpwstr>Standard</vt:lpwstr>
  </property>
  <property fmtid="{D5CDD505-2E9C-101B-9397-08002B2CF9AE}" pid="9" name="Sensitivity">
    <vt:lpwstr>Innri gögn</vt:lpwstr>
  </property>
</Properties>
</file>